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74" r:id="rId4"/>
    <p:sldId id="277" r:id="rId5"/>
    <p:sldId id="260" r:id="rId6"/>
    <p:sldId id="261" r:id="rId7"/>
    <p:sldId id="262" r:id="rId8"/>
    <p:sldId id="263" r:id="rId9"/>
    <p:sldId id="276" r:id="rId10"/>
    <p:sldId id="264" r:id="rId11"/>
    <p:sldId id="275" r:id="rId12"/>
    <p:sldId id="271" r:id="rId13"/>
    <p:sldId id="272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0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0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0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08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09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10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613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1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53" autoAdjust="0"/>
  </p:normalViewPr>
  <p:slideViewPr>
    <p:cSldViewPr snapToGrid="0" snapToObjects="1">
      <p:cViewPr varScale="1">
        <p:scale>
          <a:sx n="81" d="100"/>
          <a:sy n="8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4EFBF-8E21-4048-8008-CFFBAEEAA2DA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3980-DEB2-9B4E-97DA-8C6DA738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5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8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01" algn="l" defTabSz="4568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05" algn="l" defTabSz="4568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05" algn="l" defTabSz="4568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08" algn="l" defTabSz="4568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09" algn="l" defTabSz="4568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810" algn="l" defTabSz="4568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613" algn="l" defTabSz="4568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15" algn="l" defTabSz="4568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don’t buy what you sell but they buy WHY you sell. </a:t>
            </a:r>
            <a:br>
              <a:rPr lang="en-US" dirty="0" smtClean="0"/>
            </a:br>
            <a:r>
              <a:rPr lang="en-US" dirty="0" smtClean="0"/>
              <a:t>Its</a:t>
            </a:r>
            <a:r>
              <a:rPr lang="en-US" baseline="0" dirty="0" smtClean="0"/>
              <a:t> not anymore how it used to be like you have a customer support desk and all queries and issues remain inside those 4 walls.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3980-DEB2-9B4E-97DA-8C6DA7388B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6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no more the case.</a:t>
            </a:r>
            <a:r>
              <a:rPr lang="en-US" baseline="0" dirty="0" smtClean="0"/>
              <a:t> Companies need to be little more intelligent.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3980-DEB2-9B4E-97DA-8C6DA7388B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9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3980-DEB2-9B4E-97DA-8C6DA7388B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3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But remember, Social</a:t>
            </a:r>
            <a:r>
              <a:rPr lang="en-US" baseline="0" dirty="0" smtClean="0"/>
              <a:t> media</a:t>
            </a:r>
            <a:r>
              <a:rPr lang="en-US" dirty="0" smtClean="0"/>
              <a:t> not about hunting,</a:t>
            </a:r>
            <a:r>
              <a:rPr lang="en-US" baseline="0" dirty="0" smtClean="0"/>
              <a:t> its about farming, its about cultivating relationships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3980-DEB2-9B4E-97DA-8C6DA7388B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1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simple, start by listening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3980-DEB2-9B4E-97DA-8C6DA7388B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lets start listening.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3980-DEB2-9B4E-97DA-8C6DA7388B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7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5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9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01" indent="0">
              <a:buNone/>
              <a:defRPr sz="2000" b="1"/>
            </a:lvl2pPr>
            <a:lvl3pPr marL="913605" indent="0">
              <a:buNone/>
              <a:defRPr sz="1800" b="1"/>
            </a:lvl3pPr>
            <a:lvl4pPr marL="1370405" indent="0">
              <a:buNone/>
              <a:defRPr sz="1600" b="1"/>
            </a:lvl4pPr>
            <a:lvl5pPr marL="1827208" indent="0">
              <a:buNone/>
              <a:defRPr sz="1600" b="1"/>
            </a:lvl5pPr>
            <a:lvl6pPr marL="2284009" indent="0">
              <a:buNone/>
              <a:defRPr sz="1600" b="1"/>
            </a:lvl6pPr>
            <a:lvl7pPr marL="2740810" indent="0">
              <a:buNone/>
              <a:defRPr sz="1600" b="1"/>
            </a:lvl7pPr>
            <a:lvl8pPr marL="3197613" indent="0">
              <a:buNone/>
              <a:defRPr sz="1600" b="1"/>
            </a:lvl8pPr>
            <a:lvl9pPr marL="36544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01" indent="0">
              <a:buNone/>
              <a:defRPr sz="2000" b="1"/>
            </a:lvl2pPr>
            <a:lvl3pPr marL="913605" indent="0">
              <a:buNone/>
              <a:defRPr sz="1800" b="1"/>
            </a:lvl3pPr>
            <a:lvl4pPr marL="1370405" indent="0">
              <a:buNone/>
              <a:defRPr sz="1600" b="1"/>
            </a:lvl4pPr>
            <a:lvl5pPr marL="1827208" indent="0">
              <a:buNone/>
              <a:defRPr sz="1600" b="1"/>
            </a:lvl5pPr>
            <a:lvl6pPr marL="2284009" indent="0">
              <a:buNone/>
              <a:defRPr sz="1600" b="1"/>
            </a:lvl6pPr>
            <a:lvl7pPr marL="2740810" indent="0">
              <a:buNone/>
              <a:defRPr sz="1600" b="1"/>
            </a:lvl7pPr>
            <a:lvl8pPr marL="3197613" indent="0">
              <a:buNone/>
              <a:defRPr sz="1600" b="1"/>
            </a:lvl8pPr>
            <a:lvl9pPr marL="36544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2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8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01" indent="0">
              <a:buNone/>
              <a:defRPr sz="1200"/>
            </a:lvl2pPr>
            <a:lvl3pPr marL="913605" indent="0">
              <a:buNone/>
              <a:defRPr sz="1000"/>
            </a:lvl3pPr>
            <a:lvl4pPr marL="1370405" indent="0">
              <a:buNone/>
              <a:defRPr sz="900"/>
            </a:lvl4pPr>
            <a:lvl5pPr marL="1827208" indent="0">
              <a:buNone/>
              <a:defRPr sz="900"/>
            </a:lvl5pPr>
            <a:lvl6pPr marL="2284009" indent="0">
              <a:buNone/>
              <a:defRPr sz="900"/>
            </a:lvl6pPr>
            <a:lvl7pPr marL="2740810" indent="0">
              <a:buNone/>
              <a:defRPr sz="900"/>
            </a:lvl7pPr>
            <a:lvl8pPr marL="3197613" indent="0">
              <a:buNone/>
              <a:defRPr sz="900"/>
            </a:lvl8pPr>
            <a:lvl9pPr marL="36544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01" indent="0">
              <a:buNone/>
              <a:defRPr sz="2800"/>
            </a:lvl2pPr>
            <a:lvl3pPr marL="913605" indent="0">
              <a:buNone/>
              <a:defRPr sz="2400"/>
            </a:lvl3pPr>
            <a:lvl4pPr marL="1370405" indent="0">
              <a:buNone/>
              <a:defRPr sz="2000"/>
            </a:lvl4pPr>
            <a:lvl5pPr marL="1827208" indent="0">
              <a:buNone/>
              <a:defRPr sz="2000"/>
            </a:lvl5pPr>
            <a:lvl6pPr marL="2284009" indent="0">
              <a:buNone/>
              <a:defRPr sz="2000"/>
            </a:lvl6pPr>
            <a:lvl7pPr marL="2740810" indent="0">
              <a:buNone/>
              <a:defRPr sz="2000"/>
            </a:lvl7pPr>
            <a:lvl8pPr marL="3197613" indent="0">
              <a:buNone/>
              <a:defRPr sz="2000"/>
            </a:lvl8pPr>
            <a:lvl9pPr marL="36544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01" indent="0">
              <a:buNone/>
              <a:defRPr sz="1200"/>
            </a:lvl2pPr>
            <a:lvl3pPr marL="913605" indent="0">
              <a:buNone/>
              <a:defRPr sz="1000"/>
            </a:lvl3pPr>
            <a:lvl4pPr marL="1370405" indent="0">
              <a:buNone/>
              <a:defRPr sz="900"/>
            </a:lvl4pPr>
            <a:lvl5pPr marL="1827208" indent="0">
              <a:buNone/>
              <a:defRPr sz="900"/>
            </a:lvl5pPr>
            <a:lvl6pPr marL="2284009" indent="0">
              <a:buNone/>
              <a:defRPr sz="900"/>
            </a:lvl6pPr>
            <a:lvl7pPr marL="2740810" indent="0">
              <a:buNone/>
              <a:defRPr sz="900"/>
            </a:lvl7pPr>
            <a:lvl8pPr marL="3197613" indent="0">
              <a:buNone/>
              <a:defRPr sz="900"/>
            </a:lvl8pPr>
            <a:lvl9pPr marL="36544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5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360" tIns="45680" rIns="91360" bIns="456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E056-A7D2-E142-9414-D7E411DA7E73}" type="datetimeFigureOut">
              <a:rPr lang="en-US" smtClean="0"/>
              <a:t>19/05/14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AAF7-B6FC-9A4B-B107-ABB9F90E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80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00" indent="-342600" algn="l" defTabSz="45680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02" indent="-285500" algn="l" defTabSz="45680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05" indent="-228400" algn="l" defTabSz="45680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05" indent="-228400" algn="l" defTabSz="45680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07" indent="-228400" algn="l" defTabSz="45680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10" indent="-228400" algn="l" defTabSz="4568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11" indent="-228400" algn="l" defTabSz="4568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14" indent="-228400" algn="l" defTabSz="4568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15" indent="-228400" algn="l" defTabSz="4568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01" algn="l" defTabSz="4568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05" algn="l" defTabSz="4568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05" algn="l" defTabSz="4568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08" algn="l" defTabSz="4568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09" algn="l" defTabSz="4568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10" algn="l" defTabSz="4568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13" algn="l" defTabSz="4568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15" algn="l" defTabSz="4568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mailto:sneh@ittisa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5.png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9"/>
            <a:ext cx="9125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9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06" y="0"/>
            <a:ext cx="9125662" cy="6858000"/>
            <a:chOff x="6806" y="0"/>
            <a:chExt cx="9125662" cy="6858000"/>
          </a:xfrm>
        </p:grpSpPr>
        <p:pic>
          <p:nvPicPr>
            <p:cNvPr id="2" name="Picture 1" descr="3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6" y="0"/>
              <a:ext cx="9125662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0681" y="2382910"/>
              <a:ext cx="608786" cy="38309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416616" y="2539868"/>
              <a:ext cx="9341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50000"/>
                    </a:schemeClr>
                  </a:solidFill>
                </a:rPr>
                <a:t>Simplify360</a:t>
              </a:r>
              <a:endParaRPr 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53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" y="0"/>
            <a:ext cx="9125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9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" y="0"/>
            <a:ext cx="9125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5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you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586" b="27632"/>
          <a:stretch/>
        </p:blipFill>
        <p:spPr>
          <a:xfrm>
            <a:off x="-9124" y="0"/>
            <a:ext cx="9144000" cy="6858000"/>
          </a:xfrm>
          <a:prstGeom prst="rect">
            <a:avLst/>
          </a:prstGeom>
        </p:spPr>
      </p:pic>
      <p:pic>
        <p:nvPicPr>
          <p:cNvPr id="5" name="Picture 4" descr="ititsa_logo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14" y="467181"/>
            <a:ext cx="2177639" cy="2834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3840" y="3316733"/>
            <a:ext cx="2759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Sneh Sharma</a:t>
            </a:r>
          </a:p>
          <a:p>
            <a:pPr algn="ctr"/>
            <a:r>
              <a:rPr lang="en-US" dirty="0" smtClean="0"/>
              <a:t>Founder &amp; CEO</a:t>
            </a:r>
          </a:p>
          <a:p>
            <a:pPr algn="ctr"/>
            <a:r>
              <a:rPr lang="en-US" dirty="0" smtClean="0"/>
              <a:t>Mail - </a:t>
            </a:r>
            <a:r>
              <a:rPr lang="en-US" dirty="0" smtClean="0">
                <a:hlinkClick r:id="rId4"/>
              </a:rPr>
              <a:t>sneh@ittisa.com</a:t>
            </a:r>
            <a:endParaRPr lang="en-US" dirty="0" smtClean="0"/>
          </a:p>
          <a:p>
            <a:pPr algn="ctr"/>
            <a:r>
              <a:rPr lang="en-US" dirty="0" smtClean="0"/>
              <a:t>Twitter- @</a:t>
            </a:r>
            <a:r>
              <a:rPr lang="en-US" dirty="0" err="1" smtClean="0"/>
              <a:t>onlinesneh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1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7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733" y="1576554"/>
            <a:ext cx="2265870" cy="584679"/>
          </a:xfrm>
          <a:prstGeom prst="rect">
            <a:avLst/>
          </a:prstGeom>
          <a:noFill/>
        </p:spPr>
        <p:txBody>
          <a:bodyPr wrap="square" lIns="91344" tIns="45672" rIns="91344" bIns="45672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DEVELOP</a:t>
            </a:r>
            <a:r>
              <a:rPr lang="en-US" sz="1600" b="1" dirty="0">
                <a:solidFill>
                  <a:srgbClr val="FF0080"/>
                </a:solidFill>
              </a:rPr>
              <a:t/>
            </a:r>
            <a:br>
              <a:rPr lang="en-US" sz="1600" b="1" dirty="0">
                <a:solidFill>
                  <a:srgbClr val="FF0080"/>
                </a:solidFill>
              </a:rPr>
            </a:br>
            <a:r>
              <a:rPr lang="en-US" sz="1600" b="1" dirty="0">
                <a:solidFill>
                  <a:srgbClr val="FF0080"/>
                </a:solidFill>
              </a:rPr>
              <a:t>BRAND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80FF00"/>
                </a:solidFill>
              </a:rPr>
              <a:t>IDENTITY</a:t>
            </a:r>
          </a:p>
        </p:txBody>
      </p:sp>
      <p:sp>
        <p:nvSpPr>
          <p:cNvPr id="3" name="Oval 2"/>
          <p:cNvSpPr/>
          <p:nvPr/>
        </p:nvSpPr>
        <p:spPr>
          <a:xfrm>
            <a:off x="97705" y="2187961"/>
            <a:ext cx="2831631" cy="266240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 sz="1600"/>
          </a:p>
        </p:txBody>
      </p:sp>
      <p:sp>
        <p:nvSpPr>
          <p:cNvPr id="4" name="Oval 3"/>
          <p:cNvSpPr/>
          <p:nvPr/>
        </p:nvSpPr>
        <p:spPr>
          <a:xfrm>
            <a:off x="42501" y="2132780"/>
            <a:ext cx="2943725" cy="2767801"/>
          </a:xfrm>
          <a:prstGeom prst="ellipse">
            <a:avLst/>
          </a:prstGeom>
          <a:noFill/>
          <a:ln>
            <a:solidFill>
              <a:srgbClr val="FF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 sz="1600"/>
          </a:p>
        </p:txBody>
      </p:sp>
      <p:sp>
        <p:nvSpPr>
          <p:cNvPr id="5" name="Oval 4"/>
          <p:cNvSpPr/>
          <p:nvPr/>
        </p:nvSpPr>
        <p:spPr>
          <a:xfrm>
            <a:off x="158265" y="2248547"/>
            <a:ext cx="2719427" cy="2556907"/>
          </a:xfrm>
          <a:prstGeom prst="ellipse">
            <a:avLst/>
          </a:prstGeom>
          <a:noFill/>
          <a:ln>
            <a:solidFill>
              <a:srgbClr val="8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 sz="16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81540" y="4925915"/>
            <a:ext cx="1" cy="326971"/>
          </a:xfrm>
          <a:prstGeom prst="straightConnector1">
            <a:avLst/>
          </a:prstGeom>
          <a:ln w="31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33941" y="4931783"/>
            <a:ext cx="1" cy="326971"/>
          </a:xfrm>
          <a:prstGeom prst="straightConnector1">
            <a:avLst/>
          </a:prstGeom>
          <a:ln w="3175" cmpd="sng">
            <a:solidFill>
              <a:srgbClr val="8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74128" y="4937651"/>
            <a:ext cx="1" cy="326971"/>
          </a:xfrm>
          <a:prstGeom prst="straightConnector1">
            <a:avLst/>
          </a:prstGeom>
          <a:ln w="3175" cmpd="sng">
            <a:solidFill>
              <a:srgbClr val="FF0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28340" y="1708244"/>
            <a:ext cx="2265870" cy="338457"/>
          </a:xfrm>
          <a:prstGeom prst="rect">
            <a:avLst/>
          </a:prstGeom>
          <a:noFill/>
        </p:spPr>
        <p:txBody>
          <a:bodyPr wrap="square" lIns="91344" tIns="45672" rIns="91344" bIns="45672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EXPRESS </a:t>
            </a:r>
            <a:r>
              <a:rPr lang="en-US" sz="1600" b="1" dirty="0">
                <a:solidFill>
                  <a:srgbClr val="FF0080"/>
                </a:solidFill>
              </a:rPr>
              <a:t>BRAND</a:t>
            </a:r>
            <a:r>
              <a:rPr lang="en-US" sz="1600" b="1" dirty="0"/>
              <a:t> </a:t>
            </a:r>
            <a:endParaRPr lang="en-US" sz="1600" b="1" dirty="0">
              <a:solidFill>
                <a:srgbClr val="80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91402" y="2187473"/>
            <a:ext cx="2831631" cy="266240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 sz="1600"/>
          </a:p>
        </p:txBody>
      </p:sp>
      <p:sp>
        <p:nvSpPr>
          <p:cNvPr id="18" name="Oval 17"/>
          <p:cNvSpPr/>
          <p:nvPr/>
        </p:nvSpPr>
        <p:spPr>
          <a:xfrm>
            <a:off x="3136198" y="2132292"/>
            <a:ext cx="2943725" cy="2767801"/>
          </a:xfrm>
          <a:prstGeom prst="ellipse">
            <a:avLst/>
          </a:prstGeom>
          <a:noFill/>
          <a:ln>
            <a:solidFill>
              <a:srgbClr val="FF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 sz="1600"/>
          </a:p>
        </p:txBody>
      </p:sp>
      <p:sp>
        <p:nvSpPr>
          <p:cNvPr id="19" name="Oval 18"/>
          <p:cNvSpPr/>
          <p:nvPr/>
        </p:nvSpPr>
        <p:spPr>
          <a:xfrm>
            <a:off x="3251962" y="2248059"/>
            <a:ext cx="2719427" cy="2556907"/>
          </a:xfrm>
          <a:prstGeom prst="ellipse">
            <a:avLst/>
          </a:prstGeom>
          <a:noFill/>
          <a:ln>
            <a:solidFill>
              <a:srgbClr val="8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 sz="1600"/>
          </a:p>
        </p:txBody>
      </p:sp>
      <p:cxnSp>
        <p:nvCxnSpPr>
          <p:cNvPr id="20" name="Curved Connector 19"/>
          <p:cNvCxnSpPr/>
          <p:nvPr/>
        </p:nvCxnSpPr>
        <p:spPr>
          <a:xfrm rot="16200000" flipH="1">
            <a:off x="3458444" y="1910393"/>
            <a:ext cx="503652" cy="256454"/>
          </a:xfrm>
          <a:prstGeom prst="curvedConnector3">
            <a:avLst>
              <a:gd name="adj1" fmla="val 50000"/>
            </a:avLst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5400000">
            <a:off x="5156022" y="1858307"/>
            <a:ext cx="439295" cy="268667"/>
          </a:xfrm>
          <a:prstGeom prst="curvedConnector3">
            <a:avLst>
              <a:gd name="adj1" fmla="val 63898"/>
            </a:avLst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5237" y="4925427"/>
            <a:ext cx="1" cy="326971"/>
          </a:xfrm>
          <a:prstGeom prst="straightConnector1">
            <a:avLst/>
          </a:prstGeom>
          <a:ln w="31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27637" y="4931295"/>
            <a:ext cx="1" cy="326971"/>
          </a:xfrm>
          <a:prstGeom prst="straightConnector1">
            <a:avLst/>
          </a:prstGeom>
          <a:ln w="3175" cmpd="sng">
            <a:solidFill>
              <a:srgbClr val="8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67825" y="4937163"/>
            <a:ext cx="1" cy="326971"/>
          </a:xfrm>
          <a:prstGeom prst="straightConnector1">
            <a:avLst/>
          </a:prstGeom>
          <a:ln w="3175" cmpd="sng">
            <a:solidFill>
              <a:srgbClr val="FF0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37521" y="1738426"/>
            <a:ext cx="2265870" cy="338457"/>
          </a:xfrm>
          <a:prstGeom prst="rect">
            <a:avLst/>
          </a:prstGeom>
          <a:noFill/>
        </p:spPr>
        <p:txBody>
          <a:bodyPr wrap="square" lIns="91344" tIns="45672" rIns="91344" bIns="45672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PROTECT </a:t>
            </a:r>
            <a:r>
              <a:rPr lang="en-US" sz="1600" b="1" dirty="0">
                <a:solidFill>
                  <a:srgbClr val="FF0080"/>
                </a:solidFill>
              </a:rPr>
              <a:t>BRAND</a:t>
            </a:r>
            <a:endParaRPr lang="en-US" sz="1600" b="1" dirty="0">
              <a:solidFill>
                <a:srgbClr val="80FF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14567" y="2229866"/>
            <a:ext cx="2831631" cy="266240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 sz="1600"/>
          </a:p>
        </p:txBody>
      </p:sp>
      <p:sp>
        <p:nvSpPr>
          <p:cNvPr id="27" name="Oval 26"/>
          <p:cNvSpPr/>
          <p:nvPr/>
        </p:nvSpPr>
        <p:spPr>
          <a:xfrm>
            <a:off x="6159363" y="2174685"/>
            <a:ext cx="2943725" cy="2767801"/>
          </a:xfrm>
          <a:prstGeom prst="ellipse">
            <a:avLst/>
          </a:prstGeom>
          <a:noFill/>
          <a:ln>
            <a:solidFill>
              <a:srgbClr val="FF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 sz="1600"/>
          </a:p>
        </p:txBody>
      </p:sp>
      <p:sp>
        <p:nvSpPr>
          <p:cNvPr id="28" name="Oval 27"/>
          <p:cNvSpPr/>
          <p:nvPr/>
        </p:nvSpPr>
        <p:spPr>
          <a:xfrm>
            <a:off x="6275127" y="2290452"/>
            <a:ext cx="2719427" cy="2556907"/>
          </a:xfrm>
          <a:prstGeom prst="ellipse">
            <a:avLst/>
          </a:prstGeom>
          <a:noFill/>
          <a:ln>
            <a:solidFill>
              <a:srgbClr val="8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 sz="160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598406" y="4967820"/>
            <a:ext cx="1" cy="326971"/>
          </a:xfrm>
          <a:prstGeom prst="straightConnector1">
            <a:avLst/>
          </a:prstGeom>
          <a:ln w="31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750802" y="4973688"/>
            <a:ext cx="1" cy="326971"/>
          </a:xfrm>
          <a:prstGeom prst="straightConnector1">
            <a:avLst/>
          </a:prstGeom>
          <a:ln w="3175" cmpd="sng">
            <a:solidFill>
              <a:srgbClr val="8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890990" y="4979556"/>
            <a:ext cx="1" cy="326971"/>
          </a:xfrm>
          <a:prstGeom prst="straightConnector1">
            <a:avLst/>
          </a:prstGeom>
          <a:ln w="3175" cmpd="sng">
            <a:solidFill>
              <a:srgbClr val="FF0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 rot="16200000" flipH="1">
            <a:off x="373531" y="1879628"/>
            <a:ext cx="503652" cy="256454"/>
          </a:xfrm>
          <a:prstGeom prst="curvedConnector3">
            <a:avLst>
              <a:gd name="adj1" fmla="val 50000"/>
            </a:avLst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 rot="5400000">
            <a:off x="2084914" y="1841348"/>
            <a:ext cx="439295" cy="268667"/>
          </a:xfrm>
          <a:prstGeom prst="curvedConnector3">
            <a:avLst>
              <a:gd name="adj1" fmla="val 63898"/>
            </a:avLst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16200000" flipH="1">
            <a:off x="6504069" y="1933632"/>
            <a:ext cx="503652" cy="256454"/>
          </a:xfrm>
          <a:prstGeom prst="curvedConnector3">
            <a:avLst>
              <a:gd name="adj1" fmla="val 50000"/>
            </a:avLst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5400000">
            <a:off x="8201647" y="1881546"/>
            <a:ext cx="439295" cy="268667"/>
          </a:xfrm>
          <a:prstGeom prst="curvedConnector3">
            <a:avLst>
              <a:gd name="adj1" fmla="val 63898"/>
            </a:avLst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71483" y="34716"/>
            <a:ext cx="6442596" cy="400013"/>
          </a:xfrm>
          <a:prstGeom prst="rect">
            <a:avLst/>
          </a:prstGeom>
          <a:noFill/>
        </p:spPr>
        <p:txBody>
          <a:bodyPr wrap="none" lIns="91344" tIns="45672" rIns="91344" bIns="45672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duster"/>
                <a:cs typeface="Chalkduster"/>
              </a:rPr>
              <a:t>Building a Successful Brand: </a:t>
            </a:r>
            <a:r>
              <a:rPr lang="en-US" sz="2000" b="1" dirty="0">
                <a:latin typeface="Chalkduster"/>
                <a:cs typeface="Chalkduster"/>
              </a:rPr>
              <a:t> Our Strategy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   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05" l="9453" r="100000">
                        <a14:foregroundMark x1="73134" y1="41036" x2="73134" y2="41036"/>
                        <a14:foregroundMark x1="49254" y1="35857" x2="49254" y2="35857"/>
                        <a14:foregroundMark x1="52239" y1="25100" x2="52239" y2="25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67" y="3080366"/>
            <a:ext cx="1371276" cy="171238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533013" y="2820930"/>
            <a:ext cx="1063684" cy="461568"/>
          </a:xfrm>
          <a:prstGeom prst="rect">
            <a:avLst/>
          </a:prstGeom>
          <a:noFill/>
        </p:spPr>
        <p:txBody>
          <a:bodyPr wrap="none" lIns="91344" tIns="45672" rIns="91344" bIns="45672" rtlCol="0">
            <a:spAutoFit/>
          </a:bodyPr>
          <a:lstStyle/>
          <a:p>
            <a:r>
              <a:rPr lang="en-US" sz="2400" dirty="0">
                <a:latin typeface="Apple Chancery"/>
                <a:cs typeface="Apple Chancery"/>
              </a:rPr>
              <a:t>Create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25">
                        <a14:foregroundMark x1="74462" y1="18382" x2="74462" y2="18382"/>
                        <a14:foregroundMark x1="57796" y1="12500" x2="57796" y2="12500"/>
                        <a14:foregroundMark x1="41667" y1="11765" x2="41667" y2="11765"/>
                        <a14:foregroundMark x1="25806" y1="11029" x2="25806" y2="11029"/>
                        <a14:foregroundMark x1="9946" y1="13235" x2="9946" y2="13235"/>
                        <a14:foregroundMark x1="91935" y1="30147" x2="91935" y2="30147"/>
                        <a14:foregroundMark x1="90323" y1="9559" x2="90323" y2="9559"/>
                        <a14:foregroundMark x1="88710" y1="40441" x2="88710" y2="40441"/>
                        <a14:backgroundMark x1="63710" y1="19118" x2="63710" y2="19118"/>
                        <a14:backgroundMark x1="64247" y1="69118" x2="64247" y2="69118"/>
                        <a14:backgroundMark x1="61559" y1="38971" x2="61559" y2="38971"/>
                        <a14:backgroundMark x1="51613" y1="17647" x2="51613" y2="17647"/>
                        <a14:backgroundMark x1="50538" y1="83088" x2="50538" y2="83088"/>
                        <a14:backgroundMark x1="57796" y1="84559" x2="57796" y2="84559"/>
                        <a14:backgroundMark x1="16935" y1="12500" x2="16935" y2="12500"/>
                        <a14:backgroundMark x1="2957" y1="83088" x2="2957" y2="83088"/>
                        <a14:backgroundMark x1="9677" y1="88971" x2="9677" y2="88971"/>
                        <a14:backgroundMark x1="25269" y1="79412" x2="25269" y2="79412"/>
                        <a14:backgroundMark x1="20968" y1="38971" x2="20968" y2="38971"/>
                        <a14:backgroundMark x1="53763" y1="37500" x2="53763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881" y="3043733"/>
            <a:ext cx="2806146" cy="102590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219">
                        <a14:foregroundMark x1="50781" y1="90299" x2="50781" y2="90299"/>
                        <a14:foregroundMark x1="68750" y1="73134" x2="68750" y2="73134"/>
                        <a14:foregroundMark x1="83594" y1="38806" x2="83594" y2="38806"/>
                        <a14:foregroundMark x1="64844" y1="15672" x2="64844" y2="15672"/>
                        <a14:foregroundMark x1="33594" y1="15672" x2="33594" y2="15672"/>
                        <a14:foregroundMark x1="14844" y1="46269" x2="14844" y2="46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702" y="3996370"/>
            <a:ext cx="523288" cy="547817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647144" y="5383624"/>
            <a:ext cx="2302440" cy="738567"/>
          </a:xfrm>
          <a:prstGeom prst="rect">
            <a:avLst/>
          </a:prstGeom>
        </p:spPr>
        <p:txBody>
          <a:bodyPr wrap="square" lIns="91344" tIns="45672" rIns="91344" bIns="45672">
            <a:spAutoFit/>
          </a:bodyPr>
          <a:lstStyle/>
          <a:p>
            <a:pPr marL="285450" indent="-285450">
              <a:buFont typeface="Wingdings" charset="2"/>
              <a:buChar char="²"/>
            </a:pPr>
            <a:r>
              <a:rPr lang="en-US" sz="1400" dirty="0"/>
              <a:t> A Target market </a:t>
            </a:r>
          </a:p>
          <a:p>
            <a:pPr marL="285450" indent="-285450">
              <a:buFont typeface="Wingdings" charset="2"/>
              <a:buChar char="²"/>
            </a:pPr>
            <a:r>
              <a:rPr lang="en-US" sz="1400" dirty="0"/>
              <a:t>A Superiority Claim </a:t>
            </a:r>
          </a:p>
          <a:p>
            <a:pPr marL="285450" indent="-285450">
              <a:buFont typeface="Wingdings" charset="2"/>
              <a:buChar char="²"/>
            </a:pPr>
            <a:r>
              <a:rPr lang="en-US" sz="1400" dirty="0"/>
              <a:t>A Reason Why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383153" y="5391193"/>
            <a:ext cx="2395882" cy="738567"/>
          </a:xfrm>
          <a:prstGeom prst="rect">
            <a:avLst/>
          </a:prstGeom>
        </p:spPr>
        <p:txBody>
          <a:bodyPr wrap="square" lIns="91344" tIns="45672" rIns="91344" bIns="45672">
            <a:spAutoFit/>
          </a:bodyPr>
          <a:lstStyle/>
          <a:p>
            <a:pPr marL="285450" indent="-285450" algn="ctr">
              <a:buFont typeface="Wingdings" charset="2"/>
              <a:buChar char="²"/>
            </a:pPr>
            <a:r>
              <a:rPr lang="en-US" sz="1400" dirty="0"/>
              <a:t> Engage</a:t>
            </a:r>
          </a:p>
          <a:p>
            <a:pPr marL="285450" indent="-285450" algn="ctr">
              <a:buFont typeface="Wingdings" charset="2"/>
              <a:buChar char="²"/>
            </a:pPr>
            <a:r>
              <a:rPr lang="en-US" sz="1400" dirty="0"/>
              <a:t>Interact</a:t>
            </a:r>
          </a:p>
          <a:p>
            <a:pPr marL="285450" indent="-285450" algn="ctr">
              <a:buFont typeface="Wingdings" charset="2"/>
              <a:buChar char="²"/>
            </a:pPr>
            <a:r>
              <a:rPr lang="en-US" sz="1400" dirty="0"/>
              <a:t>Involve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21400" y="5366774"/>
            <a:ext cx="2581685" cy="954010"/>
          </a:xfrm>
          <a:prstGeom prst="rect">
            <a:avLst/>
          </a:prstGeom>
        </p:spPr>
        <p:txBody>
          <a:bodyPr wrap="square" lIns="91344" tIns="45672" rIns="91344" bIns="45672">
            <a:spAutoFit/>
          </a:bodyPr>
          <a:lstStyle/>
          <a:p>
            <a:pPr marL="285450" indent="-285450">
              <a:buFont typeface="Wingdings" charset="2"/>
              <a:buChar char="²"/>
            </a:pPr>
            <a:r>
              <a:rPr lang="en-US" sz="1400" dirty="0"/>
              <a:t>Scandals and Criticism </a:t>
            </a:r>
          </a:p>
          <a:p>
            <a:pPr marL="285450" indent="-285450">
              <a:buFont typeface="Wingdings" charset="2"/>
              <a:buChar char="²"/>
            </a:pPr>
            <a:r>
              <a:rPr lang="en-US" sz="1400" dirty="0"/>
              <a:t>Associations with undesirable corporations </a:t>
            </a:r>
          </a:p>
          <a:p>
            <a:pPr marL="285450" indent="-285450">
              <a:buFont typeface="Wingdings" charset="2"/>
              <a:buChar char="²"/>
            </a:pPr>
            <a:r>
              <a:rPr lang="en-US" sz="1400" dirty="0" smtClean="0"/>
              <a:t>Competition Attack </a:t>
            </a:r>
            <a:endParaRPr lang="en-US" sz="1400" dirty="0"/>
          </a:p>
        </p:txBody>
      </p:sp>
      <p:sp>
        <p:nvSpPr>
          <p:cNvPr id="93" name="Rectangle 92"/>
          <p:cNvSpPr/>
          <p:nvPr/>
        </p:nvSpPr>
        <p:spPr>
          <a:xfrm>
            <a:off x="1" y="6506878"/>
            <a:ext cx="9144000" cy="307680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txBody>
          <a:bodyPr wrap="square" lIns="91344" tIns="45672" rIns="91344" bIns="45672">
            <a:spAutoFit/>
          </a:bodyPr>
          <a:lstStyle/>
          <a:p>
            <a:pPr algn="ctr"/>
            <a:r>
              <a:rPr lang="en-US" sz="1400" b="1" dirty="0">
                <a:latin typeface="Academy Engraved LET"/>
                <a:cs typeface="Academy Engraved LET"/>
              </a:rPr>
              <a:t>Brands can easily be destroyed, they rely heavily on trust </a:t>
            </a:r>
            <a:r>
              <a:rPr lang="en-US" sz="1400" b="1" dirty="0">
                <a:latin typeface="Academy Engraved LET"/>
                <a:cs typeface="Academy Engraved LET"/>
              </a:rPr>
              <a:t>&amp; </a:t>
            </a:r>
            <a:r>
              <a:rPr lang="en-US" sz="1400" dirty="0"/>
              <a:t> </a:t>
            </a:r>
            <a:r>
              <a:rPr lang="en-US" sz="1400" dirty="0"/>
              <a:t>are</a:t>
            </a:r>
            <a:r>
              <a:rPr lang="en-US" sz="1400" b="1" dirty="0">
                <a:latin typeface="Academy Engraved LET"/>
                <a:cs typeface="Academy Engraved LET"/>
              </a:rPr>
              <a:t> vulnerable  </a:t>
            </a:r>
          </a:p>
        </p:txBody>
      </p:sp>
      <p:sp>
        <p:nvSpPr>
          <p:cNvPr id="94" name="Round Diagonal Corner Rectangle 93"/>
          <p:cNvSpPr/>
          <p:nvPr/>
        </p:nvSpPr>
        <p:spPr>
          <a:xfrm>
            <a:off x="525024" y="5252398"/>
            <a:ext cx="2318822" cy="1169101"/>
          </a:xfrm>
          <a:prstGeom prst="round2DiagRect">
            <a:avLst>
              <a:gd name="adj1" fmla="val 37559"/>
              <a:gd name="adj2" fmla="val 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/>
          </a:p>
        </p:txBody>
      </p:sp>
      <p:sp>
        <p:nvSpPr>
          <p:cNvPr id="95" name="Round Diagonal Corner Rectangle 94"/>
          <p:cNvSpPr/>
          <p:nvPr/>
        </p:nvSpPr>
        <p:spPr>
          <a:xfrm>
            <a:off x="3539890" y="5264622"/>
            <a:ext cx="2318822" cy="1169101"/>
          </a:xfrm>
          <a:prstGeom prst="round2DiagRect">
            <a:avLst>
              <a:gd name="adj1" fmla="val 37559"/>
              <a:gd name="adj2" fmla="val 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/>
          </a:p>
        </p:txBody>
      </p:sp>
      <p:sp>
        <p:nvSpPr>
          <p:cNvPr id="96" name="Round Diagonal Corner Rectangle 95"/>
          <p:cNvSpPr/>
          <p:nvPr/>
        </p:nvSpPr>
        <p:spPr>
          <a:xfrm>
            <a:off x="6524031" y="5317931"/>
            <a:ext cx="2318822" cy="1169101"/>
          </a:xfrm>
          <a:prstGeom prst="round2DiagRect">
            <a:avLst>
              <a:gd name="adj1" fmla="val 37559"/>
              <a:gd name="adj2" fmla="val 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386" y="633180"/>
            <a:ext cx="2479291" cy="1169454"/>
          </a:xfrm>
          <a:prstGeom prst="rect">
            <a:avLst/>
          </a:prstGeom>
        </p:spPr>
        <p:txBody>
          <a:bodyPr wrap="square" lIns="91344" tIns="45672" rIns="91344" bIns="45672">
            <a:spAutoFit/>
          </a:bodyPr>
          <a:lstStyle/>
          <a:p>
            <a:pPr algn="ctr"/>
            <a:r>
              <a:rPr lang="en-US" sz="1400" b="1" dirty="0"/>
              <a:t>Reflect the mission</a:t>
            </a:r>
          </a:p>
          <a:p>
            <a:pPr algn="ctr"/>
            <a:r>
              <a:rPr lang="en-US" sz="1400" dirty="0"/>
              <a:t>Brands </a:t>
            </a:r>
            <a:r>
              <a:rPr lang="en-US" sz="1400" dirty="0" smtClean="0"/>
              <a:t> </a:t>
            </a:r>
            <a:r>
              <a:rPr lang="en-US" sz="1400" dirty="0"/>
              <a:t>are mission Driven: Mission is the very reason for existence.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514604" y="668210"/>
            <a:ext cx="2089835" cy="954010"/>
          </a:xfrm>
          <a:prstGeom prst="rect">
            <a:avLst/>
          </a:prstGeom>
        </p:spPr>
        <p:txBody>
          <a:bodyPr wrap="square" lIns="91344" tIns="45672" rIns="91344" bIns="45672">
            <a:spAutoFit/>
          </a:bodyPr>
          <a:lstStyle/>
          <a:p>
            <a:pPr algn="ctr"/>
            <a:r>
              <a:rPr lang="en-US" sz="1400" b="1" dirty="0"/>
              <a:t>Build Trust</a:t>
            </a:r>
            <a:br>
              <a:rPr lang="en-US" sz="1400" b="1" dirty="0"/>
            </a:br>
            <a:endParaRPr lang="en-US" sz="1400" b="1" dirty="0"/>
          </a:p>
          <a:p>
            <a:pPr algn="ctr"/>
            <a:r>
              <a:rPr lang="en-US" sz="1400" dirty="0"/>
              <a:t>Brands command a high level of Consumer Trust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16708" y="639863"/>
            <a:ext cx="2319276" cy="954010"/>
          </a:xfrm>
          <a:prstGeom prst="rect">
            <a:avLst/>
          </a:prstGeom>
        </p:spPr>
        <p:txBody>
          <a:bodyPr wrap="square" lIns="91344" tIns="45672" rIns="91344" bIns="45672">
            <a:spAutoFit/>
          </a:bodyPr>
          <a:lstStyle/>
          <a:p>
            <a:pPr algn="ctr"/>
            <a:r>
              <a:rPr lang="en-US" sz="1400" b="1" dirty="0"/>
              <a:t>Keep Trust </a:t>
            </a:r>
            <a:br>
              <a:rPr lang="en-US" sz="1400" b="1" dirty="0"/>
            </a:br>
            <a:r>
              <a:rPr lang="en-US" sz="1400" dirty="0" smtClean="0"/>
              <a:t>Audience </a:t>
            </a:r>
            <a:r>
              <a:rPr lang="en-US" sz="1400" dirty="0"/>
              <a:t>is high energy, high on passion folks: Keeping their trust is critical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4733" y="652266"/>
            <a:ext cx="2265870" cy="998598"/>
          </a:xfrm>
          <a:prstGeom prst="round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408085" y="666072"/>
            <a:ext cx="2370950" cy="998598"/>
          </a:xfrm>
          <a:prstGeom prst="round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458023" y="652266"/>
            <a:ext cx="2345367" cy="998598"/>
          </a:xfrm>
          <a:prstGeom prst="round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endParaRPr lang="en-US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53">
                        <a14:foregroundMark x1="49306" y1="60714" x2="49306" y2="60714"/>
                        <a14:foregroundMark x1="43056" y1="73214" x2="43056" y2="73214"/>
                        <a14:foregroundMark x1="55903" y1="16071" x2="55903" y2="16071"/>
                        <a14:foregroundMark x1="55903" y1="25000" x2="55903" y2="25000"/>
                        <a14:foregroundMark x1="45833" y1="28571" x2="45833" y2="28571"/>
                        <a14:foregroundMark x1="44792" y1="12500" x2="44792" y2="12500"/>
                        <a14:foregroundMark x1="31597" y1="71429" x2="31597" y2="71429"/>
                        <a14:foregroundMark x1="35417" y1="44643" x2="35417" y2="44643"/>
                        <a14:foregroundMark x1="35417" y1="25000" x2="35417" y2="25000"/>
                        <a14:foregroundMark x1="63542" y1="50000" x2="63542" y2="50000"/>
                        <a14:foregroundMark x1="65972" y1="21429" x2="65972" y2="21429"/>
                        <a14:foregroundMark x1="71875" y1="48214" x2="71875" y2="48214"/>
                        <a14:foregroundMark x1="72917" y1="28571" x2="72917" y2="28571"/>
                        <a14:foregroundMark x1="73611" y1="85714" x2="73611" y2="85714"/>
                        <a14:foregroundMark x1="71875" y1="71429" x2="71875" y2="71429"/>
                        <a14:foregroundMark x1="68056" y1="85714" x2="68056" y2="85714"/>
                        <a14:foregroundMark x1="83681" y1="78571" x2="83681" y2="78571"/>
                        <a14:backgroundMark x1="59028" y1="75000" x2="59028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735" y="2820933"/>
            <a:ext cx="2577983" cy="12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6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7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79"/>
            <a:ext cx="9125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1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" y="11839"/>
            <a:ext cx="9125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3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9"/>
            <a:ext cx="9125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2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8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146</Words>
  <Application>Microsoft Macintosh PowerPoint</Application>
  <PresentationFormat>On-screen Show (4:3)</PresentationFormat>
  <Paragraphs>36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Sneh Sharma</dc:creator>
  <cp:lastModifiedBy>Sneh Sharma</cp:lastModifiedBy>
  <cp:revision>5</cp:revision>
  <dcterms:created xsi:type="dcterms:W3CDTF">2014-05-19T17:51:29Z</dcterms:created>
  <dcterms:modified xsi:type="dcterms:W3CDTF">2014-05-20T06:07:49Z</dcterms:modified>
</cp:coreProperties>
</file>