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64" r:id="rId3"/>
    <p:sldId id="259" r:id="rId4"/>
    <p:sldId id="261" r:id="rId5"/>
    <p:sldId id="263" r:id="rId6"/>
    <p:sldId id="262" r:id="rId7"/>
    <p:sldId id="258" r:id="rId8"/>
    <p:sldId id="257" r:id="rId9"/>
    <p:sldId id="266" r:id="rId10"/>
  </p:sldIdLst>
  <p:sldSz cx="10150475" cy="6400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54" autoAdjust="0"/>
  </p:normalViewPr>
  <p:slideViewPr>
    <p:cSldViewPr>
      <p:cViewPr>
        <p:scale>
          <a:sx n="70" d="100"/>
          <a:sy n="70" d="100"/>
        </p:scale>
        <p:origin x="-1014" y="-72"/>
      </p:cViewPr>
      <p:guideLst>
        <p:guide orient="horz" pos="2016"/>
        <p:guide pos="31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8363E-C2A2-415B-9082-A3220DC1183E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685800"/>
            <a:ext cx="5435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22F14-36F9-48F0-810D-2669861A4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5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22F14-36F9-48F0-810D-2669861A4B6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76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22F14-36F9-48F0-810D-2669861A4B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7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22F14-36F9-48F0-810D-2669861A4B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7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286" y="1988398"/>
            <a:ext cx="8627904" cy="1372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575" y="3627120"/>
            <a:ext cx="7105333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87CC-6B6F-4DED-BE1D-2101CB279C4F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246-D372-43E1-B219-516BA8AEF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80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87CC-6B6F-4DED-BE1D-2101CB279C4F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246-D372-43E1-B219-516BA8AEF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7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9099" y="256332"/>
            <a:ext cx="2283857" cy="54614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524" y="256332"/>
            <a:ext cx="6682396" cy="5461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87CC-6B6F-4DED-BE1D-2101CB279C4F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246-D372-43E1-B219-516BA8AEF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3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87CC-6B6F-4DED-BE1D-2101CB279C4F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246-D372-43E1-B219-516BA8AEF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8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17" y="4113111"/>
            <a:ext cx="8627904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817" y="2712935"/>
            <a:ext cx="8627904" cy="1400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87CC-6B6F-4DED-BE1D-2101CB279C4F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246-D372-43E1-B219-516BA8AEF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8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524" y="1493525"/>
            <a:ext cx="4483126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825" y="1493525"/>
            <a:ext cx="4483126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87CC-6B6F-4DED-BE1D-2101CB279C4F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246-D372-43E1-B219-516BA8AEF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8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27" y="1432772"/>
            <a:ext cx="4484889" cy="597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527" y="2029884"/>
            <a:ext cx="4484889" cy="36878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306" y="1432772"/>
            <a:ext cx="4486651" cy="597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306" y="2029884"/>
            <a:ext cx="4486651" cy="36878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87CC-6B6F-4DED-BE1D-2101CB279C4F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246-D372-43E1-B219-516BA8AEF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3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87CC-6B6F-4DED-BE1D-2101CB279C4F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246-D372-43E1-B219-516BA8AEF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7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87CC-6B6F-4DED-BE1D-2101CB279C4F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246-D372-43E1-B219-516BA8AEF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2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254850"/>
            <a:ext cx="3339436" cy="108457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556" y="254851"/>
            <a:ext cx="5674397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524" y="1339429"/>
            <a:ext cx="3339436" cy="4378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87CC-6B6F-4DED-BE1D-2101CB279C4F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246-D372-43E1-B219-516BA8AEF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6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568" y="4480564"/>
            <a:ext cx="6090285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568" y="571925"/>
            <a:ext cx="6090285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568" y="5009519"/>
            <a:ext cx="6090285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87CC-6B6F-4DED-BE1D-2101CB279C4F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246-D372-43E1-B219-516BA8AEF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8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524" y="256328"/>
            <a:ext cx="913542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24" y="1493525"/>
            <a:ext cx="9135428" cy="422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524" y="5932597"/>
            <a:ext cx="2368444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987CC-6B6F-4DED-BE1D-2101CB279C4F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68083" y="5932597"/>
            <a:ext cx="3214317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4507" y="5932597"/>
            <a:ext cx="2368444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61246-D372-43E1-B219-516BA8AEF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9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26" Type="http://schemas.openxmlformats.org/officeDocument/2006/relationships/image" Target="../media/image24.emf"/><Relationship Id="rId3" Type="http://schemas.openxmlformats.org/officeDocument/2006/relationships/image" Target="../media/image2.jpeg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2.png"/><Relationship Id="rId5" Type="http://schemas.openxmlformats.org/officeDocument/2006/relationships/image" Target="../media/image1.png"/><Relationship Id="rId15" Type="http://schemas.openxmlformats.org/officeDocument/2006/relationships/image" Target="../media/image13.gif"/><Relationship Id="rId23" Type="http://schemas.openxmlformats.org/officeDocument/2006/relationships/image" Target="../media/image21.jpeg"/><Relationship Id="rId28" Type="http://schemas.openxmlformats.org/officeDocument/2006/relationships/image" Target="../media/image26.emf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hyperlink" Target="http://www.google.com/url?sa=i&amp;source=images&amp;cd=&amp;cad=rja&amp;docid=4SUHSXpa6Et1fM&amp;tbnid=lXMtVBMW5vJMwM:&amp;ved=0CAgQjRwwAA&amp;url=http://commons.wikimedia.org/wiki/File:Flag_of_the_State_of_Cambodia.svg&amp;ei=QO-JUs_EDsm4rgek0YHICQ&amp;psig=AFQjCNEQ-yWiN-wTQp6fPT0P-VTZVYxl2w&amp;ust=1384857792344151" TargetMode="External"/><Relationship Id="rId18" Type="http://schemas.openxmlformats.org/officeDocument/2006/relationships/image" Target="../media/image34.png"/><Relationship Id="rId26" Type="http://schemas.openxmlformats.org/officeDocument/2006/relationships/image" Target="../media/image40.png"/><Relationship Id="rId3" Type="http://schemas.openxmlformats.org/officeDocument/2006/relationships/image" Target="../media/image3.png"/><Relationship Id="rId21" Type="http://schemas.openxmlformats.org/officeDocument/2006/relationships/hyperlink" Target="http://www.google.com/url?sa=i&amp;rct=j&amp;q=musikkamu&amp;source=images&amp;cd=&amp;cad=rja&amp;docid=NldXOLKlznocsM&amp;tbnid=sxnVNOpqnecQoM:&amp;ved=0CAUQjRw&amp;url=https://twitter.com/musikkamu&amp;ei=G1w9UZnOBMuXkwXdgIGIBQ&amp;bvm=bv.43287494,d.bmk&amp;psig=AFQjCNHqh6G8Fj5nyWS6-BUtUXRa4sLG4A&amp;ust=1363062154423157" TargetMode="External"/><Relationship Id="rId7" Type="http://schemas.openxmlformats.org/officeDocument/2006/relationships/hyperlink" Target="http://www.google.com/url?sa=i&amp;source=images&amp;cd=&amp;cad=rja&amp;docid=0FhExq5y7tDVPM&amp;tbnid=vWlKS6VonCLPaM:&amp;ved=0CAgQjRwwAA&amp;url=http://think0.deviantart.com/art/Indonesia-Grunge-Flag-163613614&amp;ei=bO6JUvrLD8bMrQfpqoGoCw&amp;psig=AFQjCNHnp-1kiva1o1M2O4w-zy9-_e5-wg&amp;ust=1384857580375167" TargetMode="External"/><Relationship Id="rId12" Type="http://schemas.openxmlformats.org/officeDocument/2006/relationships/image" Target="../media/image30.jpeg"/><Relationship Id="rId17" Type="http://schemas.openxmlformats.org/officeDocument/2006/relationships/image" Target="../media/image33.jpeg"/><Relationship Id="rId25" Type="http://schemas.openxmlformats.org/officeDocument/2006/relationships/image" Target="../media/image39.png"/><Relationship Id="rId2" Type="http://schemas.openxmlformats.org/officeDocument/2006/relationships/image" Target="../media/image2.jpeg"/><Relationship Id="rId16" Type="http://schemas.openxmlformats.org/officeDocument/2006/relationships/hyperlink" Target="http://www.celcom.com.my/aircash" TargetMode="External"/><Relationship Id="rId20" Type="http://schemas.openxmlformats.org/officeDocument/2006/relationships/image" Target="../media/image36.png"/><Relationship Id="rId29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hyperlink" Target="http://www.google.com/url?sa=i&amp;source=images&amp;cd=&amp;cad=rja&amp;docid=EPpGXFncA-ANmM&amp;tbnid=1uJmdanfUA9IRM:&amp;ved=0CAgQjRwwAA&amp;url=http://tabletmedia.wordpress.com/tag/bangladesh-flag/&amp;ei=9O6JUpalGYWQrQfRv4DwBw&amp;psig=AFQjCNFTckXCzU_SDRVLLihagrPDw4ZwJQ&amp;ust=1384857716521588" TargetMode="External"/><Relationship Id="rId24" Type="http://schemas.openxmlformats.org/officeDocument/2006/relationships/image" Target="../media/image38.png"/><Relationship Id="rId5" Type="http://schemas.openxmlformats.org/officeDocument/2006/relationships/hyperlink" Target="http://www.google.com/url?sa=i&amp;source=images&amp;cd=&amp;cad=rja&amp;docid=mutKN5hkZZYsLM&amp;tbnid=lhVvet3vA9ImUM:&amp;ved=0CAgQjRwwAA&amp;url=http://en.wikipedia.org/wiki/Flag_of_Malaysia&amp;ei=x-2JUoLrOMSNrQeEmoGwDw&amp;psig=AFQjCNEzzPrIBlO7Jx0SQc4uiEQCUPVHaQ&amp;ust=1384857416119831" TargetMode="External"/><Relationship Id="rId15" Type="http://schemas.openxmlformats.org/officeDocument/2006/relationships/image" Target="../media/image32.jpeg"/><Relationship Id="rId23" Type="http://schemas.openxmlformats.org/officeDocument/2006/relationships/hyperlink" Target="http://www.google.com/url?sa=i&amp;rct=j&amp;q=xl+cuaps&amp;source=images&amp;cd=&amp;cad=rja&amp;docid=EEewpNRpuwDOiM&amp;tbnid=VSP_xeqpQe4AoM:&amp;ved=0CAUQjRw&amp;url=http://www.xl.co.id/AppsDownload/MusicandEntertainment&amp;ei=OVs9UcqYCMfEkgXA0YHADA&amp;bvm=bv.43287494,d.bmk&amp;psig=AFQjCNFQ7k53zSWWPOEaXxh55VkuEGIRcg&amp;ust=1363061938533387" TargetMode="External"/><Relationship Id="rId28" Type="http://schemas.openxmlformats.org/officeDocument/2006/relationships/image" Target="../media/image42.png"/><Relationship Id="rId10" Type="http://schemas.openxmlformats.org/officeDocument/2006/relationships/image" Target="../media/image29.jpeg"/><Relationship Id="rId19" Type="http://schemas.openxmlformats.org/officeDocument/2006/relationships/image" Target="../media/image35.png"/><Relationship Id="rId4" Type="http://schemas.openxmlformats.org/officeDocument/2006/relationships/image" Target="../media/image1.png"/><Relationship Id="rId9" Type="http://schemas.openxmlformats.org/officeDocument/2006/relationships/hyperlink" Target="http://www.google.com/url?sa=i&amp;source=images&amp;cd=&amp;cad=rja&amp;docid=rumxEeT4RsW8xM&amp;tbnid=gncSsOM4HkpstM:&amp;ved=0CAgQjRwwAA&amp;url=http://worldhdwallpaper.com/sri-lanka-flag-photos/sri-lanka-flag-wallpaper/&amp;ei=su6JUqWpCYWYrAeE44HoBw&amp;psig=AFQjCNFj8YD3DNtJqWvdG75eMivyp0LuiA&amp;ust=1384857650254314" TargetMode="External"/><Relationship Id="rId14" Type="http://schemas.openxmlformats.org/officeDocument/2006/relationships/image" Target="../media/image31.jpeg"/><Relationship Id="rId22" Type="http://schemas.openxmlformats.org/officeDocument/2006/relationships/image" Target="../media/image37.jpeg"/><Relationship Id="rId27" Type="http://schemas.openxmlformats.org/officeDocument/2006/relationships/image" Target="../media/image41.jpeg"/><Relationship Id="rId30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image" Target="../media/image52.png"/><Relationship Id="rId3" Type="http://schemas.openxmlformats.org/officeDocument/2006/relationships/image" Target="../media/image2.jpeg"/><Relationship Id="rId7" Type="http://schemas.openxmlformats.org/officeDocument/2006/relationships/image" Target="../media/image46.emf"/><Relationship Id="rId12" Type="http://schemas.openxmlformats.org/officeDocument/2006/relationships/image" Target="../media/image51.png"/><Relationship Id="rId17" Type="http://schemas.openxmlformats.org/officeDocument/2006/relationships/image" Target="../media/image56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emf"/><Relationship Id="rId11" Type="http://schemas.openxmlformats.org/officeDocument/2006/relationships/image" Target="../media/image50.png"/><Relationship Id="rId5" Type="http://schemas.openxmlformats.org/officeDocument/2006/relationships/image" Target="../media/image1.png"/><Relationship Id="rId15" Type="http://schemas.openxmlformats.org/officeDocument/2006/relationships/image" Target="../media/image54.png"/><Relationship Id="rId10" Type="http://schemas.openxmlformats.org/officeDocument/2006/relationships/image" Target="../media/image49.emf"/><Relationship Id="rId4" Type="http://schemas.openxmlformats.org/officeDocument/2006/relationships/image" Target="../media/image3.png"/><Relationship Id="rId9" Type="http://schemas.openxmlformats.org/officeDocument/2006/relationships/image" Target="../media/image48.emf"/><Relationship Id="rId1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jpe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1.png"/><Relationship Id="rId10" Type="http://schemas.openxmlformats.org/officeDocument/2006/relationships/image" Target="../media/image62.png"/><Relationship Id="rId4" Type="http://schemas.openxmlformats.org/officeDocument/2006/relationships/image" Target="../media/image3.png"/><Relationship Id="rId9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emf"/><Relationship Id="rId5" Type="http://schemas.openxmlformats.org/officeDocument/2006/relationships/image" Target="../media/image6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4.png"/><Relationship Id="rId3" Type="http://schemas.openxmlformats.org/officeDocument/2006/relationships/image" Target="../media/image2.jpeg"/><Relationship Id="rId7" Type="http://schemas.openxmlformats.org/officeDocument/2006/relationships/image" Target="../media/image69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1.png"/><Relationship Id="rId15" Type="http://schemas.openxmlformats.org/officeDocument/2006/relationships/image" Target="../media/image76.png"/><Relationship Id="rId10" Type="http://schemas.openxmlformats.org/officeDocument/2006/relationships/image" Target="../media/image72.png"/><Relationship Id="rId4" Type="http://schemas.openxmlformats.org/officeDocument/2006/relationships/image" Target="../media/image3.png"/><Relationship Id="rId9" Type="http://schemas.openxmlformats.org/officeDocument/2006/relationships/image" Target="../media/image71.png"/><Relationship Id="rId14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-1" y="2971800"/>
            <a:ext cx="10150475" cy="990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/>
          <a:lstStyle/>
          <a:p>
            <a:pPr defTabSz="746125"/>
            <a:endParaRPr lang="en-US" b="0">
              <a:latin typeface="Helvetica Neue Light" pitchFamily="-8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76800"/>
            <a:ext cx="2636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Sheyantha Abeykoon</a:t>
            </a:r>
          </a:p>
          <a:p>
            <a:r>
              <a:rPr lang="en-US" b="1" dirty="0" smtClean="0"/>
              <a:t>July 2015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3200400"/>
            <a:ext cx="9793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i="1" dirty="0">
                <a:solidFill>
                  <a:schemeClr val="bg1"/>
                </a:solidFill>
              </a:rPr>
              <a:t>Understanding and Enhancing Customer Experience Using Digital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277" y="5486400"/>
            <a:ext cx="2114683" cy="68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9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6116321"/>
            <a:ext cx="10150475" cy="29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4"/>
          <p:cNvSpPr txBox="1">
            <a:spLocks noChangeArrowheads="1"/>
          </p:cNvSpPr>
          <p:nvPr/>
        </p:nvSpPr>
        <p:spPr bwMode="auto">
          <a:xfrm>
            <a:off x="274638" y="6142003"/>
            <a:ext cx="82105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dirty="0">
                <a:solidFill>
                  <a:srgbClr val="FFFFFF"/>
                </a:solidFill>
                <a:ea typeface="Apple SD 산돌고딕 Neo 옅은체" pitchFamily="2" charset="-127"/>
              </a:rPr>
              <a:t>DCL | </a:t>
            </a:r>
            <a:r>
              <a:rPr lang="en-US" altLang="en-US" sz="700" dirty="0" smtClean="0">
                <a:solidFill>
                  <a:srgbClr val="FFFFFF"/>
                </a:solidFill>
                <a:ea typeface="Apple SD 산돌고딕 Neo 옅은체" pitchFamily="2" charset="-127"/>
              </a:rPr>
              <a:t>July 2015</a:t>
            </a:r>
            <a:endParaRPr lang="en-US" altLang="en-US" sz="700" dirty="0">
              <a:solidFill>
                <a:srgbClr val="FFFFFF"/>
              </a:solidFill>
              <a:ea typeface="Apple SD 산돌고딕 Neo 옅은체" pitchFamily="2" charset="-127"/>
            </a:endParaRPr>
          </a:p>
        </p:txBody>
      </p:sp>
      <p:pic>
        <p:nvPicPr>
          <p:cNvPr id="6" name="Picture 1" descr="Grey Strip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2"/>
            <a:ext cx="10150475" cy="71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98" y="2"/>
            <a:ext cx="2114683" cy="68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Rectangle 95"/>
          <p:cNvSpPr/>
          <p:nvPr/>
        </p:nvSpPr>
        <p:spPr>
          <a:xfrm>
            <a:off x="3831292" y="1934876"/>
            <a:ext cx="2438137" cy="20957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895300" y="1986874"/>
            <a:ext cx="2297929" cy="369332"/>
          </a:xfrm>
          <a:prstGeom prst="rect">
            <a:avLst/>
          </a:prstGeom>
          <a:solidFill>
            <a:srgbClr val="339933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Digital Services</a:t>
            </a:r>
          </a:p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Consumption Conversion Model  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 rot="16200000">
            <a:off x="3618507" y="3074040"/>
            <a:ext cx="1274064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Micro Segmentation </a:t>
            </a:r>
          </a:p>
        </p:txBody>
      </p:sp>
      <p:graphicFrame>
        <p:nvGraphicFramePr>
          <p:cNvPr id="99" name="Table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071452"/>
              </p:ext>
            </p:extLst>
          </p:nvPr>
        </p:nvGraphicFramePr>
        <p:xfrm>
          <a:off x="5152268" y="2597347"/>
          <a:ext cx="762000" cy="1271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</a:tblGrid>
              <a:tr h="15925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Health</a:t>
                      </a:r>
                      <a:endParaRPr lang="en-US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925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Food</a:t>
                      </a:r>
                      <a:endParaRPr lang="en-US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925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Transport </a:t>
                      </a:r>
                      <a:endParaRPr lang="en-US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925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Communication</a:t>
                      </a:r>
                      <a:endParaRPr lang="en-US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925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Entertainment</a:t>
                      </a:r>
                      <a:endParaRPr lang="en-US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925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Education</a:t>
                      </a:r>
                      <a:endParaRPr lang="en-US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925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Shopping Goods</a:t>
                      </a:r>
                      <a:endParaRPr lang="en-US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620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Other </a:t>
                      </a:r>
                      <a:endParaRPr lang="en-US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4" t="1" r="23885" b="5296"/>
          <a:stretch/>
        </p:blipFill>
        <p:spPr bwMode="auto">
          <a:xfrm>
            <a:off x="4542668" y="2812037"/>
            <a:ext cx="429031" cy="82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1" name="Straight Connector 100"/>
          <p:cNvCxnSpPr/>
          <p:nvPr/>
        </p:nvCxnSpPr>
        <p:spPr>
          <a:xfrm>
            <a:off x="4407940" y="2589408"/>
            <a:ext cx="134728" cy="2226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4407940" y="3640843"/>
            <a:ext cx="134728" cy="2226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4971699" y="2608535"/>
            <a:ext cx="176578" cy="2177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971699" y="3638399"/>
            <a:ext cx="176578" cy="2226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Aneek\Desktop\New folder\On_a_bus_in_Sri_Lanka_(Badulla_district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7" y="838200"/>
            <a:ext cx="1746464" cy="1168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" name="Rectangle 14"/>
          <p:cNvSpPr/>
          <p:nvPr/>
        </p:nvSpPr>
        <p:spPr>
          <a:xfrm>
            <a:off x="7657396" y="2057400"/>
            <a:ext cx="19844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Public transportation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51037" y="4191000"/>
            <a:ext cx="878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Health 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Services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1029" name="Picture 5" descr="C:\Users\Aneek\Desktop\New folder\Doctor-Appointment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" y="3962400"/>
            <a:ext cx="1524000" cy="981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5" name="Rectangle 24"/>
          <p:cNvSpPr/>
          <p:nvPr/>
        </p:nvSpPr>
        <p:spPr>
          <a:xfrm>
            <a:off x="7723706" y="4038600"/>
            <a:ext cx="2051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Transferring Money</a:t>
            </a:r>
          </a:p>
        </p:txBody>
      </p:sp>
      <p:pic>
        <p:nvPicPr>
          <p:cNvPr id="1031" name="Picture 7" descr="C:\Users\Aneek\Desktop\New folder\money-transf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37" y="2813730"/>
            <a:ext cx="1600200" cy="1132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3" name="Picture 9" descr="C:\Users\Aneek\Desktop\New folder\Tuk-tuk_in_Nairobi_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7" y="4800600"/>
            <a:ext cx="129540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6" name="Rectangle 25"/>
          <p:cNvSpPr/>
          <p:nvPr/>
        </p:nvSpPr>
        <p:spPr>
          <a:xfrm>
            <a:off x="4770437" y="5791200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Taxi Services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9437" y="5334000"/>
            <a:ext cx="2489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L</a:t>
            </a:r>
            <a:r>
              <a:rPr lang="en-US" sz="1400" b="1" dirty="0" smtClean="0">
                <a:solidFill>
                  <a:prstClr val="black"/>
                </a:solidFill>
              </a:rPr>
              <a:t>ocation based 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Purchasing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035" name="Picture 11" descr="C:\Users\Aneek\Desktop\New folder\Shopping-Onlin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7" y="4724400"/>
            <a:ext cx="1960769" cy="1068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7" name="Rectangle 36"/>
          <p:cNvSpPr/>
          <p:nvPr/>
        </p:nvSpPr>
        <p:spPr>
          <a:xfrm>
            <a:off x="627003" y="3352800"/>
            <a:ext cx="6906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Travel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1038" name="Picture 14" descr="C:\Users\Aneek\Desktop\New folder\Chic-Dining-Room-Hospitality-Furniture-Design-of-3030-Ocean-Restaurant-Fort-Lauderdal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2" y="843452"/>
            <a:ext cx="1714976" cy="929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8" name="Rectangle 37"/>
          <p:cNvSpPr/>
          <p:nvPr/>
        </p:nvSpPr>
        <p:spPr>
          <a:xfrm>
            <a:off x="330364" y="1752600"/>
            <a:ext cx="15719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Food and Dining</a:t>
            </a:r>
          </a:p>
        </p:txBody>
      </p:sp>
      <p:pic>
        <p:nvPicPr>
          <p:cNvPr id="72" name="Picture 2" descr="C:\Users\Aneek\Desktop\New folder\Dialog-150x150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0" y="875480"/>
            <a:ext cx="938242" cy="93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6" descr="C:\Users\Aneek\Desktop\New folder\cor-touch-card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7" y="1905000"/>
            <a:ext cx="766226" cy="47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C:\Users\Aneek\Desktop\New folder\echLogo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7" y="3657600"/>
            <a:ext cx="1379950" cy="52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9" descr="C:\Users\Aneek\Desktop\New folder\Ez-cash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7" y="3124200"/>
            <a:ext cx="584494" cy="55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neek\Desktop\New folder\mCash-logo-E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7" y="2514600"/>
            <a:ext cx="1172311" cy="57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Aneek\Desktop\New folder\man-using-mobile-370x229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7" y="5257800"/>
            <a:ext cx="1155646" cy="716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9" name="Picture 12" descr="C:\Users\Aneek\Desktop\New folder\unnamed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7" y="5486400"/>
            <a:ext cx="489694" cy="48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3" descr="F:\WOW.lk Branding\WOW.lk Logo\site logo-01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7" y="4953000"/>
            <a:ext cx="1041948" cy="38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4" descr="C:\Users\Aneek\Desktop\New folder\23818_0b9159084e4d4b47ec65b7ee4f7a4653daefedff_takas-lk_m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334000"/>
            <a:ext cx="614646" cy="40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7" descr="C:\Users\Aneek\Desktop\New folder\zomatos-2nd-logo-2010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7" y="1447800"/>
            <a:ext cx="1080349" cy="17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8" descr="C:\Users\Aneek\Desktop\New folder\7581053460_57f6f8e197_o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7" y="990600"/>
            <a:ext cx="1137968" cy="32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8123237" y="5791200"/>
            <a:ext cx="112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Shopping 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446837" y="1676400"/>
            <a:ext cx="990600" cy="6096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6294437" y="3505200"/>
            <a:ext cx="1371600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6370637" y="4114800"/>
            <a:ext cx="1143000" cy="7620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5303837" y="4114800"/>
            <a:ext cx="0" cy="6096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2865438" y="4114800"/>
            <a:ext cx="914399" cy="10668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11" descr="C:\Users\Aneek\Desktop\New folder\url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7" y="4495800"/>
            <a:ext cx="936581" cy="22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0" name="Straight Arrow Connector 89"/>
          <p:cNvCxnSpPr/>
          <p:nvPr/>
        </p:nvCxnSpPr>
        <p:spPr>
          <a:xfrm flipH="1" flipV="1">
            <a:off x="2179637" y="1371600"/>
            <a:ext cx="1447800" cy="9144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-15378" y="0"/>
            <a:ext cx="80726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Digital Services </a:t>
            </a:r>
            <a:r>
              <a:rPr lang="en-US" sz="1600" dirty="0" smtClean="0">
                <a:solidFill>
                  <a:schemeClr val="tx2"/>
                </a:solidFill>
              </a:rPr>
              <a:t>: </a:t>
            </a: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opportunity to intermediate in the transactional journey of a typical consumer </a:t>
            </a:r>
            <a:endParaRPr 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H="1">
            <a:off x="2179637" y="3048000"/>
            <a:ext cx="1600200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>
            <a:off x="1722437" y="3429000"/>
            <a:ext cx="1936778" cy="8382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7" y="5029200"/>
            <a:ext cx="7524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3657600"/>
            <a:ext cx="658813" cy="71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7" y="2667000"/>
            <a:ext cx="1647826" cy="23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" y="2286000"/>
            <a:ext cx="1524000" cy="1042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11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9914"/>
            <a:ext cx="10150475" cy="29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Grey Strip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2"/>
            <a:ext cx="10150475" cy="71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98" y="2"/>
            <a:ext cx="2114683" cy="68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24"/>
          <p:cNvSpPr txBox="1">
            <a:spLocks noChangeArrowheads="1"/>
          </p:cNvSpPr>
          <p:nvPr/>
        </p:nvSpPr>
        <p:spPr bwMode="auto">
          <a:xfrm>
            <a:off x="198437" y="6200745"/>
            <a:ext cx="82105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 dirty="0">
                <a:solidFill>
                  <a:srgbClr val="FFFFFF"/>
                </a:solidFill>
                <a:ea typeface="Apple SD 산돌고딕 Neo 옅은체" pitchFamily="2" charset="-127"/>
              </a:rPr>
              <a:t>DCL | </a:t>
            </a:r>
            <a:r>
              <a:rPr lang="en-US" altLang="en-US" sz="700" b="0" dirty="0" smtClean="0">
                <a:solidFill>
                  <a:srgbClr val="FFFFFF"/>
                </a:solidFill>
                <a:ea typeface="Apple SD 산돌고딕 Neo 옅은체" pitchFamily="2" charset="-127"/>
              </a:rPr>
              <a:t>July 2015</a:t>
            </a:r>
            <a:endParaRPr lang="en-US" altLang="en-US" sz="700" b="0" dirty="0">
              <a:solidFill>
                <a:srgbClr val="FFFFFF"/>
              </a:solidFill>
              <a:ea typeface="Apple SD 산돌고딕 Neo 옅은체" pitchFamily="2" charset="-127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812633" y="1780755"/>
            <a:ext cx="1639238" cy="2958437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6" tIns="36576" rIns="36576" bIns="36576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Online Shopping (OMP, C2C, B2C)</a:t>
            </a:r>
          </a:p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Price Comparison</a:t>
            </a:r>
          </a:p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Bookings – Events, Leisure, Health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350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2536275" y="1780755"/>
            <a:ext cx="1639238" cy="2958437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6" tIns="36576" rIns="36576" bIns="36576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Mobile Money</a:t>
            </a:r>
          </a:p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Mobile Payment</a:t>
            </a:r>
          </a:p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Micro Lending</a:t>
            </a:r>
          </a:p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NFC, OTT Wallet</a:t>
            </a:r>
          </a:p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350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249179" y="1780755"/>
            <a:ext cx="1639238" cy="2958437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6" tIns="36576" rIns="36576" bIns="36576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Messaging</a:t>
            </a:r>
          </a:p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Display </a:t>
            </a:r>
          </a:p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Insight/Analytics </a:t>
            </a:r>
          </a:p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350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974964" y="1780755"/>
            <a:ext cx="1639238" cy="2958437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6" tIns="36576" rIns="36576" bIns="36576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Video</a:t>
            </a:r>
          </a:p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Music</a:t>
            </a:r>
          </a:p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Gaming </a:t>
            </a:r>
          </a:p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Learning / </a:t>
            </a:r>
            <a:r>
              <a:rPr kumimoji="0" lang="en-US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Edu</a:t>
            </a:r>
            <a:endPara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Events / News</a:t>
            </a:r>
          </a:p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350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7698603" y="1780755"/>
            <a:ext cx="1639238" cy="2958437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6" tIns="36576" rIns="36576" bIns="36576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Navigation</a:t>
            </a:r>
          </a:p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Telematics</a:t>
            </a:r>
          </a:p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Home Security</a:t>
            </a:r>
          </a:p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Smart Metering </a:t>
            </a:r>
          </a:p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350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079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812633" y="1166754"/>
            <a:ext cx="1639238" cy="622082"/>
          </a:xfrm>
          <a:prstGeom prst="rect">
            <a:avLst/>
          </a:prstGeom>
          <a:solidFill>
            <a:srgbClr val="2D2D8A">
              <a:lumMod val="5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Digital Commerce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2536275" y="1166754"/>
            <a:ext cx="1639238" cy="645692"/>
          </a:xfrm>
          <a:prstGeom prst="rect">
            <a:avLst/>
          </a:prstGeom>
          <a:solidFill>
            <a:srgbClr val="2D2D8A">
              <a:lumMod val="5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Digital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Money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249179" y="1166754"/>
            <a:ext cx="1639238" cy="622082"/>
          </a:xfrm>
          <a:prstGeom prst="rect">
            <a:avLst/>
          </a:prstGeom>
          <a:solidFill>
            <a:srgbClr val="2D2D8A">
              <a:lumMod val="5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Digital Advertising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974964" y="1166754"/>
            <a:ext cx="1639238" cy="622082"/>
          </a:xfrm>
          <a:prstGeom prst="rect">
            <a:avLst/>
          </a:prstGeom>
          <a:solidFill>
            <a:srgbClr val="2D2D8A">
              <a:lumMod val="5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Digital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Entertainment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7698603" y="1166754"/>
            <a:ext cx="1639238" cy="622082"/>
          </a:xfrm>
          <a:prstGeom prst="rect">
            <a:avLst/>
          </a:prstGeom>
          <a:solidFill>
            <a:srgbClr val="2D2D8A">
              <a:lumMod val="5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M2M Connected Devices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472664" y="2920551"/>
            <a:ext cx="8870237" cy="341330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  <a:ln w="63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6" tIns="36576" rIns="36576" bIns="36576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</a:pPr>
            <a:endParaRPr lang="en-US" sz="1050" b="1" dirty="0" smtClean="0">
              <a:solidFill>
                <a:srgbClr val="000000"/>
              </a:solidFill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70479" y="3293470"/>
            <a:ext cx="8872385" cy="341330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  <a:ln w="63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6" tIns="36576" rIns="36576" bIns="36576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</a:pPr>
            <a:endParaRPr lang="en-US" sz="1050" b="1" dirty="0">
              <a:solidFill>
                <a:srgbClr val="000000"/>
              </a:solidFill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481211" y="3664813"/>
            <a:ext cx="8861654" cy="341330"/>
          </a:xfrm>
          <a:prstGeom prst="rect">
            <a:avLst/>
          </a:prstGeom>
          <a:solidFill>
            <a:srgbClr val="99CC00">
              <a:alpha val="60000"/>
            </a:srgbClr>
          </a:solidFill>
          <a:ln w="63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6" tIns="36576" rIns="36576" bIns="36576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</a:pPr>
            <a:endParaRPr lang="en-US" sz="1050" b="1" dirty="0" smtClean="0">
              <a:solidFill>
                <a:srgbClr val="000000"/>
              </a:solidFill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479062" y="4036156"/>
            <a:ext cx="8863802" cy="341330"/>
          </a:xfrm>
          <a:prstGeom prst="rect">
            <a:avLst/>
          </a:prstGeom>
          <a:solidFill>
            <a:srgbClr val="00B050">
              <a:alpha val="60000"/>
            </a:srgbClr>
          </a:solidFill>
          <a:ln w="63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6" tIns="36576" rIns="36576" bIns="36576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</a:pPr>
            <a:endParaRPr lang="en-US" sz="1050" b="1" dirty="0" smtClean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476915" y="4407499"/>
            <a:ext cx="8865950" cy="341330"/>
          </a:xfrm>
          <a:prstGeom prst="rect">
            <a:avLst/>
          </a:prstGeom>
          <a:solidFill>
            <a:schemeClr val="accent2">
              <a:alpha val="60000"/>
            </a:schemeClr>
          </a:solidFill>
          <a:ln w="63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6" tIns="36576" rIns="36576" bIns="36576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</a:pPr>
            <a:endParaRPr lang="en-US" sz="1050" b="1" dirty="0" smtClean="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20155" y="4049298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gency FB"/>
              </a:rPr>
              <a:t>√</a:t>
            </a:r>
            <a:endParaRPr lang="en-MY" sz="1200" b="1" dirty="0" err="1" smtClean="0">
              <a:solidFill>
                <a:srgbClr val="0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320155" y="4407762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gency FB"/>
              </a:rPr>
              <a:t>√</a:t>
            </a:r>
            <a:endParaRPr lang="en-MY" sz="1200" b="1" dirty="0" err="1" smtClean="0">
              <a:solidFill>
                <a:srgbClr val="0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51812" y="4096518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gency FB"/>
              </a:rPr>
              <a:t>√</a:t>
            </a:r>
            <a:endParaRPr lang="en-MY" sz="1200" b="1" dirty="0" err="1" smtClean="0">
              <a:solidFill>
                <a:srgbClr val="00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980004" y="2969532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gency FB"/>
              </a:rPr>
              <a:t>√</a:t>
            </a:r>
            <a:endParaRPr lang="en-MY" sz="1200" b="1" dirty="0" err="1" smtClean="0">
              <a:solidFill>
                <a:srgbClr val="0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980004" y="3701487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gency FB"/>
              </a:rPr>
              <a:t>√</a:t>
            </a:r>
            <a:endParaRPr lang="en-MY" sz="1200" b="1" dirty="0" err="1" smtClean="0">
              <a:solidFill>
                <a:srgbClr val="00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328461" y="3336582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0000"/>
                </a:solidFill>
                <a:latin typeface="Agency FB"/>
              </a:defRPr>
            </a:lvl1pPr>
          </a:lstStyle>
          <a:p>
            <a:r>
              <a:rPr lang="en-US" dirty="0"/>
              <a:t>√</a:t>
            </a:r>
            <a:endParaRPr lang="en-MY" dirty="0" err="1"/>
          </a:p>
        </p:txBody>
      </p:sp>
      <p:sp>
        <p:nvSpPr>
          <p:cNvPr id="77" name="TextBox 76"/>
          <p:cNvSpPr txBox="1"/>
          <p:nvPr/>
        </p:nvSpPr>
        <p:spPr>
          <a:xfrm>
            <a:off x="8326313" y="3707922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gency FB"/>
              </a:rPr>
              <a:t>√</a:t>
            </a:r>
            <a:endParaRPr lang="en-MY" sz="1200" b="1" dirty="0" err="1" smtClean="0">
              <a:solidFill>
                <a:srgbClr val="000000"/>
              </a:solidFill>
            </a:endParaRPr>
          </a:p>
        </p:txBody>
      </p:sp>
      <p:pic>
        <p:nvPicPr>
          <p:cNvPr id="78" name="Picture 17" descr="http://t3.gstatic.com/images?q=tbn:ANd9GcRKL5ZAobXDQ3UswEpPGDPWDsL3w7blIcoVBU1TndG16DWilUCH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3" y="3027611"/>
            <a:ext cx="247806" cy="12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31" descr="http://t2.gstatic.com/images?q=tbn:ANd9GcSpD09TN6D-3jZZorws4gAgOytUVDIN-vV8fizmoD4-GDorypJP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3" y="3344588"/>
            <a:ext cx="239297" cy="15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3" descr="http://t2.gstatic.com/images?q=tbn:ANd9GcTgpt5lPnTo3riqn3h525sFBJvVV3MLbgwYZVVWT8SgSitJxk0u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3" y="3736027"/>
            <a:ext cx="231701" cy="1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6" descr="http://t2.gstatic.com/images?q=tbn:ANd9GcReuu24GnKY477kU_jZkXXNSXyb9VwCYR-bSV9M9Wp707RckA7-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3" y="4099987"/>
            <a:ext cx="244548" cy="1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38" descr="http://t1.gstatic.com/images?q=tbn:ANd9GcRa0r8bbAc0E7QUTmZqYbSfxWQUt8s0HVKimFQb3Aph-Ff4fxF6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3" y="4477762"/>
            <a:ext cx="250377" cy="16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 descr="C:\Users\Sean Oh Chee Chun\Desktop\Rocket discussion\buzzaar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55" y="2988496"/>
            <a:ext cx="246988" cy="23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http://www.celcom.com.my/images/icon/celcom_aircash_icon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200" y="2990435"/>
            <a:ext cx="197064" cy="201562"/>
          </a:xfrm>
          <a:prstGeom prst="rect">
            <a:avLst/>
          </a:prstGeom>
          <a:noFill/>
        </p:spPr>
      </p:pic>
      <p:pic>
        <p:nvPicPr>
          <p:cNvPr id="87" name="Picture 13" descr="http://dailysocial.net/en/wp-content/uploads/2012/06/xltunai-logo.pn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84" y="3383189"/>
            <a:ext cx="556019" cy="147165"/>
          </a:xfrm>
          <a:prstGeom prst="rect">
            <a:avLst/>
          </a:prstGeom>
          <a:noFill/>
          <a:ln/>
        </p:spPr>
      </p:pic>
      <p:pic>
        <p:nvPicPr>
          <p:cNvPr id="88" name="aaeff8af-d2e1-4b90-9302-2e9e0006ac1e" descr="cid:image001.png@01CE2EBD.F89D5440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68" y="3339874"/>
            <a:ext cx="485023" cy="22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89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60" y="3372761"/>
            <a:ext cx="656096" cy="18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55" descr="http://t1.gstatic.com/images?q=tbn:ANd9GcRPGlrMghyYAc-ufIsAwPPQ821s7V46T4_bTg_DkO5Q3n85VR17b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504" y="3371915"/>
            <a:ext cx="153120" cy="15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44" descr="http://www.xl.co.id/Portals/0/logo_xl_cuaps.pn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338" y="3335972"/>
            <a:ext cx="227166" cy="23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11" descr="lbs-med.png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557" y="3374012"/>
            <a:ext cx="161401" cy="16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38" descr="http://www.earthtvnet.com/wp-content/uploads/2013/09/Escape-Malaysia.png"/>
          <p:cNvPicPr>
            <a:picLocks noChangeAspect="1" noChangeArrowheads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34552" y="3031684"/>
            <a:ext cx="745826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7858543" y="3004472"/>
            <a:ext cx="12682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 smtClean="0">
                <a:solidFill>
                  <a:srgbClr val="000000"/>
                </a:solidFill>
              </a:rPr>
              <a:t>Not transitioned to ADS yet</a:t>
            </a:r>
            <a:endParaRPr lang="en-MY" sz="700" dirty="0" err="1" smtClean="0">
              <a:solidFill>
                <a:srgbClr val="00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780204" y="3693718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0000"/>
                </a:solidFill>
                <a:latin typeface="Agency FB"/>
              </a:defRPr>
            </a:lvl1pPr>
          </a:lstStyle>
          <a:p>
            <a:r>
              <a:rPr lang="en-US" dirty="0"/>
              <a:t>√</a:t>
            </a:r>
            <a:endParaRPr lang="en-MY" dirty="0" err="1"/>
          </a:p>
        </p:txBody>
      </p:sp>
      <p:pic>
        <p:nvPicPr>
          <p:cNvPr id="110" name="Picture 109" descr="C:\Users\Sean Oh Chee Chun\Desktop\Rocket discussion\bachabooku.jpg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52" y="3029046"/>
            <a:ext cx="328459" cy="1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34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748" y="3012207"/>
            <a:ext cx="210101" cy="18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48" descr="http://www.syzygylk.com/images/ez-cash-logo.jpg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92" y="3707922"/>
            <a:ext cx="271658" cy="24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Rectangle 124"/>
          <p:cNvSpPr/>
          <p:nvPr/>
        </p:nvSpPr>
        <p:spPr bwMode="auto">
          <a:xfrm>
            <a:off x="792509" y="5003156"/>
            <a:ext cx="8525208" cy="294991"/>
          </a:xfrm>
          <a:prstGeom prst="rect">
            <a:avLst/>
          </a:prstGeom>
          <a:solidFill>
            <a:srgbClr val="BBE0E3"/>
          </a:solidFill>
          <a:ln w="63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Regional Business in D-ADS and D-Commerce 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790361" y="5362444"/>
            <a:ext cx="8525208" cy="294991"/>
          </a:xfrm>
          <a:prstGeom prst="rect">
            <a:avLst/>
          </a:prstGeom>
          <a:solidFill>
            <a:srgbClr val="BBE0E3"/>
          </a:solidFill>
          <a:ln w="63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OFW - Digital Services Delivery Framework (Remittance, Gifting, Entertainment…)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15378" y="0"/>
            <a:ext cx="8072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Dialog/Axiata Digital Services Focus  </a:t>
            </a:r>
            <a:endParaRPr lang="en-US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60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7" y="3733800"/>
            <a:ext cx="514483" cy="18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8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6116321"/>
            <a:ext cx="10150475" cy="29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4"/>
          <p:cNvSpPr txBox="1">
            <a:spLocks noChangeArrowheads="1"/>
          </p:cNvSpPr>
          <p:nvPr/>
        </p:nvSpPr>
        <p:spPr bwMode="auto">
          <a:xfrm>
            <a:off x="274638" y="6142003"/>
            <a:ext cx="82105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 dirty="0">
                <a:solidFill>
                  <a:srgbClr val="FFFFFF"/>
                </a:solidFill>
                <a:ea typeface="Apple SD 산돌고딕 Neo 옅은체" pitchFamily="2" charset="-127"/>
              </a:rPr>
              <a:t>DCL | </a:t>
            </a:r>
            <a:r>
              <a:rPr lang="en-US" altLang="en-US" sz="700" b="0" dirty="0" smtClean="0">
                <a:solidFill>
                  <a:srgbClr val="FFFFFF"/>
                </a:solidFill>
                <a:ea typeface="Apple SD 산돌고딕 Neo 옅은체" pitchFamily="2" charset="-127"/>
              </a:rPr>
              <a:t>July 2015</a:t>
            </a:r>
            <a:endParaRPr lang="en-US" altLang="en-US" sz="700" b="0" dirty="0">
              <a:solidFill>
                <a:srgbClr val="FFFFFF"/>
              </a:solidFill>
              <a:ea typeface="Apple SD 산돌고딕 Neo 옅은체" pitchFamily="2" charset="-127"/>
            </a:endParaRPr>
          </a:p>
        </p:txBody>
      </p:sp>
      <p:pic>
        <p:nvPicPr>
          <p:cNvPr id="6" name="Picture 1" descr="Grey Strip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2"/>
            <a:ext cx="10150475" cy="71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98" y="2"/>
            <a:ext cx="2114683" cy="68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5378" y="0"/>
            <a:ext cx="807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WoW.lk</a:t>
            </a:r>
            <a:r>
              <a:rPr lang="en-US" sz="1600" dirty="0" smtClean="0">
                <a:solidFill>
                  <a:schemeClr val="tx2"/>
                </a:solidFill>
              </a:rPr>
              <a:t>: From leading daily deal company to largest ecosystem of online services</a:t>
            </a:r>
            <a:endParaRPr 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hape 15"/>
          <p:cNvSpPr/>
          <p:nvPr/>
        </p:nvSpPr>
        <p:spPr>
          <a:xfrm rot="18375323" flipV="1">
            <a:off x="395183" y="1356975"/>
            <a:ext cx="8668341" cy="4124438"/>
          </a:xfrm>
          <a:prstGeom prst="swooshArrow">
            <a:avLst>
              <a:gd name="adj1" fmla="val 16642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Box 16"/>
          <p:cNvSpPr txBox="1"/>
          <p:nvPr/>
        </p:nvSpPr>
        <p:spPr>
          <a:xfrm>
            <a:off x="198437" y="3581400"/>
            <a:ext cx="2438400" cy="12192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Helvetica Neue Medium" pitchFamily="-84" charset="0"/>
                <a:ea typeface="Apple SD 산돌고딕 Neo 일반체" pitchFamily="-84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200" dirty="0"/>
              <a:t>Daily Deal </a:t>
            </a:r>
            <a:r>
              <a:rPr lang="en-US" sz="1200" dirty="0" smtClean="0"/>
              <a:t>Model</a:t>
            </a:r>
          </a:p>
          <a:p>
            <a:endParaRPr lang="en-US" sz="600" dirty="0"/>
          </a:p>
          <a:p>
            <a:pPr marL="109538" indent="-109538"/>
            <a:r>
              <a:rPr lang="en-US" sz="1000" dirty="0" smtClean="0">
                <a:solidFill>
                  <a:srgbClr val="606060"/>
                </a:solidFill>
              </a:rPr>
              <a:t> - Played a catalytic role in                     e-commerce  adoption’</a:t>
            </a:r>
          </a:p>
          <a:p>
            <a:pPr marL="109538" indent="-109538"/>
            <a:r>
              <a:rPr lang="en-US" sz="1000" dirty="0" smtClean="0">
                <a:solidFill>
                  <a:srgbClr val="606060"/>
                </a:solidFill>
              </a:rPr>
              <a:t> - Many merchants  and consumers had their first digital experience</a:t>
            </a:r>
            <a:endParaRPr lang="en-US" sz="1000" dirty="0">
              <a:solidFill>
                <a:srgbClr val="606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32037" y="2133600"/>
            <a:ext cx="2362200" cy="1371600"/>
          </a:xfrm>
          <a:prstGeom prst="roundRect">
            <a:avLst/>
          </a:prstGeom>
          <a:solidFill>
            <a:srgbClr val="FBFBFB"/>
          </a:solidFill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Helvetica Neue Medium" pitchFamily="-84" charset="0"/>
                <a:ea typeface="Apple SD 산돌고딕 Neo 일반체" pitchFamily="-84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200" dirty="0" smtClean="0"/>
              <a:t>Online Mall</a:t>
            </a:r>
          </a:p>
          <a:p>
            <a:pPr marL="109538" indent="-109538"/>
            <a:r>
              <a:rPr lang="en-US" sz="900" dirty="0" smtClean="0">
                <a:solidFill>
                  <a:srgbClr val="606060"/>
                </a:solidFill>
              </a:rPr>
              <a:t> - Online Mall on the open market place model</a:t>
            </a:r>
            <a:endParaRPr lang="en-US" sz="900" dirty="0">
              <a:solidFill>
                <a:srgbClr val="606060"/>
              </a:solidFill>
            </a:endParaRPr>
          </a:p>
          <a:p>
            <a:pPr marL="109538" indent="-109538"/>
            <a:r>
              <a:rPr lang="en-US" sz="900" dirty="0">
                <a:solidFill>
                  <a:srgbClr val="606060"/>
                </a:solidFill>
              </a:rPr>
              <a:t> - </a:t>
            </a:r>
            <a:r>
              <a:rPr lang="en-US" sz="900" dirty="0" smtClean="0">
                <a:solidFill>
                  <a:srgbClr val="606060"/>
                </a:solidFill>
              </a:rPr>
              <a:t>Universal catalogue to consumers across the country</a:t>
            </a:r>
          </a:p>
          <a:p>
            <a:pPr marL="109538" indent="-109538"/>
            <a:r>
              <a:rPr lang="en-US" sz="900" dirty="0">
                <a:solidFill>
                  <a:srgbClr val="606060"/>
                </a:solidFill>
              </a:rPr>
              <a:t> </a:t>
            </a:r>
            <a:r>
              <a:rPr lang="en-US" sz="900" dirty="0" smtClean="0">
                <a:solidFill>
                  <a:srgbClr val="606060"/>
                </a:solidFill>
              </a:rPr>
              <a:t>- Market access to smalltime merchants </a:t>
            </a:r>
            <a:endParaRPr lang="en-US" sz="900" dirty="0">
              <a:solidFill>
                <a:srgbClr val="606060"/>
              </a:solidFill>
            </a:endParaRPr>
          </a:p>
          <a:p>
            <a:endParaRPr lang="en-US" sz="1200" dirty="0"/>
          </a:p>
        </p:txBody>
      </p:sp>
      <p:cxnSp>
        <p:nvCxnSpPr>
          <p:cNvPr id="29" name="Straight Connector 93"/>
          <p:cNvCxnSpPr>
            <a:cxnSpLocks noChangeShapeType="1"/>
          </p:cNvCxnSpPr>
          <p:nvPr/>
        </p:nvCxnSpPr>
        <p:spPr bwMode="auto">
          <a:xfrm flipV="1">
            <a:off x="3475037" y="3505200"/>
            <a:ext cx="0" cy="137160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Flowchart: Connector 18"/>
          <p:cNvSpPr/>
          <p:nvPr/>
        </p:nvSpPr>
        <p:spPr>
          <a:xfrm>
            <a:off x="3398837" y="4800600"/>
            <a:ext cx="152400" cy="1524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1341437" y="5522025"/>
            <a:ext cx="152400" cy="1524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428037" y="1219200"/>
            <a:ext cx="1524000" cy="1752600"/>
          </a:xfrm>
          <a:prstGeom prst="roundRect">
            <a:avLst/>
          </a:prstGeom>
          <a:solidFill>
            <a:srgbClr val="F3F3F3"/>
          </a:solidFill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Helvetica Neue Medium" pitchFamily="-84" charset="0"/>
                <a:ea typeface="Apple SD 산돌고딕 Neo 일반체" pitchFamily="-84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200" dirty="0" smtClean="0"/>
              <a:t>Investing in Mobile</a:t>
            </a:r>
          </a:p>
          <a:p>
            <a:pPr marL="119063" indent="-119063"/>
            <a:r>
              <a:rPr lang="en-US" sz="1200" dirty="0">
                <a:solidFill>
                  <a:srgbClr val="606060"/>
                </a:solidFill>
              </a:rPr>
              <a:t> </a:t>
            </a:r>
            <a:r>
              <a:rPr lang="en-US" sz="1200" dirty="0" smtClean="0">
                <a:solidFill>
                  <a:srgbClr val="606060"/>
                </a:solidFill>
              </a:rPr>
              <a:t>- </a:t>
            </a:r>
            <a:r>
              <a:rPr lang="en-US" sz="900" dirty="0" smtClean="0">
                <a:solidFill>
                  <a:srgbClr val="606060"/>
                </a:solidFill>
              </a:rPr>
              <a:t> e-commerce and mobile commerce expected to coverage </a:t>
            </a:r>
          </a:p>
          <a:p>
            <a:pPr marL="119063" indent="-119063"/>
            <a:r>
              <a:rPr lang="en-US" sz="900" dirty="0" smtClean="0">
                <a:solidFill>
                  <a:srgbClr val="606060"/>
                </a:solidFill>
              </a:rPr>
              <a:t>- </a:t>
            </a:r>
            <a:r>
              <a:rPr lang="en-US" sz="900" dirty="0">
                <a:solidFill>
                  <a:srgbClr val="606060"/>
                </a:solidFill>
              </a:rPr>
              <a:t>30% of traffic is now on mobile devices</a:t>
            </a:r>
          </a:p>
        </p:txBody>
      </p:sp>
      <p:cxnSp>
        <p:nvCxnSpPr>
          <p:cNvPr id="14" name="Straight Connector 93"/>
          <p:cNvCxnSpPr>
            <a:cxnSpLocks noChangeShapeType="1"/>
            <a:endCxn id="17" idx="2"/>
          </p:cNvCxnSpPr>
          <p:nvPr/>
        </p:nvCxnSpPr>
        <p:spPr bwMode="auto">
          <a:xfrm flipV="1">
            <a:off x="1417637" y="4800600"/>
            <a:ext cx="0" cy="797626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4389437" y="762000"/>
            <a:ext cx="2286000" cy="12192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Helvetica Neue Medium" pitchFamily="-84" charset="0"/>
                <a:ea typeface="Apple SD 산돌고딕 Neo 일반체" pitchFamily="-84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200" dirty="0" smtClean="0"/>
              <a:t>Largest online ecosystem</a:t>
            </a:r>
          </a:p>
          <a:p>
            <a:pPr marL="109538" indent="-109538"/>
            <a:r>
              <a:rPr lang="en-US" sz="1200" dirty="0">
                <a:solidFill>
                  <a:srgbClr val="606060"/>
                </a:solidFill>
              </a:rPr>
              <a:t> </a:t>
            </a:r>
            <a:r>
              <a:rPr lang="en-US" sz="1200" dirty="0" smtClean="0">
                <a:solidFill>
                  <a:srgbClr val="606060"/>
                </a:solidFill>
              </a:rPr>
              <a:t>- </a:t>
            </a:r>
            <a:r>
              <a:rPr lang="en-US" sz="900" dirty="0">
                <a:solidFill>
                  <a:srgbClr val="606060"/>
                </a:solidFill>
              </a:rPr>
              <a:t>Destination for shopping </a:t>
            </a:r>
            <a:r>
              <a:rPr lang="en-US" sz="900" dirty="0" smtClean="0">
                <a:solidFill>
                  <a:srgbClr val="606060"/>
                </a:solidFill>
              </a:rPr>
              <a:t>needs</a:t>
            </a:r>
          </a:p>
          <a:p>
            <a:pPr marL="109538" indent="-109538"/>
            <a:r>
              <a:rPr lang="en-US" sz="900" dirty="0">
                <a:solidFill>
                  <a:srgbClr val="606060"/>
                </a:solidFill>
              </a:rPr>
              <a:t> </a:t>
            </a:r>
            <a:r>
              <a:rPr lang="en-US" sz="900" dirty="0" smtClean="0">
                <a:solidFill>
                  <a:srgbClr val="606060"/>
                </a:solidFill>
              </a:rPr>
              <a:t>-  Classifieds with hit Ad partnership</a:t>
            </a:r>
            <a:endParaRPr lang="en-US" sz="900" dirty="0">
              <a:solidFill>
                <a:srgbClr val="606060"/>
              </a:solidFill>
            </a:endParaRPr>
          </a:p>
          <a:p>
            <a:pPr marL="109538" indent="-109538"/>
            <a:r>
              <a:rPr lang="en-US" sz="900" dirty="0">
                <a:solidFill>
                  <a:srgbClr val="606060"/>
                </a:solidFill>
              </a:rPr>
              <a:t> - Travel, Movie tickets, </a:t>
            </a:r>
            <a:r>
              <a:rPr lang="en-US" sz="900" dirty="0" smtClean="0">
                <a:solidFill>
                  <a:srgbClr val="606060"/>
                </a:solidFill>
              </a:rPr>
              <a:t>events</a:t>
            </a:r>
          </a:p>
          <a:p>
            <a:pPr marL="109538" indent="-109538"/>
            <a:r>
              <a:rPr lang="en-US" sz="900" dirty="0">
                <a:solidFill>
                  <a:srgbClr val="606060"/>
                </a:solidFill>
              </a:rPr>
              <a:t> </a:t>
            </a:r>
            <a:r>
              <a:rPr lang="en-US" sz="900" dirty="0" smtClean="0">
                <a:solidFill>
                  <a:srgbClr val="606060"/>
                </a:solidFill>
              </a:rPr>
              <a:t>-  Tri lingual with a focus</a:t>
            </a:r>
          </a:p>
          <a:p>
            <a:pPr marL="109538" indent="-109538"/>
            <a:r>
              <a:rPr lang="en-US" sz="900" dirty="0" smtClean="0">
                <a:solidFill>
                  <a:srgbClr val="606060"/>
                </a:solidFill>
              </a:rPr>
              <a:t>    on the mass market </a:t>
            </a:r>
            <a:endParaRPr lang="en-US" sz="900" dirty="0">
              <a:solidFill>
                <a:srgbClr val="606060"/>
              </a:solidFill>
            </a:endParaRPr>
          </a:p>
        </p:txBody>
      </p:sp>
      <p:cxnSp>
        <p:nvCxnSpPr>
          <p:cNvPr id="25" name="Straight Connector 93"/>
          <p:cNvCxnSpPr>
            <a:cxnSpLocks noChangeShapeType="1"/>
          </p:cNvCxnSpPr>
          <p:nvPr/>
        </p:nvCxnSpPr>
        <p:spPr bwMode="auto">
          <a:xfrm flipV="1">
            <a:off x="5608637" y="1981200"/>
            <a:ext cx="0" cy="137160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Flowchart: Connector 25"/>
          <p:cNvSpPr/>
          <p:nvPr/>
        </p:nvSpPr>
        <p:spPr>
          <a:xfrm>
            <a:off x="5532437" y="3276600"/>
            <a:ext cx="152400" cy="1524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827837" y="6858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Over 320 K Customers</a:t>
            </a:r>
          </a:p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Most visited e-commerce  site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99237" y="18288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First Non Credit Card</a:t>
            </a:r>
          </a:p>
          <a:p>
            <a:r>
              <a:rPr lang="en-US" sz="1100" b="1" dirty="0" smtClean="0"/>
              <a:t> Installment scheme</a:t>
            </a:r>
            <a:endParaRPr lang="en-US" sz="11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722437" y="52578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First to launch Mobile Bill Payments</a:t>
            </a:r>
            <a:endParaRPr lang="en-US" sz="11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475037" y="4724400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First to Cash on Delivery </a:t>
            </a:r>
            <a:endParaRPr lang="en-US" sz="11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218237" y="25146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Launch of travel and Tickets portal </a:t>
            </a:r>
            <a:endParaRPr lang="en-US" sz="11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227637" y="34290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Classified </a:t>
            </a:r>
          </a:p>
          <a:p>
            <a:r>
              <a:rPr lang="en-US" sz="1100" b="1" dirty="0" smtClean="0"/>
              <a:t>Partnership </a:t>
            </a:r>
            <a:endParaRPr lang="en-US" sz="1100" b="1" dirty="0"/>
          </a:p>
        </p:txBody>
      </p:sp>
      <p:pic>
        <p:nvPicPr>
          <p:cNvPr id="38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7" y="5410200"/>
            <a:ext cx="881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7" y="4876800"/>
            <a:ext cx="990600" cy="40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7" y="3657600"/>
            <a:ext cx="792163" cy="18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7" y="3886200"/>
            <a:ext cx="411163" cy="3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389437" y="4038600"/>
            <a:ext cx="152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First to launch credit card promotional schemes </a:t>
            </a:r>
            <a:endParaRPr lang="en-US" sz="1100" b="1" dirty="0"/>
          </a:p>
        </p:txBody>
      </p:sp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7" y="4016384"/>
            <a:ext cx="990600" cy="28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039" y="1676401"/>
            <a:ext cx="60419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7" y="3048000"/>
            <a:ext cx="466725" cy="36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4267201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7" y="3429000"/>
            <a:ext cx="971551" cy="44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7" y="1981200"/>
            <a:ext cx="419101" cy="53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037" y="3124200"/>
            <a:ext cx="703291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2667000"/>
            <a:ext cx="1066800" cy="6232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74637" y="2755900"/>
            <a:ext cx="2791381" cy="177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Helvetica Neue Medium" pitchFamily="-84" charset="0"/>
                <a:ea typeface="Apple SD 산돌고딕 Neo 일반체" pitchFamily="-84" charset="-127"/>
              </a:rPr>
              <a:t>Data Capture</a:t>
            </a:r>
            <a:endParaRPr lang="en-US" sz="1400" b="1" dirty="0">
              <a:solidFill>
                <a:srgbClr val="000000"/>
              </a:solidFill>
              <a:latin typeface="Helvetica Neue Medium" pitchFamily="-84" charset="0"/>
              <a:ea typeface="Apple SD 산돌고딕 Neo 일반체" pitchFamily="-84" charset="-127"/>
            </a:endParaRPr>
          </a:p>
          <a:p>
            <a:endParaRPr lang="en-US" sz="800" b="1" u="sng" dirty="0" smtClean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- Email Click </a:t>
            </a:r>
            <a:r>
              <a:rPr lang="en-US" sz="1000" dirty="0" smtClean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through</a:t>
            </a:r>
          </a:p>
          <a:p>
            <a:r>
              <a:rPr lang="en-US" sz="1000" dirty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 </a:t>
            </a:r>
            <a:r>
              <a:rPr lang="en-US" sz="1000" dirty="0" smtClean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- Browsing patterns</a:t>
            </a:r>
            <a:endParaRPr lang="en-US" sz="1000" dirty="0">
              <a:solidFill>
                <a:srgbClr val="606060"/>
              </a:solidFill>
              <a:latin typeface="Helvetica Neue Medium" pitchFamily="-84" charset="0"/>
              <a:ea typeface="Apple SD 산돌고딕 Neo 일반체" pitchFamily="-84" charset="-127"/>
            </a:endParaRPr>
          </a:p>
          <a:p>
            <a:r>
              <a:rPr lang="en-US" sz="1000" dirty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 - Transactional </a:t>
            </a:r>
            <a:r>
              <a:rPr lang="en-US" sz="1000" dirty="0" smtClean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data. location </a:t>
            </a:r>
            <a:r>
              <a:rPr lang="en-US" sz="1000" dirty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data</a:t>
            </a:r>
          </a:p>
          <a:p>
            <a:r>
              <a:rPr lang="en-US" sz="1000" dirty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 - Demographics</a:t>
            </a:r>
          </a:p>
          <a:p>
            <a:r>
              <a:rPr lang="en-US" sz="1000" dirty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 - Survey </a:t>
            </a:r>
            <a:r>
              <a:rPr lang="en-US" sz="1000" dirty="0" smtClean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Responses</a:t>
            </a:r>
          </a:p>
          <a:p>
            <a:r>
              <a:rPr lang="en-US" sz="1000" dirty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 </a:t>
            </a:r>
            <a:r>
              <a:rPr lang="en-US" sz="1000" dirty="0" smtClean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- Social media campaigns</a:t>
            </a:r>
            <a:endParaRPr lang="en-US" sz="1000" dirty="0">
              <a:solidFill>
                <a:srgbClr val="606060"/>
              </a:solidFill>
              <a:latin typeface="Helvetica Neue Medium" pitchFamily="-84" charset="0"/>
              <a:ea typeface="Apple SD 산돌고딕 Neo 일반체" pitchFamily="-84" charset="-127"/>
            </a:endParaRPr>
          </a:p>
        </p:txBody>
      </p:sp>
      <p:pic>
        <p:nvPicPr>
          <p:cNvPr id="3079" name="Picture 7" descr="C:\Users\Aneek\Desktop\New folder\data_captur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195" y="2780109"/>
            <a:ext cx="1125520" cy="84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val 43"/>
          <p:cNvSpPr/>
          <p:nvPr/>
        </p:nvSpPr>
        <p:spPr>
          <a:xfrm>
            <a:off x="4160837" y="2908736"/>
            <a:ext cx="1295400" cy="1295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14" descr="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6116321"/>
            <a:ext cx="10150475" cy="29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4"/>
          <p:cNvSpPr txBox="1">
            <a:spLocks noChangeArrowheads="1"/>
          </p:cNvSpPr>
          <p:nvPr/>
        </p:nvSpPr>
        <p:spPr bwMode="auto">
          <a:xfrm>
            <a:off x="198438" y="6167403"/>
            <a:ext cx="82105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dirty="0">
                <a:solidFill>
                  <a:srgbClr val="FFFFFF"/>
                </a:solidFill>
                <a:ea typeface="Apple SD 산돌고딕 Neo 옅은체" pitchFamily="2" charset="-127"/>
              </a:rPr>
              <a:t>DCL | </a:t>
            </a:r>
            <a:r>
              <a:rPr lang="en-US" altLang="en-US" sz="700" dirty="0" smtClean="0">
                <a:solidFill>
                  <a:srgbClr val="FFFFFF"/>
                </a:solidFill>
                <a:ea typeface="Apple SD 산돌고딕 Neo 옅은체" pitchFamily="2" charset="-127"/>
              </a:rPr>
              <a:t>July 2015</a:t>
            </a:r>
            <a:endParaRPr lang="en-US" altLang="en-US" sz="700" dirty="0">
              <a:solidFill>
                <a:srgbClr val="FFFFFF"/>
              </a:solidFill>
              <a:ea typeface="Apple SD 산돌고딕 Neo 옅은체" pitchFamily="2" charset="-127"/>
            </a:endParaRPr>
          </a:p>
        </p:txBody>
      </p:sp>
      <p:pic>
        <p:nvPicPr>
          <p:cNvPr id="6" name="Picture 1" descr="Grey Strip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2"/>
            <a:ext cx="8047033" cy="80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98" y="2"/>
            <a:ext cx="2114683" cy="68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274637" y="889000"/>
            <a:ext cx="2791381" cy="17068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Helvetica Neue Medium" pitchFamily="-84" charset="0"/>
                <a:ea typeface="Apple SD 산돌고딕 Neo 일반체" pitchFamily="-84" charset="-127"/>
              </a:rPr>
              <a:t>Audience Building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000000"/>
              </a:solidFill>
              <a:latin typeface="Helvetica Neue Medium" pitchFamily="-84" charset="0"/>
              <a:ea typeface="Apple SD 산돌고딕 Neo 일반체" pitchFamily="-84" charset="-127"/>
            </a:endParaRPr>
          </a:p>
          <a:p>
            <a:pPr marL="109538" indent="-109538"/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- </a:t>
            </a:r>
            <a:r>
              <a:rPr lang="en-US" sz="1000" dirty="0" smtClean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Behavioral : Value buyers, high spenders, frequent buyer</a:t>
            </a:r>
          </a:p>
          <a:p>
            <a:pPr marL="109538" indent="-109538"/>
            <a:r>
              <a:rPr lang="en-US" sz="1000" dirty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 </a:t>
            </a:r>
            <a:r>
              <a:rPr lang="en-US" sz="1000" dirty="0" smtClean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- Transactional: Smart phone buyers, </a:t>
            </a:r>
          </a:p>
          <a:p>
            <a:pPr marL="109538" indent="-109538"/>
            <a:r>
              <a:rPr lang="en-US" sz="1000" dirty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 </a:t>
            </a:r>
            <a:r>
              <a:rPr lang="en-US" sz="1000" dirty="0" smtClean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- Interest : Travel, gardening</a:t>
            </a:r>
          </a:p>
          <a:p>
            <a:pPr marL="109538" indent="-109538"/>
            <a:r>
              <a:rPr lang="en-US" sz="1000" dirty="0" smtClean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 </a:t>
            </a:r>
          </a:p>
          <a:p>
            <a:pPr marL="109538" indent="-109538"/>
            <a:r>
              <a:rPr lang="en-US" sz="1000" dirty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904037" y="4445000"/>
            <a:ext cx="2667000" cy="15824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Helvetica Neue Medium" pitchFamily="-84" charset="0"/>
                <a:ea typeface="Apple SD 산돌고딕 Neo 일반체" pitchFamily="-84" charset="-127"/>
              </a:rPr>
              <a:t>Campaign Management</a:t>
            </a:r>
          </a:p>
          <a:p>
            <a:pPr marL="166688" indent="-16668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Helvetica Neue Medium" pitchFamily="-84" charset="0"/>
                <a:ea typeface="Apple SD 산돌고딕 Neo 일반체" pitchFamily="-84" charset="-127"/>
              </a:rPr>
              <a:t> </a:t>
            </a:r>
            <a:r>
              <a:rPr lang="en-US" sz="1000" dirty="0" smtClean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 - Cross Sell Campaigns:: product upsells based on profile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606060"/>
              </a:solidFill>
              <a:latin typeface="Helvetica Neue Medium" pitchFamily="-84" charset="0"/>
              <a:ea typeface="Apple SD 산돌고딕 Neo 일반체" pitchFamily="-84" charset="-127"/>
            </a:endParaRPr>
          </a:p>
          <a:p>
            <a:pPr marL="119063" indent="-119063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 - Content Marketing: Blog articles, or how to use manuals based on products purchased</a:t>
            </a:r>
            <a:endParaRPr lang="en-US" sz="1000" dirty="0">
              <a:solidFill>
                <a:srgbClr val="606060"/>
              </a:solidFill>
              <a:latin typeface="Helvetica Neue Medium" pitchFamily="-84" charset="0"/>
              <a:ea typeface="Apple SD 산돌고딕 Neo 일반체" pitchFamily="-84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Helvetica Neue Medium" pitchFamily="-84" charset="0"/>
                <a:ea typeface="Apple SD 산돌고딕 Neo 일반체" pitchFamily="-84" charset="-127"/>
              </a:rPr>
              <a:t> </a:t>
            </a:r>
            <a:endParaRPr lang="en-US" sz="1400" b="1" dirty="0">
              <a:solidFill>
                <a:srgbClr val="000000"/>
              </a:solidFill>
              <a:latin typeface="Helvetica Neue Medium" pitchFamily="-84" charset="0"/>
              <a:ea typeface="Apple SD 산돌고딕 Neo 일반체" pitchFamily="-84" charset="-127"/>
            </a:endParaRPr>
          </a:p>
          <a:p>
            <a:endParaRPr lang="en-US" sz="1400" b="1" u="sng" dirty="0" smtClean="0">
              <a:solidFill>
                <a:prstClr val="black"/>
              </a:solidFill>
            </a:endParaRPr>
          </a:p>
          <a:p>
            <a:pPr marL="109538" indent="-109538"/>
            <a:r>
              <a:rPr lang="en-US" sz="1400" dirty="0">
                <a:solidFill>
                  <a:prstClr val="black"/>
                </a:solidFill>
              </a:rPr>
              <a:t> </a:t>
            </a:r>
            <a:endParaRPr lang="en-US" sz="1000" dirty="0">
              <a:solidFill>
                <a:srgbClr val="606060"/>
              </a:solidFill>
              <a:latin typeface="Helvetica Neue Medium" pitchFamily="-84" charset="0"/>
              <a:ea typeface="Apple SD 산돌고딕 Neo 일반체" pitchFamily="-84" charset="-127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98837" y="990600"/>
            <a:ext cx="2667000" cy="16891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Helvetica Neue Medium" pitchFamily="-84" charset="0"/>
                <a:ea typeface="Apple SD 산돌고딕 Neo 일반체" pitchFamily="-84" charset="-127"/>
              </a:rPr>
              <a:t>Content Groups </a:t>
            </a:r>
          </a:p>
          <a:p>
            <a:endParaRPr lang="en-US" sz="800" b="1" u="sng" dirty="0" smtClean="0">
              <a:solidFill>
                <a:prstClr val="black"/>
              </a:solidFill>
            </a:endParaRPr>
          </a:p>
          <a:p>
            <a:pPr marL="109538" indent="-109538"/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000" dirty="0" smtClean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- Product Groups: accessories, toys, giftables </a:t>
            </a:r>
          </a:p>
          <a:p>
            <a:pPr marL="109538" indent="-109538"/>
            <a:r>
              <a:rPr lang="en-US" sz="1000" dirty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 </a:t>
            </a:r>
            <a:r>
              <a:rPr lang="en-US" sz="1000" dirty="0" smtClean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-  Blogs, articles, news feeds </a:t>
            </a:r>
          </a:p>
          <a:p>
            <a:r>
              <a:rPr lang="en-US" sz="1000" dirty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 </a:t>
            </a:r>
            <a:r>
              <a:rPr lang="en-US" sz="1000" dirty="0" smtClean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-  Product pairs, combos </a:t>
            </a:r>
            <a:endParaRPr lang="en-US" sz="1000" dirty="0">
              <a:solidFill>
                <a:srgbClr val="606060"/>
              </a:solidFill>
              <a:latin typeface="Helvetica Neue Medium" pitchFamily="-84" charset="0"/>
              <a:ea typeface="Apple SD 산돌고딕 Neo 일반체" pitchFamily="-84" charset="-127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89238" y="2133600"/>
            <a:ext cx="947235" cy="835660"/>
            <a:chOff x="2362200" y="2133600"/>
            <a:chExt cx="990600" cy="895350"/>
          </a:xfrm>
        </p:grpSpPr>
        <p:pic>
          <p:nvPicPr>
            <p:cNvPr id="20" name="Picture 39" descr="Lin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2133600"/>
              <a:ext cx="68580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Isosceles Triangle 48"/>
            <p:cNvSpPr>
              <a:spLocks noChangeArrowheads="1"/>
            </p:cNvSpPr>
            <p:nvPr/>
          </p:nvSpPr>
          <p:spPr bwMode="auto">
            <a:xfrm rot="7179191">
              <a:off x="3043673" y="2192966"/>
              <a:ext cx="150697" cy="10906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746125"/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22" name="Picture 39" descr="Lin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667000" y="2667000"/>
              <a:ext cx="68580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Isosceles Triangle 48"/>
            <p:cNvSpPr>
              <a:spLocks noChangeArrowheads="1"/>
            </p:cNvSpPr>
            <p:nvPr/>
          </p:nvSpPr>
          <p:spPr bwMode="auto">
            <a:xfrm rot="17975635">
              <a:off x="2546630" y="2838851"/>
              <a:ext cx="132519" cy="15080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746125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3932238" y="4533900"/>
            <a:ext cx="2638981" cy="14935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Helvetica Neue Medium" pitchFamily="-84" charset="0"/>
                <a:ea typeface="Apple SD 산돌고딕 Neo 일반체" pitchFamily="-84" charset="-127"/>
              </a:rPr>
              <a:t>Execution Mediums/Tools</a:t>
            </a:r>
            <a:endParaRPr lang="en-US" sz="1400" b="1" dirty="0">
              <a:solidFill>
                <a:srgbClr val="000000"/>
              </a:solidFill>
              <a:latin typeface="Helvetica Neue Medium" pitchFamily="-84" charset="0"/>
              <a:ea typeface="Apple SD 산돌고딕 Neo 일반체" pitchFamily="-84" charset="-127"/>
            </a:endParaRPr>
          </a:p>
          <a:p>
            <a:endParaRPr lang="en-US" sz="1400" b="1" u="sng" dirty="0" smtClean="0">
              <a:solidFill>
                <a:prstClr val="black"/>
              </a:solidFill>
            </a:endParaRPr>
          </a:p>
          <a:p>
            <a:pPr marL="109538" indent="-109538"/>
            <a:r>
              <a:rPr lang="en-US" sz="1000" dirty="0" smtClean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-   Onsite Personalization [Oracle ATG]</a:t>
            </a:r>
          </a:p>
          <a:p>
            <a:pPr marL="171450" indent="-171450">
              <a:buFontTx/>
              <a:buChar char="-"/>
            </a:pPr>
            <a:r>
              <a:rPr lang="en-US" sz="1000" dirty="0" smtClean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Targeted Email campaigns</a:t>
            </a:r>
          </a:p>
          <a:p>
            <a:pPr marL="171450" indent="-171450">
              <a:buFontTx/>
              <a:buChar char="-"/>
            </a:pPr>
            <a:r>
              <a:rPr lang="en-US" sz="1000" dirty="0" smtClean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SMS, outbound calls</a:t>
            </a:r>
          </a:p>
          <a:p>
            <a:pPr marL="171450" indent="-171450">
              <a:buFontTx/>
              <a:buChar char="-"/>
            </a:pPr>
            <a:r>
              <a:rPr lang="en-US" sz="1000" dirty="0" smtClean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Social Media Marketing/Remarketing</a:t>
            </a:r>
            <a:endParaRPr lang="en-US" sz="1000" dirty="0">
              <a:solidFill>
                <a:srgbClr val="606060"/>
              </a:solidFill>
              <a:latin typeface="Helvetica Neue Medium" pitchFamily="-84" charset="0"/>
              <a:ea typeface="Apple SD 산돌고딕 Neo 일반체" pitchFamily="-84" charset="-127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904037" y="2578100"/>
            <a:ext cx="2667000" cy="15824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Helvetica Neue Medium" pitchFamily="-84" charset="0"/>
                <a:ea typeface="Apple SD 산돌고딕 Neo 일반체" pitchFamily="-84" charset="-127"/>
              </a:rPr>
              <a:t>Analysis and Testing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000000"/>
              </a:solidFill>
              <a:latin typeface="Helvetica Neue Medium" pitchFamily="-84" charset="0"/>
              <a:ea typeface="Apple SD 산돌고딕 Neo 일반체" pitchFamily="-84" charset="-127"/>
            </a:endParaRPr>
          </a:p>
          <a:p>
            <a:pPr marL="109538" indent="-109538"/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- </a:t>
            </a:r>
            <a:r>
              <a:rPr lang="en-US" sz="1000" dirty="0" smtClean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Analysis of results against objectives </a:t>
            </a:r>
          </a:p>
          <a:p>
            <a:pPr marL="109538" indent="-109538"/>
            <a:r>
              <a:rPr lang="en-US" sz="1000" dirty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 </a:t>
            </a:r>
            <a:r>
              <a:rPr lang="en-US" sz="1000" dirty="0" smtClean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-  Analysis of click through and conversion rates </a:t>
            </a:r>
          </a:p>
          <a:p>
            <a:pPr marL="109538" indent="-109538"/>
            <a:r>
              <a:rPr lang="en-US" sz="1000" dirty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 </a:t>
            </a:r>
            <a:r>
              <a:rPr lang="en-US" sz="1000" dirty="0" smtClean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-  ROI and CAC</a:t>
            </a:r>
          </a:p>
          <a:p>
            <a:pPr marL="109538" indent="-109538"/>
            <a:r>
              <a:rPr lang="en-US" sz="1000" dirty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 </a:t>
            </a:r>
            <a:endParaRPr lang="en-US" sz="1000" dirty="0" smtClean="0">
              <a:solidFill>
                <a:srgbClr val="606060"/>
              </a:solidFill>
              <a:latin typeface="Helvetica Neue Medium" pitchFamily="-84" charset="0"/>
              <a:ea typeface="Apple SD 산돌고딕 Neo 일반체" pitchFamily="-84" charset="-127"/>
            </a:endParaRPr>
          </a:p>
          <a:p>
            <a:pPr marL="109538" indent="-109538"/>
            <a:r>
              <a:rPr lang="en-US" sz="1000" dirty="0">
                <a:solidFill>
                  <a:srgbClr val="606060"/>
                </a:solidFill>
                <a:latin typeface="Helvetica Neue Medium" pitchFamily="-84" charset="0"/>
                <a:ea typeface="Apple SD 산돌고딕 Neo 일반체" pitchFamily="-84" charset="-127"/>
              </a:rPr>
              <a:t>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218238" y="4000500"/>
            <a:ext cx="963299" cy="835660"/>
            <a:chOff x="2362200" y="2133600"/>
            <a:chExt cx="990600" cy="895350"/>
          </a:xfrm>
        </p:grpSpPr>
        <p:pic>
          <p:nvPicPr>
            <p:cNvPr id="26" name="Picture 39" descr="Lin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2133600"/>
              <a:ext cx="68580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Isosceles Triangle 48"/>
            <p:cNvSpPr>
              <a:spLocks noChangeArrowheads="1"/>
            </p:cNvSpPr>
            <p:nvPr/>
          </p:nvSpPr>
          <p:spPr bwMode="auto">
            <a:xfrm rot="7179191">
              <a:off x="3043673" y="2192966"/>
              <a:ext cx="150697" cy="10906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746125"/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28" name="Picture 39" descr="Lin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667000" y="2667000"/>
              <a:ext cx="68580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Isosceles Triangle 48"/>
            <p:cNvSpPr>
              <a:spLocks noChangeArrowheads="1"/>
            </p:cNvSpPr>
            <p:nvPr/>
          </p:nvSpPr>
          <p:spPr bwMode="auto">
            <a:xfrm rot="17975635">
              <a:off x="2546630" y="2838851"/>
              <a:ext cx="132519" cy="15080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746125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4" name="Picture 20" descr="Brainstor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2933700"/>
            <a:ext cx="1154875" cy="119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313238" y="2667000"/>
            <a:ext cx="1268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BI &amp; Analytics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43" name="Up-Down Arrow 42"/>
          <p:cNvSpPr/>
          <p:nvPr/>
        </p:nvSpPr>
        <p:spPr>
          <a:xfrm rot="18925566">
            <a:off x="5615356" y="3520791"/>
            <a:ext cx="381000" cy="711200"/>
          </a:xfrm>
          <a:prstGeom prst="up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Up-Down Arrow 47"/>
          <p:cNvSpPr/>
          <p:nvPr/>
        </p:nvSpPr>
        <p:spPr>
          <a:xfrm rot="18925566">
            <a:off x="3557957" y="2898491"/>
            <a:ext cx="381000" cy="711200"/>
          </a:xfrm>
          <a:prstGeom prst="up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" descr="Bul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789" y="2971800"/>
            <a:ext cx="1850347" cy="103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-15378" y="0"/>
            <a:ext cx="80726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Analyzing the Digital Consumer </a:t>
            </a:r>
            <a:r>
              <a:rPr lang="en-US" sz="1600" dirty="0" smtClean="0">
                <a:solidFill>
                  <a:srgbClr val="1F497D"/>
                </a:solidFill>
              </a:rPr>
              <a:t>: </a:t>
            </a:r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The opportunity to intermediate in the transactional life of typical consumer </a:t>
            </a:r>
            <a:endParaRPr lang="en-US" sz="16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C:\Users\Aneek\Desktop\New folder\300x216xbuild_your_audience_3-300x216.jpg.pagespeed.ic.pViKUta-xQ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7" y="1828800"/>
            <a:ext cx="830229" cy="75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neek\Desktop\New folder\content_marketing_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60" y="1662136"/>
            <a:ext cx="922807" cy="98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neek\Desktop\New folder\socialmedi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715" y="4960081"/>
            <a:ext cx="1055069" cy="105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neek\Desktop\New folder\campaign-managem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641" y="4577450"/>
            <a:ext cx="906791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68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6116321"/>
            <a:ext cx="10150475" cy="29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Grey Strip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2"/>
            <a:ext cx="10150475" cy="71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98" y="2"/>
            <a:ext cx="2114683" cy="68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TextBox 24"/>
          <p:cNvSpPr txBox="1">
            <a:spLocks noChangeArrowheads="1"/>
          </p:cNvSpPr>
          <p:nvPr/>
        </p:nvSpPr>
        <p:spPr bwMode="auto">
          <a:xfrm>
            <a:off x="198438" y="6167403"/>
            <a:ext cx="82105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 dirty="0">
                <a:solidFill>
                  <a:srgbClr val="FFFFFF"/>
                </a:solidFill>
                <a:ea typeface="Apple SD 산돌고딕 Neo 옅은체" pitchFamily="2" charset="-127"/>
              </a:rPr>
              <a:t>DCL | </a:t>
            </a:r>
            <a:r>
              <a:rPr lang="en-US" altLang="en-US" sz="700" b="0" dirty="0" smtClean="0">
                <a:solidFill>
                  <a:srgbClr val="FFFFFF"/>
                </a:solidFill>
                <a:ea typeface="Apple SD 산돌고딕 Neo 옅은체" pitchFamily="2" charset="-127"/>
              </a:rPr>
              <a:t>July 2015</a:t>
            </a:r>
            <a:endParaRPr lang="en-US" altLang="en-US" sz="700" b="0" dirty="0">
              <a:solidFill>
                <a:srgbClr val="FFFFFF"/>
              </a:solidFill>
              <a:ea typeface="Apple SD 산돌고딕 Neo 옅은체" pitchFamily="2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15378" y="0"/>
            <a:ext cx="807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3M : An example of a Targeted Digital Campaign within the wow.lk ecosystem  </a:t>
            </a:r>
            <a:endParaRPr 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" y="838200"/>
            <a:ext cx="3733800" cy="202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Oval 2"/>
          <p:cNvSpPr>
            <a:spLocks noChangeArrowheads="1"/>
          </p:cNvSpPr>
          <p:nvPr/>
        </p:nvSpPr>
        <p:spPr bwMode="auto">
          <a:xfrm>
            <a:off x="304800" y="3219768"/>
            <a:ext cx="2895600" cy="2895600"/>
          </a:xfrm>
          <a:prstGeom prst="ellipse">
            <a:avLst/>
          </a:prstGeom>
          <a:solidFill>
            <a:srgbClr val="8DD220">
              <a:alpha val="83920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defTabSz="746125"/>
            <a:endParaRPr lang="en-US" b="0">
              <a:latin typeface="Helvetica Neue Medium" pitchFamily="-84" charset="0"/>
            </a:endParaRPr>
          </a:p>
        </p:txBody>
      </p:sp>
      <p:sp>
        <p:nvSpPr>
          <p:cNvPr id="43" name="Oval 33"/>
          <p:cNvSpPr>
            <a:spLocks noChangeArrowheads="1"/>
          </p:cNvSpPr>
          <p:nvPr/>
        </p:nvSpPr>
        <p:spPr bwMode="auto">
          <a:xfrm>
            <a:off x="1676400" y="3295968"/>
            <a:ext cx="1905000" cy="1905000"/>
          </a:xfrm>
          <a:prstGeom prst="ellipse">
            <a:avLst/>
          </a:prstGeom>
          <a:solidFill>
            <a:srgbClr val="FFFF00">
              <a:alpha val="70979"/>
            </a:srgbClr>
          </a:solidFill>
          <a:ln>
            <a:noFill/>
          </a:ln>
        </p:spPr>
        <p:txBody>
          <a:bodyPr/>
          <a:lstStyle/>
          <a:p>
            <a:pPr defTabSz="746125"/>
            <a:endParaRPr lang="en-US" b="0">
              <a:solidFill>
                <a:srgbClr val="000000"/>
              </a:solidFill>
              <a:latin typeface="Helvetica Neue Medium" pitchFamily="-84" charset="0"/>
            </a:endParaRPr>
          </a:p>
        </p:txBody>
      </p:sp>
      <p:sp>
        <p:nvSpPr>
          <p:cNvPr id="44" name="Oval 32"/>
          <p:cNvSpPr>
            <a:spLocks noChangeArrowheads="1"/>
          </p:cNvSpPr>
          <p:nvPr/>
        </p:nvSpPr>
        <p:spPr bwMode="auto">
          <a:xfrm>
            <a:off x="1828800" y="4362768"/>
            <a:ext cx="1752600" cy="1752600"/>
          </a:xfrm>
          <a:prstGeom prst="ellipse">
            <a:avLst/>
          </a:prstGeom>
          <a:solidFill>
            <a:schemeClr val="accent1">
              <a:lumMod val="40000"/>
              <a:lumOff val="60000"/>
              <a:alpha val="65881"/>
            </a:schemeClr>
          </a:solidFill>
          <a:ln>
            <a:noFill/>
          </a:ln>
        </p:spPr>
        <p:txBody>
          <a:bodyPr/>
          <a:lstStyle/>
          <a:p>
            <a:pPr defTabSz="746125">
              <a:defRPr/>
            </a:pPr>
            <a:endParaRPr lang="en-US" b="0">
              <a:solidFill>
                <a:srgbClr val="FFFFFF"/>
              </a:solidFill>
              <a:latin typeface="Helvetica Neue Medium"/>
              <a:ea typeface="ＭＳ Ｐゴシック" charset="0"/>
              <a:cs typeface="Helvetica Neue Medium"/>
            </a:endParaRPr>
          </a:p>
        </p:txBody>
      </p:sp>
      <p:sp>
        <p:nvSpPr>
          <p:cNvPr id="45" name="Oval 34"/>
          <p:cNvSpPr>
            <a:spLocks noChangeArrowheads="1"/>
          </p:cNvSpPr>
          <p:nvPr/>
        </p:nvSpPr>
        <p:spPr bwMode="auto">
          <a:xfrm>
            <a:off x="2438400" y="4057968"/>
            <a:ext cx="1371600" cy="1371600"/>
          </a:xfrm>
          <a:prstGeom prst="ellipse">
            <a:avLst/>
          </a:prstGeom>
          <a:solidFill>
            <a:schemeClr val="accent2">
              <a:lumMod val="60000"/>
              <a:lumOff val="40000"/>
              <a:alpha val="47842"/>
            </a:schemeClr>
          </a:solidFill>
          <a:ln>
            <a:noFill/>
          </a:ln>
        </p:spPr>
        <p:txBody>
          <a:bodyPr/>
          <a:lstStyle/>
          <a:p>
            <a:pPr defTabSz="746125"/>
            <a:endParaRPr lang="en-US" b="0">
              <a:solidFill>
                <a:srgbClr val="000000"/>
              </a:solidFill>
              <a:latin typeface="Helvetica Neue Medium" pitchFamily="-84" charset="0"/>
            </a:endParaRPr>
          </a:p>
        </p:txBody>
      </p:sp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274637" y="4419600"/>
            <a:ext cx="1524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b="0" dirty="0">
                <a:solidFill>
                  <a:srgbClr val="000000"/>
                </a:solidFill>
                <a:latin typeface="Helvetica Neue Medium" pitchFamily="-84" charset="0"/>
                <a:ea typeface="Apple SD 산돌고딕 Neo 일반체" pitchFamily="-84" charset="-127"/>
              </a:rPr>
              <a:t>Registered users </a:t>
            </a:r>
          </a:p>
          <a:p>
            <a:pPr algn="ctr" eaLnBrk="1" hangingPunct="1"/>
            <a:r>
              <a:rPr lang="en-US" sz="1100" b="0" dirty="0" smtClean="0">
                <a:solidFill>
                  <a:srgbClr val="000000"/>
                </a:solidFill>
                <a:latin typeface="Helvetica Neue Medium" pitchFamily="-84" charset="0"/>
                <a:ea typeface="Apple SD 산돌고딕 Neo 일반체" pitchFamily="-84" charset="-127"/>
              </a:rPr>
              <a:t>+ </a:t>
            </a:r>
            <a:endParaRPr lang="en-US" sz="1100" b="0" dirty="0">
              <a:solidFill>
                <a:srgbClr val="000000"/>
              </a:solidFill>
              <a:latin typeface="Helvetica Neue Medium" pitchFamily="-84" charset="0"/>
              <a:ea typeface="Apple SD 산돌고딕 Neo 일반체" pitchFamily="-84" charset="-127"/>
            </a:endParaRPr>
          </a:p>
          <a:p>
            <a:pPr algn="ctr" eaLnBrk="1" hangingPunct="1"/>
            <a:r>
              <a:rPr lang="en-US" sz="1100" b="0" dirty="0">
                <a:solidFill>
                  <a:srgbClr val="000000"/>
                </a:solidFill>
                <a:latin typeface="Helvetica Neue Medium" pitchFamily="-84" charset="0"/>
                <a:ea typeface="Apple SD 산돌고딕 Neo 일반체" pitchFamily="-84" charset="-127"/>
              </a:rPr>
              <a:t>Email subscribers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51037" y="2895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41"/>
          <p:cNvSpPr txBox="1">
            <a:spLocks noChangeArrowheads="1"/>
          </p:cNvSpPr>
          <p:nvPr/>
        </p:nvSpPr>
        <p:spPr bwMode="auto">
          <a:xfrm>
            <a:off x="1951037" y="3733800"/>
            <a:ext cx="1371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b="0" dirty="0">
                <a:solidFill>
                  <a:srgbClr val="000000"/>
                </a:solidFill>
                <a:latin typeface="Helvetica Neue Medium" pitchFamily="-84" charset="0"/>
                <a:ea typeface="Apple SD 산돌고딕 Neo 일반체" pitchFamily="-84" charset="-127"/>
              </a:rPr>
              <a:t>Gender : </a:t>
            </a:r>
            <a:r>
              <a:rPr lang="en-US" sz="1100" b="0" dirty="0" smtClean="0">
                <a:solidFill>
                  <a:srgbClr val="000000"/>
                </a:solidFill>
                <a:latin typeface="Helvetica Neue Medium" pitchFamily="-84" charset="0"/>
                <a:ea typeface="Apple SD 산돌고딕 Neo 일반체" pitchFamily="-84" charset="-127"/>
              </a:rPr>
              <a:t>Female</a:t>
            </a:r>
          </a:p>
          <a:p>
            <a:pPr algn="ctr" eaLnBrk="1" hangingPunct="1"/>
            <a:r>
              <a:rPr lang="en-US" sz="1100" b="0" dirty="0" smtClean="0">
                <a:solidFill>
                  <a:srgbClr val="000000"/>
                </a:solidFill>
                <a:latin typeface="Helvetica Neue Medium" pitchFamily="-84" charset="0"/>
                <a:ea typeface="Apple SD 산돌고딕 Neo 일반체" pitchFamily="-84" charset="-127"/>
              </a:rPr>
              <a:t>Age: 25 - 55</a:t>
            </a:r>
            <a:endParaRPr lang="en-US" sz="1100" b="0" dirty="0">
              <a:solidFill>
                <a:srgbClr val="000000"/>
              </a:solidFill>
              <a:latin typeface="Helvetica Neue Medium" pitchFamily="-84" charset="0"/>
              <a:ea typeface="Apple SD 산돌고딕 Neo 일반체" pitchFamily="-84" charset="-127"/>
            </a:endParaRPr>
          </a:p>
        </p:txBody>
      </p:sp>
      <p:sp>
        <p:nvSpPr>
          <p:cNvPr id="56" name="TextBox 43"/>
          <p:cNvSpPr txBox="1">
            <a:spLocks noChangeArrowheads="1"/>
          </p:cNvSpPr>
          <p:nvPr/>
        </p:nvSpPr>
        <p:spPr bwMode="auto">
          <a:xfrm>
            <a:off x="2484437" y="4572000"/>
            <a:ext cx="1371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b="0" dirty="0" smtClean="0">
                <a:solidFill>
                  <a:srgbClr val="000000"/>
                </a:solidFill>
                <a:latin typeface="Helvetica Neue Medium" pitchFamily="-84" charset="0"/>
                <a:ea typeface="Apple SD 산돌고딕 Neo 일반체" pitchFamily="-84" charset="-127"/>
              </a:rPr>
              <a:t>Impulse Buyers </a:t>
            </a:r>
            <a:endParaRPr lang="en-US" sz="1100" b="0" dirty="0">
              <a:solidFill>
                <a:srgbClr val="000000"/>
              </a:solidFill>
              <a:latin typeface="Helvetica Neue Medium" pitchFamily="-84" charset="0"/>
              <a:ea typeface="Apple SD 산돌고딕 Neo 일반체" pitchFamily="-84" charset="-127"/>
            </a:endParaRPr>
          </a:p>
        </p:txBody>
      </p:sp>
      <p:sp>
        <p:nvSpPr>
          <p:cNvPr id="57" name="TextBox 43"/>
          <p:cNvSpPr txBox="1">
            <a:spLocks noChangeArrowheads="1"/>
          </p:cNvSpPr>
          <p:nvPr/>
        </p:nvSpPr>
        <p:spPr bwMode="auto">
          <a:xfrm>
            <a:off x="2027237" y="5334000"/>
            <a:ext cx="1371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b="0" dirty="0" smtClean="0">
                <a:solidFill>
                  <a:srgbClr val="000000"/>
                </a:solidFill>
                <a:latin typeface="Helvetica Neue Medium" pitchFamily="-84" charset="0"/>
                <a:ea typeface="Apple SD 산돌고딕 Neo 일반체" pitchFamily="-84" charset="-127"/>
              </a:rPr>
              <a:t>Interest: Home Products</a:t>
            </a:r>
            <a:endParaRPr lang="en-US" sz="1100" b="0" dirty="0">
              <a:solidFill>
                <a:srgbClr val="000000"/>
              </a:solidFill>
              <a:latin typeface="Helvetica Neue Medium" pitchFamily="-84" charset="0"/>
              <a:ea typeface="Apple SD 산돌고딕 Neo 일반체" pitchFamily="-84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41437" y="1828800"/>
            <a:ext cx="1295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008437" y="4724400"/>
            <a:ext cx="60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618037" y="4267200"/>
            <a:ext cx="68580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18037" y="4724400"/>
            <a:ext cx="76200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90189" y="4267200"/>
            <a:ext cx="533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380037" y="5105400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41"/>
          <p:cNvSpPr txBox="1">
            <a:spLocks noChangeArrowheads="1"/>
          </p:cNvSpPr>
          <p:nvPr/>
        </p:nvSpPr>
        <p:spPr bwMode="auto">
          <a:xfrm>
            <a:off x="5761037" y="3962400"/>
            <a:ext cx="1371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dirty="0" smtClean="0">
                <a:solidFill>
                  <a:srgbClr val="000000"/>
                </a:solidFill>
                <a:latin typeface="Helvetica Neue Medium" pitchFamily="-84" charset="0"/>
                <a:ea typeface="Apple SD 산돌고딕 Neo 일반체" pitchFamily="-84" charset="-127"/>
              </a:rPr>
              <a:t>On site Personalization</a:t>
            </a:r>
            <a:endParaRPr lang="en-US" sz="1100" dirty="0">
              <a:solidFill>
                <a:srgbClr val="000000"/>
              </a:solidFill>
              <a:latin typeface="Helvetica Neue Medium" pitchFamily="-84" charset="0"/>
              <a:ea typeface="Apple SD 산돌고딕 Neo 일반체" pitchFamily="-84" charset="-127"/>
            </a:endParaRPr>
          </a:p>
        </p:txBody>
      </p:sp>
      <p:sp>
        <p:nvSpPr>
          <p:cNvPr id="72" name="TextBox 41"/>
          <p:cNvSpPr txBox="1">
            <a:spLocks noChangeArrowheads="1"/>
          </p:cNvSpPr>
          <p:nvPr/>
        </p:nvSpPr>
        <p:spPr bwMode="auto">
          <a:xfrm>
            <a:off x="5684837" y="4876800"/>
            <a:ext cx="13716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dirty="0" smtClean="0">
                <a:solidFill>
                  <a:srgbClr val="000000"/>
                </a:solidFill>
                <a:latin typeface="Helvetica Neue Medium" pitchFamily="-84" charset="0"/>
                <a:ea typeface="Apple SD 산돌고딕 Neo 일반체" pitchFamily="-84" charset="-127"/>
              </a:rPr>
              <a:t>Email Newsletters</a:t>
            </a:r>
          </a:p>
          <a:p>
            <a:pPr algn="ctr" eaLnBrk="1" hangingPunct="1"/>
            <a:r>
              <a:rPr lang="en-US" sz="1100" dirty="0" smtClean="0">
                <a:solidFill>
                  <a:srgbClr val="000000"/>
                </a:solidFill>
                <a:latin typeface="Helvetica Neue Medium" pitchFamily="-84" charset="0"/>
                <a:ea typeface="Apple SD 산돌고딕 Neo 일반체" pitchFamily="-84" charset="-127"/>
              </a:rPr>
              <a:t>SMS</a:t>
            </a:r>
            <a:endParaRPr lang="en-US" sz="1100" dirty="0">
              <a:solidFill>
                <a:srgbClr val="000000"/>
              </a:solidFill>
              <a:latin typeface="Helvetica Neue Medium" pitchFamily="-84" charset="0"/>
              <a:ea typeface="Apple SD 산돌고딕 Neo 일반체" pitchFamily="-84" charset="-127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513637" y="3581400"/>
            <a:ext cx="2286000" cy="213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b="1" u="sng" dirty="0" smtClean="0"/>
              <a:t>Campaign Outcome</a:t>
            </a:r>
          </a:p>
          <a:p>
            <a:endParaRPr lang="en-US" sz="1600" b="1" dirty="0"/>
          </a:p>
          <a:p>
            <a:r>
              <a:rPr lang="en-US" sz="1300" dirty="0" smtClean="0"/>
              <a:t>Campaign was run for a duration of 6 weeks.  </a:t>
            </a:r>
          </a:p>
          <a:p>
            <a:endParaRPr lang="en-US" sz="1300" dirty="0"/>
          </a:p>
          <a:p>
            <a:r>
              <a:rPr lang="en-US" sz="1300" dirty="0" smtClean="0"/>
              <a:t>Average monthly purchases increased from </a:t>
            </a:r>
            <a:r>
              <a:rPr lang="en-US" sz="1300" b="1" dirty="0" smtClean="0"/>
              <a:t>50 [Average] to 350 [Average]</a:t>
            </a:r>
          </a:p>
          <a:p>
            <a:endParaRPr lang="en-US" sz="1600" b="1" dirty="0"/>
          </a:p>
          <a:p>
            <a:r>
              <a:rPr lang="en-US" sz="1600" b="1" dirty="0" smtClean="0"/>
              <a:t> </a:t>
            </a:r>
            <a:endParaRPr lang="en-US" sz="16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7" y="762000"/>
            <a:ext cx="2895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437" y="1019502"/>
            <a:ext cx="2865438" cy="195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V="1">
            <a:off x="4268569" y="2969170"/>
            <a:ext cx="2819400" cy="26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208837" y="2959031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208837" y="1006366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7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6116321"/>
            <a:ext cx="10150475" cy="29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4"/>
          <p:cNvSpPr txBox="1">
            <a:spLocks noChangeArrowheads="1"/>
          </p:cNvSpPr>
          <p:nvPr/>
        </p:nvSpPr>
        <p:spPr bwMode="auto">
          <a:xfrm>
            <a:off x="310263" y="5536378"/>
            <a:ext cx="82105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 dirty="0">
                <a:solidFill>
                  <a:srgbClr val="FFFFFF"/>
                </a:solidFill>
                <a:ea typeface="Apple SD 산돌고딕 Neo 옅은체" pitchFamily="2" charset="-127"/>
              </a:rPr>
              <a:t>DCL | </a:t>
            </a:r>
            <a:r>
              <a:rPr lang="en-US" altLang="en-US" sz="700" b="0" dirty="0" smtClean="0">
                <a:solidFill>
                  <a:srgbClr val="FFFFFF"/>
                </a:solidFill>
                <a:ea typeface="Apple SD 산돌고딕 Neo 옅은체" pitchFamily="2" charset="-127"/>
              </a:rPr>
              <a:t>July 2015</a:t>
            </a:r>
            <a:endParaRPr lang="en-US" altLang="en-US" sz="700" b="0" dirty="0">
              <a:solidFill>
                <a:srgbClr val="FFFFFF"/>
              </a:solidFill>
              <a:ea typeface="Apple SD 산돌고딕 Neo 옅은체" pitchFamily="2" charset="-127"/>
            </a:endParaRPr>
          </a:p>
        </p:txBody>
      </p:sp>
      <p:pic>
        <p:nvPicPr>
          <p:cNvPr id="6" name="Picture 1" descr="Grey Strip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2"/>
            <a:ext cx="10150475" cy="71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98" y="2"/>
            <a:ext cx="2114683" cy="68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Freeform 94"/>
          <p:cNvSpPr>
            <a:spLocks/>
          </p:cNvSpPr>
          <p:nvPr/>
        </p:nvSpPr>
        <p:spPr bwMode="gray">
          <a:xfrm>
            <a:off x="1005281" y="816776"/>
            <a:ext cx="8032356" cy="239838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" y="2277"/>
              </a:cxn>
              <a:cxn ang="0">
                <a:pos x="4197" y="1479"/>
              </a:cxn>
              <a:cxn ang="0">
                <a:pos x="4277" y="1063"/>
              </a:cxn>
              <a:cxn ang="0">
                <a:pos x="4133" y="646"/>
              </a:cxn>
              <a:cxn ang="0">
                <a:pos x="0" y="0"/>
              </a:cxn>
            </a:cxnLst>
            <a:rect l="0" t="0" r="r" b="b"/>
            <a:pathLst>
              <a:path w="4278" h="2277">
                <a:moveTo>
                  <a:pt x="0" y="0"/>
                </a:moveTo>
                <a:cubicBezTo>
                  <a:pt x="97" y="850"/>
                  <a:pt x="131" y="1414"/>
                  <a:pt x="14" y="2277"/>
                </a:cubicBezTo>
                <a:cubicBezTo>
                  <a:pt x="881" y="2143"/>
                  <a:pt x="3443" y="1670"/>
                  <a:pt x="4197" y="1479"/>
                </a:cubicBezTo>
                <a:cubicBezTo>
                  <a:pt x="4259" y="1382"/>
                  <a:pt x="4278" y="1161"/>
                  <a:pt x="4277" y="1063"/>
                </a:cubicBezTo>
                <a:cubicBezTo>
                  <a:pt x="4276" y="965"/>
                  <a:pt x="4213" y="695"/>
                  <a:pt x="4133" y="646"/>
                </a:cubicBezTo>
                <a:cubicBezTo>
                  <a:pt x="2021" y="362"/>
                  <a:pt x="861" y="135"/>
                  <a:pt x="0" y="0"/>
                </a:cubicBezTo>
                <a:close/>
              </a:path>
            </a:pathLst>
          </a:custGeom>
          <a:gradFill rotWithShape="0">
            <a:gsLst>
              <a:gs pos="0">
                <a:srgbClr val="FFFFFF">
                  <a:lumMod val="50000"/>
                </a:srgbClr>
              </a:gs>
              <a:gs pos="50000">
                <a:srgbClr val="86ABBA"/>
              </a:gs>
              <a:gs pos="100000">
                <a:srgbClr val="FFFFFF">
                  <a:lumMod val="50000"/>
                </a:srgbClr>
              </a:gs>
            </a:gsLst>
            <a:lin ang="5400000" scaled="1"/>
          </a:gra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96" name="Oval 95"/>
          <p:cNvSpPr>
            <a:spLocks noChangeArrowheads="1"/>
          </p:cNvSpPr>
          <p:nvPr/>
        </p:nvSpPr>
        <p:spPr bwMode="gray">
          <a:xfrm>
            <a:off x="826067" y="816776"/>
            <a:ext cx="283099" cy="2405481"/>
          </a:xfrm>
          <a:prstGeom prst="ellipse">
            <a:avLst/>
          </a:prstGeom>
          <a:gradFill rotWithShape="0">
            <a:gsLst>
              <a:gs pos="0">
                <a:srgbClr val="3C748A"/>
              </a:gs>
              <a:gs pos="50000">
                <a:srgbClr val="3C748A">
                  <a:gamma/>
                  <a:tint val="36471"/>
                  <a:invGamma/>
                </a:srgbClr>
              </a:gs>
              <a:gs pos="100000">
                <a:srgbClr val="3C748A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97" name="Oval 96"/>
          <p:cNvSpPr>
            <a:spLocks noChangeArrowheads="1"/>
          </p:cNvSpPr>
          <p:nvPr/>
        </p:nvSpPr>
        <p:spPr bwMode="gray">
          <a:xfrm>
            <a:off x="855326" y="1083475"/>
            <a:ext cx="253840" cy="2020526"/>
          </a:xfrm>
          <a:prstGeom prst="ellipse">
            <a:avLst/>
          </a:prstGeom>
          <a:gradFill rotWithShape="1">
            <a:gsLst>
              <a:gs pos="0">
                <a:srgbClr val="4A7282">
                  <a:gamma/>
                  <a:shade val="31765"/>
                  <a:invGamma/>
                </a:srgbClr>
              </a:gs>
              <a:gs pos="50000">
                <a:srgbClr val="4A7282"/>
              </a:gs>
              <a:gs pos="100000">
                <a:srgbClr val="4A7282">
                  <a:gamma/>
                  <a:shade val="3176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98" name="Arc 15"/>
          <p:cNvSpPr>
            <a:spLocks/>
          </p:cNvSpPr>
          <p:nvPr/>
        </p:nvSpPr>
        <p:spPr bwMode="gray">
          <a:xfrm>
            <a:off x="2456736" y="905676"/>
            <a:ext cx="460842" cy="222249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86"/>
              <a:gd name="T2" fmla="*/ 790 w 21600"/>
              <a:gd name="T3" fmla="*/ 43186 h 43186"/>
              <a:gd name="T4" fmla="*/ 0 w 21600"/>
              <a:gd name="T5" fmla="*/ 21600 h 43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1"/>
                  <a:pt x="12404" y="42760"/>
                  <a:pt x="789" y="43185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1"/>
                  <a:pt x="12404" y="42760"/>
                  <a:pt x="789" y="43185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99" name="Arc 16"/>
          <p:cNvSpPr>
            <a:spLocks/>
          </p:cNvSpPr>
          <p:nvPr/>
        </p:nvSpPr>
        <p:spPr bwMode="gray">
          <a:xfrm>
            <a:off x="4080931" y="1083476"/>
            <a:ext cx="402323" cy="1866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86"/>
              <a:gd name="T2" fmla="*/ 790 w 21600"/>
              <a:gd name="T3" fmla="*/ 43186 h 43186"/>
              <a:gd name="T4" fmla="*/ 0 w 21600"/>
              <a:gd name="T5" fmla="*/ 21600 h 43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1"/>
                  <a:pt x="12404" y="42760"/>
                  <a:pt x="789" y="43185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1"/>
                  <a:pt x="12404" y="42760"/>
                  <a:pt x="789" y="43185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341437" y="1524000"/>
            <a:ext cx="14582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/>
            <a:r>
              <a:rPr lang="en-US" dirty="0" smtClean="0"/>
              <a:t>    </a:t>
            </a:r>
            <a:r>
              <a:rPr lang="en-US" sz="1600" b="1" dirty="0" smtClean="0">
                <a:solidFill>
                  <a:schemeClr val="bg1"/>
                </a:solidFill>
              </a:rPr>
              <a:t>Registered    Subscribers</a:t>
            </a:r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gray">
          <a:xfrm>
            <a:off x="1212754" y="1527975"/>
            <a:ext cx="295275" cy="344488"/>
          </a:xfrm>
          <a:prstGeom prst="ellipse">
            <a:avLst/>
          </a:prstGeom>
          <a:solidFill>
            <a:srgbClr val="FFAE18"/>
          </a:solidFill>
          <a:ln w="9525" algn="ctr">
            <a:solidFill>
              <a:srgbClr val="FFAE18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66"/>
                </a:solidFill>
                <a:cs typeface="Arial" charset="0"/>
              </a:rPr>
              <a:t>1</a:t>
            </a:r>
            <a:endParaRPr lang="en-US" sz="1400" b="1" dirty="0">
              <a:solidFill>
                <a:srgbClr val="000066"/>
              </a:solidFill>
              <a:cs typeface="Arial" charset="0"/>
            </a:endParaRPr>
          </a:p>
        </p:txBody>
      </p:sp>
      <p:cxnSp>
        <p:nvCxnSpPr>
          <p:cNvPr id="103" name="Straight Arrow Connector 102"/>
          <p:cNvCxnSpPr/>
          <p:nvPr/>
        </p:nvCxnSpPr>
        <p:spPr bwMode="auto">
          <a:xfrm>
            <a:off x="1365153" y="4106075"/>
            <a:ext cx="381000" cy="0"/>
          </a:xfrm>
          <a:prstGeom prst="straightConnector1">
            <a:avLst/>
          </a:prstGeom>
          <a:solidFill>
            <a:srgbClr val="969696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3094037" y="1524000"/>
            <a:ext cx="1600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sz="1600" b="1" dirty="0" smtClean="0">
                <a:solidFill>
                  <a:schemeClr val="bg1"/>
                </a:solidFill>
              </a:rPr>
              <a:t>One Time</a:t>
            </a:r>
          </a:p>
          <a:p>
            <a:pPr marL="173038" indent="-173038"/>
            <a:r>
              <a:rPr lang="en-US" sz="1600" b="1" dirty="0" smtClean="0">
                <a:solidFill>
                  <a:schemeClr val="bg1"/>
                </a:solidFill>
              </a:rPr>
              <a:t>    Infrequent          Buyer</a:t>
            </a:r>
          </a:p>
        </p:txBody>
      </p:sp>
      <p:sp>
        <p:nvSpPr>
          <p:cNvPr id="107" name="Oval 106"/>
          <p:cNvSpPr>
            <a:spLocks noChangeArrowheads="1"/>
          </p:cNvSpPr>
          <p:nvPr/>
        </p:nvSpPr>
        <p:spPr bwMode="gray">
          <a:xfrm>
            <a:off x="3017837" y="1524000"/>
            <a:ext cx="295275" cy="344488"/>
          </a:xfrm>
          <a:prstGeom prst="ellipse">
            <a:avLst/>
          </a:prstGeom>
          <a:solidFill>
            <a:srgbClr val="FFAE18"/>
          </a:solidFill>
          <a:ln w="9525" algn="ctr">
            <a:solidFill>
              <a:srgbClr val="FFAE18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66"/>
                </a:solidFill>
                <a:cs typeface="Arial" charset="0"/>
              </a:rPr>
              <a:t>2</a:t>
            </a:r>
            <a:endParaRPr lang="en-US" sz="1400" b="1" dirty="0">
              <a:solidFill>
                <a:srgbClr val="000066"/>
              </a:solidFill>
              <a:cs typeface="Arial" charset="0"/>
            </a:endParaRPr>
          </a:p>
        </p:txBody>
      </p:sp>
      <p:cxnSp>
        <p:nvCxnSpPr>
          <p:cNvPr id="108" name="Straight Arrow Connector 107"/>
          <p:cNvCxnSpPr/>
          <p:nvPr/>
        </p:nvCxnSpPr>
        <p:spPr bwMode="auto">
          <a:xfrm>
            <a:off x="3133459" y="5475767"/>
            <a:ext cx="381000" cy="0"/>
          </a:xfrm>
          <a:prstGeom prst="straightConnector1">
            <a:avLst/>
          </a:prstGeom>
          <a:solidFill>
            <a:srgbClr val="969696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9" name="TextBox 108"/>
          <p:cNvSpPr txBox="1"/>
          <p:nvPr/>
        </p:nvSpPr>
        <p:spPr>
          <a:xfrm>
            <a:off x="3551237" y="5029200"/>
            <a:ext cx="2133600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Activation: Steep Discounts, Customer feedback/surveys</a:t>
            </a:r>
          </a:p>
          <a:p>
            <a:endParaRPr lang="en-US" sz="1100" b="1" dirty="0" smtClean="0"/>
          </a:p>
        </p:txBody>
      </p:sp>
      <p:cxnSp>
        <p:nvCxnSpPr>
          <p:cNvPr id="112" name="Straight Arrow Connector 111"/>
          <p:cNvCxnSpPr/>
          <p:nvPr/>
        </p:nvCxnSpPr>
        <p:spPr bwMode="auto">
          <a:xfrm>
            <a:off x="2922896" y="7467600"/>
            <a:ext cx="381000" cy="0"/>
          </a:xfrm>
          <a:prstGeom prst="straightConnector1">
            <a:avLst/>
          </a:prstGeom>
          <a:solidFill>
            <a:srgbClr val="969696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3" name="TextBox 112"/>
          <p:cNvSpPr txBox="1"/>
          <p:nvPr/>
        </p:nvSpPr>
        <p:spPr>
          <a:xfrm>
            <a:off x="4694237" y="1600200"/>
            <a:ext cx="1600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sz="1600" b="1" dirty="0" smtClean="0">
                <a:solidFill>
                  <a:schemeClr val="bg1"/>
                </a:solidFill>
              </a:rPr>
              <a:t>Repeat 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    Buyer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gray">
          <a:xfrm>
            <a:off x="4541837" y="1600200"/>
            <a:ext cx="295275" cy="344488"/>
          </a:xfrm>
          <a:prstGeom prst="ellipse">
            <a:avLst/>
          </a:prstGeom>
          <a:solidFill>
            <a:srgbClr val="FFAE18"/>
          </a:solidFill>
          <a:ln w="9525" algn="ctr">
            <a:solidFill>
              <a:srgbClr val="FFAE18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66"/>
                </a:solidFill>
                <a:cs typeface="Arial" charset="0"/>
              </a:rPr>
              <a:t>3</a:t>
            </a:r>
            <a:endParaRPr lang="en-US" sz="14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18" name="Arc 16"/>
          <p:cNvSpPr>
            <a:spLocks/>
          </p:cNvSpPr>
          <p:nvPr/>
        </p:nvSpPr>
        <p:spPr bwMode="gray">
          <a:xfrm>
            <a:off x="5608637" y="1143000"/>
            <a:ext cx="357205" cy="1866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86"/>
              <a:gd name="T2" fmla="*/ 790 w 21600"/>
              <a:gd name="T3" fmla="*/ 43186 h 43186"/>
              <a:gd name="T4" fmla="*/ 0 w 21600"/>
              <a:gd name="T5" fmla="*/ 21600 h 43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1"/>
                  <a:pt x="12404" y="42760"/>
                  <a:pt x="789" y="43185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1"/>
                  <a:pt x="12404" y="42760"/>
                  <a:pt x="789" y="43185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294437" y="1600200"/>
            <a:ext cx="144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sz="1600" b="1" dirty="0" smtClean="0">
                <a:solidFill>
                  <a:schemeClr val="bg1"/>
                </a:solidFill>
              </a:rPr>
              <a:t>Loyal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Customer </a:t>
            </a:r>
          </a:p>
        </p:txBody>
      </p:sp>
      <p:cxnSp>
        <p:nvCxnSpPr>
          <p:cNvPr id="121" name="Straight Arrow Connector 120"/>
          <p:cNvCxnSpPr/>
          <p:nvPr/>
        </p:nvCxnSpPr>
        <p:spPr bwMode="auto">
          <a:xfrm>
            <a:off x="4694237" y="3810000"/>
            <a:ext cx="381000" cy="0"/>
          </a:xfrm>
          <a:prstGeom prst="straightConnector1">
            <a:avLst/>
          </a:prstGeom>
          <a:solidFill>
            <a:srgbClr val="969696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2" name="Oval 121"/>
          <p:cNvSpPr>
            <a:spLocks noChangeArrowheads="1"/>
          </p:cNvSpPr>
          <p:nvPr/>
        </p:nvSpPr>
        <p:spPr bwMode="gray">
          <a:xfrm>
            <a:off x="6065837" y="1676400"/>
            <a:ext cx="295275" cy="344488"/>
          </a:xfrm>
          <a:prstGeom prst="ellipse">
            <a:avLst/>
          </a:prstGeom>
          <a:solidFill>
            <a:srgbClr val="FFAE18"/>
          </a:solidFill>
          <a:ln w="9525" algn="ctr">
            <a:solidFill>
              <a:srgbClr val="FFAE18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66"/>
                </a:solidFill>
                <a:cs typeface="Arial" charset="0"/>
              </a:rPr>
              <a:t>4</a:t>
            </a:r>
            <a:endParaRPr lang="en-US" sz="14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675437" y="4953000"/>
            <a:ext cx="251460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Focus on retention, reward </a:t>
            </a:r>
            <a:r>
              <a:rPr lang="en-US" sz="1100" b="1" dirty="0"/>
              <a:t>schemes, </a:t>
            </a:r>
            <a:r>
              <a:rPr lang="en-US" sz="1100" b="1" dirty="0" smtClean="0"/>
              <a:t>exclusive </a:t>
            </a:r>
            <a:r>
              <a:rPr lang="en-US" sz="1100" b="1" dirty="0"/>
              <a:t>offers</a:t>
            </a:r>
            <a:r>
              <a:rPr lang="en-US" sz="1100" b="1" dirty="0" smtClean="0"/>
              <a:t>, </a:t>
            </a:r>
            <a:r>
              <a:rPr lang="en-US" sz="1100" b="1" dirty="0"/>
              <a:t>loyalty membership</a:t>
            </a:r>
          </a:p>
        </p:txBody>
      </p:sp>
      <p:cxnSp>
        <p:nvCxnSpPr>
          <p:cNvPr id="124" name="Straight Arrow Connector 123"/>
          <p:cNvCxnSpPr/>
          <p:nvPr/>
        </p:nvCxnSpPr>
        <p:spPr bwMode="auto">
          <a:xfrm>
            <a:off x="6218237" y="5257800"/>
            <a:ext cx="381000" cy="0"/>
          </a:xfrm>
          <a:prstGeom prst="straightConnector1">
            <a:avLst/>
          </a:prstGeom>
          <a:solidFill>
            <a:srgbClr val="969696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6" name="Straight Connector 125"/>
          <p:cNvCxnSpPr/>
          <p:nvPr/>
        </p:nvCxnSpPr>
        <p:spPr bwMode="auto">
          <a:xfrm flipV="1">
            <a:off x="6218237" y="2057401"/>
            <a:ext cx="0" cy="3200399"/>
          </a:xfrm>
          <a:prstGeom prst="line">
            <a:avLst/>
          </a:prstGeom>
          <a:solidFill>
            <a:srgbClr val="969696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Arc 16"/>
          <p:cNvSpPr>
            <a:spLocks/>
          </p:cNvSpPr>
          <p:nvPr/>
        </p:nvSpPr>
        <p:spPr bwMode="gray">
          <a:xfrm>
            <a:off x="7056437" y="1143000"/>
            <a:ext cx="357205" cy="1866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86"/>
              <a:gd name="T2" fmla="*/ 790 w 21600"/>
              <a:gd name="T3" fmla="*/ 43186 h 43186"/>
              <a:gd name="T4" fmla="*/ 0 w 21600"/>
              <a:gd name="T5" fmla="*/ 21600 h 43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1"/>
                  <a:pt x="12404" y="42760"/>
                  <a:pt x="789" y="43185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1"/>
                  <a:pt x="12404" y="42760"/>
                  <a:pt x="789" y="43185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589837" y="1752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sz="1600" b="1" dirty="0" smtClean="0">
                <a:solidFill>
                  <a:schemeClr val="bg1"/>
                </a:solidFill>
              </a:rPr>
              <a:t>Advocate</a:t>
            </a:r>
          </a:p>
        </p:txBody>
      </p:sp>
      <p:sp>
        <p:nvSpPr>
          <p:cNvPr id="129" name="Oval 128"/>
          <p:cNvSpPr>
            <a:spLocks noChangeArrowheads="1"/>
          </p:cNvSpPr>
          <p:nvPr/>
        </p:nvSpPr>
        <p:spPr bwMode="gray">
          <a:xfrm>
            <a:off x="7513637" y="1752600"/>
            <a:ext cx="295275" cy="344488"/>
          </a:xfrm>
          <a:prstGeom prst="ellipse">
            <a:avLst/>
          </a:prstGeom>
          <a:solidFill>
            <a:srgbClr val="FFAE18"/>
          </a:solidFill>
          <a:ln w="9525" algn="ctr">
            <a:solidFill>
              <a:srgbClr val="FFAE18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66"/>
                </a:solidFill>
                <a:cs typeface="Arial" charset="0"/>
              </a:rPr>
              <a:t>5</a:t>
            </a:r>
            <a:endParaRPr lang="en-US" sz="1400" b="1" dirty="0">
              <a:solidFill>
                <a:srgbClr val="000066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370339" y="1889234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3128326" y="1889234"/>
            <a:ext cx="0" cy="3581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798637" y="3733800"/>
            <a:ext cx="1828800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Customer Education Campaigns</a:t>
            </a:r>
          </a:p>
          <a:p>
            <a:endParaRPr lang="en-US" sz="1100" b="1" dirty="0"/>
          </a:p>
          <a:p>
            <a:r>
              <a:rPr lang="en-US" sz="1100" b="1" dirty="0" smtClean="0"/>
              <a:t>Gathering more customer information :Surveys</a:t>
            </a:r>
          </a:p>
          <a:p>
            <a:endParaRPr lang="en-US" sz="1100" b="1" dirty="0"/>
          </a:p>
        </p:txBody>
      </p:sp>
      <p:cxnSp>
        <p:nvCxnSpPr>
          <p:cNvPr id="93" name="Straight Connector 92"/>
          <p:cNvCxnSpPr/>
          <p:nvPr/>
        </p:nvCxnSpPr>
        <p:spPr bwMode="auto">
          <a:xfrm>
            <a:off x="4694237" y="1981200"/>
            <a:ext cx="0" cy="1828800"/>
          </a:xfrm>
          <a:prstGeom prst="line">
            <a:avLst/>
          </a:prstGeom>
          <a:solidFill>
            <a:srgbClr val="969696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5151437" y="3505200"/>
            <a:ext cx="2133600" cy="5929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en-US" sz="1100" b="1" dirty="0" smtClean="0"/>
              <a:t>Customer Profiling, Product upsells and cross sells, personalized offers  </a:t>
            </a:r>
          </a:p>
          <a:p>
            <a:endParaRPr lang="en-US" sz="1100" b="1" dirty="0" smtClean="0"/>
          </a:p>
        </p:txBody>
      </p:sp>
      <p:cxnSp>
        <p:nvCxnSpPr>
          <p:cNvPr id="131" name="Straight Connector 130"/>
          <p:cNvCxnSpPr/>
          <p:nvPr/>
        </p:nvCxnSpPr>
        <p:spPr bwMode="auto">
          <a:xfrm>
            <a:off x="7666037" y="2133600"/>
            <a:ext cx="0" cy="1828800"/>
          </a:xfrm>
          <a:prstGeom prst="line">
            <a:avLst/>
          </a:prstGeom>
          <a:solidFill>
            <a:srgbClr val="969696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Arrow Connector 131"/>
          <p:cNvCxnSpPr/>
          <p:nvPr/>
        </p:nvCxnSpPr>
        <p:spPr bwMode="auto">
          <a:xfrm>
            <a:off x="7666037" y="3962400"/>
            <a:ext cx="381000" cy="0"/>
          </a:xfrm>
          <a:prstGeom prst="straightConnector1">
            <a:avLst/>
          </a:prstGeom>
          <a:solidFill>
            <a:srgbClr val="969696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3" name="TextBox 132"/>
          <p:cNvSpPr txBox="1"/>
          <p:nvPr/>
        </p:nvSpPr>
        <p:spPr>
          <a:xfrm>
            <a:off x="8123237" y="3581400"/>
            <a:ext cx="1905000" cy="5929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en-US" sz="1100" b="1" dirty="0" smtClean="0"/>
              <a:t>Customer referrals, Testimonials </a:t>
            </a:r>
          </a:p>
          <a:p>
            <a:endParaRPr lang="en-US" sz="1100" b="1" dirty="0" smtClean="0"/>
          </a:p>
        </p:txBody>
      </p:sp>
      <p:sp>
        <p:nvSpPr>
          <p:cNvPr id="134" name="TextBox 24"/>
          <p:cNvSpPr txBox="1">
            <a:spLocks noChangeArrowheads="1"/>
          </p:cNvSpPr>
          <p:nvPr/>
        </p:nvSpPr>
        <p:spPr bwMode="auto">
          <a:xfrm>
            <a:off x="198438" y="6167403"/>
            <a:ext cx="82105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 dirty="0">
                <a:solidFill>
                  <a:srgbClr val="FFFFFF"/>
                </a:solidFill>
                <a:ea typeface="Apple SD 산돌고딕 Neo 옅은체" pitchFamily="2" charset="-127"/>
              </a:rPr>
              <a:t>DCL | </a:t>
            </a:r>
            <a:r>
              <a:rPr lang="en-US" altLang="en-US" sz="700" b="0" dirty="0" smtClean="0">
                <a:solidFill>
                  <a:srgbClr val="FFFFFF"/>
                </a:solidFill>
                <a:ea typeface="Apple SD 산돌고딕 Neo 옅은체" pitchFamily="2" charset="-127"/>
              </a:rPr>
              <a:t>July 2015</a:t>
            </a:r>
            <a:endParaRPr lang="en-US" altLang="en-US" sz="700" b="0" dirty="0">
              <a:solidFill>
                <a:srgbClr val="FFFFFF"/>
              </a:solidFill>
              <a:ea typeface="Apple SD 산돌고딕 Neo 옅은체" pitchFamily="2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15378" y="0"/>
            <a:ext cx="80726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The Customer Funnel </a:t>
            </a:r>
            <a:r>
              <a:rPr lang="en-US" sz="1600" dirty="0" smtClean="0">
                <a:solidFill>
                  <a:schemeClr val="tx2"/>
                </a:solidFill>
              </a:rPr>
              <a:t>: </a:t>
            </a: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Unique engagement for customers at different stages of the funnel </a:t>
            </a:r>
            <a:endParaRPr 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4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6116321"/>
            <a:ext cx="10150475" cy="29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4"/>
          <p:cNvSpPr txBox="1">
            <a:spLocks noChangeArrowheads="1"/>
          </p:cNvSpPr>
          <p:nvPr/>
        </p:nvSpPr>
        <p:spPr bwMode="auto">
          <a:xfrm>
            <a:off x="274638" y="6142003"/>
            <a:ext cx="82105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 dirty="0">
                <a:solidFill>
                  <a:srgbClr val="FFFFFF"/>
                </a:solidFill>
                <a:ea typeface="Apple SD 산돌고딕 Neo 옅은체" pitchFamily="2" charset="-127"/>
              </a:rPr>
              <a:t>DCL | </a:t>
            </a:r>
            <a:r>
              <a:rPr lang="en-US" altLang="en-US" sz="700" b="0" dirty="0" smtClean="0">
                <a:solidFill>
                  <a:srgbClr val="FFFFFF"/>
                </a:solidFill>
                <a:ea typeface="Apple SD 산돌고딕 Neo 옅은체" pitchFamily="2" charset="-127"/>
              </a:rPr>
              <a:t>July 2015</a:t>
            </a:r>
            <a:endParaRPr lang="en-US" altLang="en-US" sz="700" b="0" dirty="0">
              <a:solidFill>
                <a:srgbClr val="FFFFFF"/>
              </a:solidFill>
              <a:ea typeface="Apple SD 산돌고딕 Neo 옅은체" pitchFamily="2" charset="-127"/>
            </a:endParaRPr>
          </a:p>
        </p:txBody>
      </p:sp>
      <p:pic>
        <p:nvPicPr>
          <p:cNvPr id="6" name="Picture 1" descr="Grey Strip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2"/>
            <a:ext cx="10150475" cy="71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98" y="2"/>
            <a:ext cx="2114683" cy="68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32"/>
          <p:cNvSpPr>
            <a:spLocks noChangeArrowheads="1"/>
          </p:cNvSpPr>
          <p:nvPr/>
        </p:nvSpPr>
        <p:spPr bwMode="auto">
          <a:xfrm>
            <a:off x="3581641" y="2057401"/>
            <a:ext cx="2331796" cy="2362200"/>
          </a:xfrm>
          <a:prstGeom prst="ellipse">
            <a:avLst/>
          </a:prstGeom>
          <a:solidFill>
            <a:srgbClr val="2D2D8A">
              <a:lumMod val="60000"/>
              <a:lumOff val="40000"/>
              <a:alpha val="65881"/>
            </a:srgbClr>
          </a:solidFill>
          <a:ln>
            <a:noFill/>
          </a:ln>
        </p:spPr>
        <p:txBody>
          <a:bodyPr/>
          <a:lstStyle/>
          <a:p>
            <a:pPr marL="0" marR="0" lvl="0" indent="0" defTabSz="74612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pic>
        <p:nvPicPr>
          <p:cNvPr id="51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97" y="2088046"/>
            <a:ext cx="470512" cy="54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283" y="3423497"/>
            <a:ext cx="472181" cy="54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656" y="3467436"/>
            <a:ext cx="550597" cy="64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43"/>
          <p:cNvSpPr txBox="1">
            <a:spLocks noChangeArrowheads="1"/>
          </p:cNvSpPr>
          <p:nvPr/>
        </p:nvSpPr>
        <p:spPr bwMode="auto">
          <a:xfrm>
            <a:off x="2605330" y="2814036"/>
            <a:ext cx="82907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b="0">
                <a:solidFill>
                  <a:srgbClr val="11A0FC"/>
                </a:solidFill>
                <a:ea typeface="Apple SD 산돌고딕 Neo 옅은체" pitchFamily="-84" charset="-127"/>
              </a:rPr>
              <a:t>Fulfillment</a:t>
            </a:r>
          </a:p>
        </p:txBody>
      </p:sp>
      <p:sp>
        <p:nvSpPr>
          <p:cNvPr id="55" name="TextBox 43"/>
          <p:cNvSpPr txBox="1">
            <a:spLocks noChangeArrowheads="1"/>
          </p:cNvSpPr>
          <p:nvPr/>
        </p:nvSpPr>
        <p:spPr bwMode="auto">
          <a:xfrm>
            <a:off x="2637007" y="4124008"/>
            <a:ext cx="7954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1100" b="0">
                <a:solidFill>
                  <a:srgbClr val="11A0FC"/>
                </a:solidFill>
                <a:ea typeface="Apple SD 산돌고딕 Neo 옅은체" pitchFamily="-84" charset="-127"/>
              </a:rPr>
              <a:t>Customer</a:t>
            </a:r>
          </a:p>
          <a:p>
            <a:pPr algn="r" eaLnBrk="1" hangingPunct="1"/>
            <a:r>
              <a:rPr lang="en-US" sz="1100" b="0">
                <a:solidFill>
                  <a:srgbClr val="11A0FC"/>
                </a:solidFill>
                <a:ea typeface="Apple SD 산돌고딕 Neo 옅은체" pitchFamily="-84" charset="-127"/>
              </a:rPr>
              <a:t>Service</a:t>
            </a:r>
          </a:p>
        </p:txBody>
      </p:sp>
      <p:sp>
        <p:nvSpPr>
          <p:cNvPr id="56" name="TextBox 43"/>
          <p:cNvSpPr txBox="1">
            <a:spLocks noChangeArrowheads="1"/>
          </p:cNvSpPr>
          <p:nvPr/>
        </p:nvSpPr>
        <p:spPr bwMode="auto">
          <a:xfrm>
            <a:off x="5947017" y="3957321"/>
            <a:ext cx="8114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b="0">
                <a:solidFill>
                  <a:srgbClr val="11A0FC"/>
                </a:solidFill>
                <a:ea typeface="Apple SD 산돌고딕 Neo 옅은체" pitchFamily="-84" charset="-127"/>
              </a:rPr>
              <a:t>Reports &amp;</a:t>
            </a:r>
          </a:p>
          <a:p>
            <a:pPr eaLnBrk="1" hangingPunct="1"/>
            <a:r>
              <a:rPr lang="en-US" sz="1100" b="0">
                <a:solidFill>
                  <a:srgbClr val="11A0FC"/>
                </a:solidFill>
                <a:ea typeface="Apple SD 산돌고딕 Neo 옅은체" pitchFamily="-84" charset="-127"/>
              </a:rPr>
              <a:t>Feedback</a:t>
            </a:r>
          </a:p>
        </p:txBody>
      </p:sp>
      <p:sp>
        <p:nvSpPr>
          <p:cNvPr id="57" name="TextBox 43"/>
          <p:cNvSpPr txBox="1">
            <a:spLocks noChangeArrowheads="1"/>
          </p:cNvSpPr>
          <p:nvPr/>
        </p:nvSpPr>
        <p:spPr bwMode="auto">
          <a:xfrm>
            <a:off x="5947017" y="2623821"/>
            <a:ext cx="575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b="0">
                <a:solidFill>
                  <a:srgbClr val="11A0FC"/>
                </a:solidFill>
                <a:ea typeface="Apple SD 산돌고딕 Neo 옅은체" pitchFamily="-84" charset="-127"/>
              </a:rPr>
              <a:t>Web</a:t>
            </a:r>
          </a:p>
          <a:p>
            <a:pPr eaLnBrk="1" hangingPunct="1"/>
            <a:r>
              <a:rPr lang="en-US" sz="1100" b="0">
                <a:solidFill>
                  <a:srgbClr val="11A0FC"/>
                </a:solidFill>
                <a:ea typeface="Apple SD 산돌고딕 Neo 옅은체" pitchFamily="-84" charset="-127"/>
              </a:rPr>
              <a:t>Traffic</a:t>
            </a:r>
          </a:p>
        </p:txBody>
      </p:sp>
      <p:pic>
        <p:nvPicPr>
          <p:cNvPr id="58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15" y="2090043"/>
            <a:ext cx="468843" cy="5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Straight Connector 93"/>
          <p:cNvCxnSpPr>
            <a:cxnSpLocks noChangeShapeType="1"/>
          </p:cNvCxnSpPr>
          <p:nvPr/>
        </p:nvCxnSpPr>
        <p:spPr bwMode="auto">
          <a:xfrm>
            <a:off x="5632691" y="3790469"/>
            <a:ext cx="381000" cy="0"/>
          </a:xfrm>
          <a:prstGeom prst="line">
            <a:avLst/>
          </a:prstGeom>
          <a:noFill/>
          <a:ln w="12700">
            <a:solidFill>
              <a:srgbClr val="FF8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Connector 93"/>
          <p:cNvCxnSpPr>
            <a:cxnSpLocks noChangeShapeType="1"/>
          </p:cNvCxnSpPr>
          <p:nvPr/>
        </p:nvCxnSpPr>
        <p:spPr bwMode="auto">
          <a:xfrm>
            <a:off x="5623166" y="2456969"/>
            <a:ext cx="381000" cy="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Connector 93"/>
          <p:cNvCxnSpPr>
            <a:cxnSpLocks noChangeShapeType="1"/>
          </p:cNvCxnSpPr>
          <p:nvPr/>
        </p:nvCxnSpPr>
        <p:spPr bwMode="auto">
          <a:xfrm flipH="1">
            <a:off x="3365741" y="3790469"/>
            <a:ext cx="381000" cy="0"/>
          </a:xfrm>
          <a:prstGeom prst="line">
            <a:avLst/>
          </a:prstGeom>
          <a:noFill/>
          <a:ln w="12700">
            <a:solidFill>
              <a:srgbClr val="000000">
                <a:lumMod val="65000"/>
                <a:lumOff val="35000"/>
              </a:srgbClr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Connector 93"/>
          <p:cNvCxnSpPr>
            <a:cxnSpLocks noChangeShapeType="1"/>
          </p:cNvCxnSpPr>
          <p:nvPr/>
        </p:nvCxnSpPr>
        <p:spPr bwMode="auto">
          <a:xfrm flipH="1">
            <a:off x="3368916" y="2456969"/>
            <a:ext cx="381000" cy="0"/>
          </a:xfrm>
          <a:prstGeom prst="line">
            <a:avLst/>
          </a:prstGeom>
          <a:noFill/>
          <a:ln w="12700">
            <a:solidFill>
              <a:srgbClr val="11A0FC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>
            <a:off x="2441816" y="1076392"/>
            <a:ext cx="0" cy="3924261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6937616" y="1076392"/>
            <a:ext cx="0" cy="3924261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65" name="Oval 34"/>
          <p:cNvSpPr>
            <a:spLocks noChangeArrowheads="1"/>
          </p:cNvSpPr>
          <p:nvPr/>
        </p:nvSpPr>
        <p:spPr bwMode="auto">
          <a:xfrm>
            <a:off x="681279" y="2286001"/>
            <a:ext cx="1379537" cy="1447800"/>
          </a:xfrm>
          <a:prstGeom prst="ellipse">
            <a:avLst/>
          </a:prstGeom>
          <a:solidFill>
            <a:srgbClr val="11A0FC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74612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6" name="Oval 34"/>
          <p:cNvSpPr>
            <a:spLocks noChangeArrowheads="1"/>
          </p:cNvSpPr>
          <p:nvPr/>
        </p:nvSpPr>
        <p:spPr bwMode="auto">
          <a:xfrm>
            <a:off x="7694939" y="2133600"/>
            <a:ext cx="1566621" cy="1691558"/>
          </a:xfrm>
          <a:prstGeom prst="ellipse">
            <a:avLst/>
          </a:prstGeom>
          <a:solidFill>
            <a:srgbClr val="FFFF00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74612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7" name="TextBox 72"/>
          <p:cNvSpPr txBox="1">
            <a:spLocks noChangeArrowheads="1"/>
          </p:cNvSpPr>
          <p:nvPr/>
        </p:nvSpPr>
        <p:spPr bwMode="auto">
          <a:xfrm>
            <a:off x="3356216" y="4495727"/>
            <a:ext cx="1371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b="0">
                <a:solidFill>
                  <a:srgbClr val="11A0FC"/>
                </a:solidFill>
                <a:ea typeface="Apple SD 산돌고딕 Neo 옅은체" pitchFamily="-84" charset="-127"/>
              </a:rPr>
              <a:t>Customer Data</a:t>
            </a:r>
          </a:p>
        </p:txBody>
      </p:sp>
      <p:cxnSp>
        <p:nvCxnSpPr>
          <p:cNvPr id="68" name="Straight Connector 93"/>
          <p:cNvCxnSpPr>
            <a:cxnSpLocks noChangeShapeType="1"/>
          </p:cNvCxnSpPr>
          <p:nvPr/>
        </p:nvCxnSpPr>
        <p:spPr bwMode="auto">
          <a:xfrm>
            <a:off x="4770437" y="4495800"/>
            <a:ext cx="0" cy="280305"/>
          </a:xfrm>
          <a:prstGeom prst="line">
            <a:avLst/>
          </a:prstGeom>
          <a:noFill/>
          <a:ln w="12700">
            <a:solidFill>
              <a:srgbClr val="000000">
                <a:lumMod val="65000"/>
                <a:lumOff val="35000"/>
              </a:srgbClr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9" name="Picture 20" descr="Brainstor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5" y="2285999"/>
            <a:ext cx="1376495" cy="142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43"/>
          <p:cNvSpPr txBox="1">
            <a:spLocks noChangeArrowheads="1"/>
          </p:cNvSpPr>
          <p:nvPr/>
        </p:nvSpPr>
        <p:spPr bwMode="auto">
          <a:xfrm>
            <a:off x="460616" y="1158821"/>
            <a:ext cx="1828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dirty="0">
                <a:solidFill>
                  <a:srgbClr val="000000"/>
                </a:solidFill>
                <a:ea typeface="Apple SD 산돌고딕 Neo 옅은체" pitchFamily="-84" charset="-127"/>
              </a:rPr>
              <a:t>Brainstorm &amp; Develop</a:t>
            </a:r>
          </a:p>
          <a:p>
            <a:pPr algn="ctr" eaLnBrk="1" hangingPunct="1"/>
            <a:r>
              <a:rPr lang="en-US" sz="1100" dirty="0">
                <a:solidFill>
                  <a:srgbClr val="000000"/>
                </a:solidFill>
                <a:ea typeface="Apple SD 산돌고딕 Neo 옅은체" pitchFamily="-84" charset="-127"/>
              </a:rPr>
              <a:t>Online Strategy</a:t>
            </a:r>
          </a:p>
        </p:txBody>
      </p:sp>
      <p:pic>
        <p:nvPicPr>
          <p:cNvPr id="71" name="Picture 21" descr="Digital Tool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7" y="2133600"/>
            <a:ext cx="1762854" cy="167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43"/>
          <p:cNvSpPr txBox="1">
            <a:spLocks noChangeArrowheads="1"/>
          </p:cNvSpPr>
          <p:nvPr/>
        </p:nvSpPr>
        <p:spPr bwMode="auto">
          <a:xfrm>
            <a:off x="7166216" y="1064868"/>
            <a:ext cx="19812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>
                <a:solidFill>
                  <a:srgbClr val="000000"/>
                </a:solidFill>
                <a:ea typeface="Apple SD 산돌고딕 Neo 옅은체" pitchFamily="-84" charset="-127"/>
              </a:rPr>
              <a:t>Product Launch &amp; Brand Pulse Test on WoW Digital Platform</a:t>
            </a:r>
          </a:p>
        </p:txBody>
      </p:sp>
      <p:sp>
        <p:nvSpPr>
          <p:cNvPr id="73" name="TextBox 43"/>
          <p:cNvSpPr txBox="1">
            <a:spLocks noChangeArrowheads="1"/>
          </p:cNvSpPr>
          <p:nvPr/>
        </p:nvSpPr>
        <p:spPr bwMode="auto">
          <a:xfrm>
            <a:off x="7164222" y="3736921"/>
            <a:ext cx="99418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1100" b="0">
                <a:solidFill>
                  <a:srgbClr val="11A0FC"/>
                </a:solidFill>
                <a:ea typeface="Apple SD 산돌고딕 Neo 옅은체" pitchFamily="-84" charset="-127"/>
              </a:rPr>
              <a:t>Social Media</a:t>
            </a:r>
          </a:p>
          <a:p>
            <a:pPr algn="r" eaLnBrk="1" hangingPunct="1"/>
            <a:r>
              <a:rPr lang="en-US" sz="1100" b="0">
                <a:solidFill>
                  <a:srgbClr val="11A0FC"/>
                </a:solidFill>
                <a:ea typeface="Apple SD 산돌고딕 Neo 옅은체" pitchFamily="-84" charset="-127"/>
              </a:rPr>
              <a:t>Tools</a:t>
            </a:r>
          </a:p>
        </p:txBody>
      </p:sp>
      <p:sp>
        <p:nvSpPr>
          <p:cNvPr id="74" name="TextBox 43"/>
          <p:cNvSpPr txBox="1">
            <a:spLocks noChangeArrowheads="1"/>
          </p:cNvSpPr>
          <p:nvPr/>
        </p:nvSpPr>
        <p:spPr bwMode="auto">
          <a:xfrm>
            <a:off x="8656637" y="3962400"/>
            <a:ext cx="10326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b="0" dirty="0">
                <a:solidFill>
                  <a:srgbClr val="11A0FC"/>
                </a:solidFill>
                <a:ea typeface="Apple SD 산돌고딕 Neo 옅은체" pitchFamily="-84" charset="-127"/>
              </a:rPr>
              <a:t>Deals and </a:t>
            </a:r>
            <a:r>
              <a:rPr lang="en-US" sz="1100" b="0" dirty="0" err="1">
                <a:solidFill>
                  <a:srgbClr val="11A0FC"/>
                </a:solidFill>
                <a:ea typeface="Apple SD 산돌고딕 Neo 옅은체" pitchFamily="-84" charset="-127"/>
              </a:rPr>
              <a:t>Cx</a:t>
            </a:r>
            <a:endParaRPr lang="en-US" sz="1100" b="0" dirty="0">
              <a:solidFill>
                <a:srgbClr val="11A0FC"/>
              </a:solidFill>
              <a:ea typeface="Apple SD 산돌고딕 Neo 옅은체" pitchFamily="-84" charset="-127"/>
            </a:endParaRPr>
          </a:p>
          <a:p>
            <a:pPr eaLnBrk="1" hangingPunct="1"/>
            <a:r>
              <a:rPr lang="en-US" sz="1100" b="0" dirty="0">
                <a:solidFill>
                  <a:srgbClr val="11A0FC"/>
                </a:solidFill>
                <a:ea typeface="Apple SD 산돌고딕 Neo 옅은체" pitchFamily="-84" charset="-127"/>
              </a:rPr>
              <a:t>Accusation </a:t>
            </a:r>
          </a:p>
        </p:txBody>
      </p:sp>
      <p:sp>
        <p:nvSpPr>
          <p:cNvPr id="75" name="TextBox 43"/>
          <p:cNvSpPr txBox="1">
            <a:spLocks noChangeArrowheads="1"/>
          </p:cNvSpPr>
          <p:nvPr/>
        </p:nvSpPr>
        <p:spPr bwMode="auto">
          <a:xfrm>
            <a:off x="7470208" y="4359221"/>
            <a:ext cx="14478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b="0">
                <a:solidFill>
                  <a:srgbClr val="11A0FC"/>
                </a:solidFill>
                <a:ea typeface="Apple SD 산돌고딕 Neo 옅은체" pitchFamily="-84" charset="-127"/>
              </a:rPr>
              <a:t>Digital Reach:</a:t>
            </a:r>
          </a:p>
          <a:p>
            <a:pPr algn="ctr" eaLnBrk="1" hangingPunct="1"/>
            <a:r>
              <a:rPr lang="en-US" sz="1100" b="0">
                <a:solidFill>
                  <a:srgbClr val="11A0FC"/>
                </a:solidFill>
                <a:ea typeface="Apple SD 산돌고딕 Neo 옅은체" pitchFamily="-84" charset="-127"/>
              </a:rPr>
              <a:t>Emails &amp; Newsletter</a:t>
            </a:r>
          </a:p>
        </p:txBody>
      </p:sp>
      <p:cxnSp>
        <p:nvCxnSpPr>
          <p:cNvPr id="76" name="Straight Connector 93"/>
          <p:cNvCxnSpPr>
            <a:cxnSpLocks noChangeShapeType="1"/>
          </p:cNvCxnSpPr>
          <p:nvPr/>
        </p:nvCxnSpPr>
        <p:spPr bwMode="auto">
          <a:xfrm flipV="1">
            <a:off x="7394816" y="3385055"/>
            <a:ext cx="0" cy="373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Straight Connector 93"/>
          <p:cNvCxnSpPr>
            <a:cxnSpLocks noChangeShapeType="1"/>
          </p:cNvCxnSpPr>
          <p:nvPr/>
        </p:nvCxnSpPr>
        <p:spPr bwMode="auto">
          <a:xfrm flipV="1">
            <a:off x="9342437" y="3505200"/>
            <a:ext cx="0" cy="373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Connector 93"/>
          <p:cNvCxnSpPr>
            <a:cxnSpLocks noChangeShapeType="1"/>
          </p:cNvCxnSpPr>
          <p:nvPr/>
        </p:nvCxnSpPr>
        <p:spPr bwMode="auto">
          <a:xfrm flipV="1">
            <a:off x="8206029" y="4007355"/>
            <a:ext cx="0" cy="373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Connector 23"/>
          <p:cNvCxnSpPr>
            <a:cxnSpLocks noChangeShapeType="1"/>
          </p:cNvCxnSpPr>
          <p:nvPr/>
        </p:nvCxnSpPr>
        <p:spPr bwMode="auto">
          <a:xfrm flipV="1">
            <a:off x="7394816" y="3120621"/>
            <a:ext cx="381000" cy="2803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Connector 90"/>
          <p:cNvCxnSpPr>
            <a:cxnSpLocks noChangeShapeType="1"/>
          </p:cNvCxnSpPr>
          <p:nvPr/>
        </p:nvCxnSpPr>
        <p:spPr bwMode="auto">
          <a:xfrm flipV="1">
            <a:off x="8198091" y="3218567"/>
            <a:ext cx="227013" cy="8233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Straight Connector 95"/>
          <p:cNvCxnSpPr>
            <a:cxnSpLocks noChangeShapeType="1"/>
          </p:cNvCxnSpPr>
          <p:nvPr/>
        </p:nvCxnSpPr>
        <p:spPr bwMode="auto">
          <a:xfrm flipH="1" flipV="1">
            <a:off x="8885237" y="3124200"/>
            <a:ext cx="457200" cy="373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TextBox 43"/>
          <p:cNvSpPr txBox="1">
            <a:spLocks noChangeArrowheads="1"/>
          </p:cNvSpPr>
          <p:nvPr/>
        </p:nvSpPr>
        <p:spPr bwMode="auto">
          <a:xfrm>
            <a:off x="3203816" y="1163828"/>
            <a:ext cx="2895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>
                <a:solidFill>
                  <a:srgbClr val="000000"/>
                </a:solidFill>
                <a:ea typeface="Apple SD 산돌고딕 Neo 옅은체" pitchFamily="-84" charset="-127"/>
              </a:rPr>
              <a:t>Creating Online Portal</a:t>
            </a:r>
          </a:p>
        </p:txBody>
      </p:sp>
      <p:cxnSp>
        <p:nvCxnSpPr>
          <p:cNvPr id="83" name="Straight Connector 30"/>
          <p:cNvCxnSpPr>
            <a:cxnSpLocks noChangeShapeType="1"/>
          </p:cNvCxnSpPr>
          <p:nvPr/>
        </p:nvCxnSpPr>
        <p:spPr bwMode="auto">
          <a:xfrm>
            <a:off x="563804" y="1693910"/>
            <a:ext cx="1592262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Straight Connector 30"/>
          <p:cNvCxnSpPr>
            <a:cxnSpLocks noChangeShapeType="1"/>
          </p:cNvCxnSpPr>
          <p:nvPr/>
        </p:nvCxnSpPr>
        <p:spPr bwMode="auto">
          <a:xfrm>
            <a:off x="3832467" y="1693910"/>
            <a:ext cx="1592263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Straight Connector 30"/>
          <p:cNvCxnSpPr>
            <a:cxnSpLocks noChangeShapeType="1"/>
          </p:cNvCxnSpPr>
          <p:nvPr/>
        </p:nvCxnSpPr>
        <p:spPr bwMode="auto">
          <a:xfrm>
            <a:off x="7318617" y="1705023"/>
            <a:ext cx="1592263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6" name="Picture 39" descr="Line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56" y="2583254"/>
            <a:ext cx="480523" cy="44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109" descr="Lin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44" y="3120054"/>
            <a:ext cx="480523" cy="30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Isosceles Triangle 48"/>
          <p:cNvSpPr>
            <a:spLocks noChangeArrowheads="1"/>
          </p:cNvSpPr>
          <p:nvPr/>
        </p:nvSpPr>
        <p:spPr bwMode="auto">
          <a:xfrm rot="7179191">
            <a:off x="7147785" y="2640896"/>
            <a:ext cx="160816" cy="12836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74612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9" name="Isosceles Triangle 111"/>
          <p:cNvSpPr>
            <a:spLocks noChangeArrowheads="1"/>
          </p:cNvSpPr>
          <p:nvPr/>
        </p:nvSpPr>
        <p:spPr bwMode="auto">
          <a:xfrm rot="17574121">
            <a:off x="6636958" y="3256059"/>
            <a:ext cx="202958" cy="114402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74612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90" name="Picture 5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7" y="2667000"/>
            <a:ext cx="101109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TextBox 43"/>
          <p:cNvSpPr txBox="1">
            <a:spLocks noChangeArrowheads="1"/>
          </p:cNvSpPr>
          <p:nvPr/>
        </p:nvSpPr>
        <p:spPr bwMode="auto">
          <a:xfrm>
            <a:off x="427037" y="3810000"/>
            <a:ext cx="174118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b="0" dirty="0">
                <a:solidFill>
                  <a:srgbClr val="11A0FC"/>
                </a:solidFill>
                <a:ea typeface="Apple SD 산돌고딕 Neo 옅은체" pitchFamily="-84" charset="-127"/>
              </a:rPr>
              <a:t>Target Customer Groups</a:t>
            </a:r>
          </a:p>
          <a:p>
            <a:pPr eaLnBrk="1" hangingPunct="1"/>
            <a:r>
              <a:rPr lang="en-US" sz="1100" b="0" dirty="0">
                <a:solidFill>
                  <a:srgbClr val="11A0FC"/>
                </a:solidFill>
                <a:ea typeface="Apple SD 산돌고딕 Neo 옅은체" pitchFamily="-84" charset="-127"/>
              </a:rPr>
              <a:t>Product categories </a:t>
            </a:r>
          </a:p>
          <a:p>
            <a:pPr eaLnBrk="1" hangingPunct="1"/>
            <a:r>
              <a:rPr lang="en-US" sz="1100" b="0" dirty="0">
                <a:solidFill>
                  <a:srgbClr val="11A0FC"/>
                </a:solidFill>
                <a:ea typeface="Apple SD 산돌고딕 Neo 옅은체" pitchFamily="-84" charset="-127"/>
              </a:rPr>
              <a:t>Online Positioning </a:t>
            </a:r>
          </a:p>
        </p:txBody>
      </p:sp>
      <p:pic>
        <p:nvPicPr>
          <p:cNvPr id="92" name="Picture 7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7" y="4800600"/>
            <a:ext cx="381000" cy="44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Straight Connector 95"/>
          <p:cNvCxnSpPr>
            <a:cxnSpLocks noChangeShapeType="1"/>
          </p:cNvCxnSpPr>
          <p:nvPr/>
        </p:nvCxnSpPr>
        <p:spPr bwMode="auto">
          <a:xfrm flipH="1">
            <a:off x="8961437" y="2286000"/>
            <a:ext cx="3048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Straight Connector 93"/>
          <p:cNvCxnSpPr>
            <a:cxnSpLocks noChangeShapeType="1"/>
          </p:cNvCxnSpPr>
          <p:nvPr/>
        </p:nvCxnSpPr>
        <p:spPr bwMode="auto">
          <a:xfrm>
            <a:off x="9266237" y="19050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5" name="TextBox 43"/>
          <p:cNvSpPr txBox="1">
            <a:spLocks noChangeArrowheads="1"/>
          </p:cNvSpPr>
          <p:nvPr/>
        </p:nvSpPr>
        <p:spPr bwMode="auto">
          <a:xfrm>
            <a:off x="8123237" y="1752600"/>
            <a:ext cx="11512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b="0" dirty="0" smtClean="0">
                <a:solidFill>
                  <a:srgbClr val="11A0FC"/>
                </a:solidFill>
                <a:ea typeface="Apple SD 산돌고딕 Neo 옅은체" pitchFamily="-84" charset="-127"/>
              </a:rPr>
              <a:t>On site </a:t>
            </a:r>
          </a:p>
          <a:p>
            <a:pPr eaLnBrk="1" hangingPunct="1"/>
            <a:r>
              <a:rPr lang="en-US" sz="1100" b="0" dirty="0" smtClean="0">
                <a:solidFill>
                  <a:srgbClr val="11A0FC"/>
                </a:solidFill>
                <a:ea typeface="Apple SD 산돌고딕 Neo 옅은체" pitchFamily="-84" charset="-127"/>
              </a:rPr>
              <a:t>Personalization</a:t>
            </a:r>
            <a:endParaRPr lang="en-US" sz="1100" b="0" dirty="0">
              <a:solidFill>
                <a:srgbClr val="11A0FC"/>
              </a:solidFill>
              <a:ea typeface="Apple SD 산돌고딕 Neo 옅은체" pitchFamily="-84" charset="-127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-15378" y="0"/>
            <a:ext cx="8072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Extending Services to Brands : </a:t>
            </a:r>
            <a:r>
              <a:rPr lang="en-US" dirty="0" smtClean="0">
                <a:solidFill>
                  <a:schemeClr val="tx2"/>
                </a:solidFill>
              </a:rPr>
              <a:t>WOW.lk works with large brands to build a digital presence and drive engagement</a:t>
            </a:r>
            <a:endParaRPr 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36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00400"/>
            <a:ext cx="9793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solidFill>
                  <a:prstClr val="white"/>
                </a:solidFill>
              </a:rPr>
              <a:t>Understanding and Enhancing Customer Experience Using Digital</a:t>
            </a: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-14397" y="2667000"/>
            <a:ext cx="10150475" cy="990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/>
          <a:lstStyle/>
          <a:p>
            <a:pPr defTabSz="746125"/>
            <a:endParaRPr lang="en-US" b="0">
              <a:latin typeface="Helvetica Neue Light" pitchFamily="-8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6037" y="28194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Thank you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9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755</Words>
  <Application>Microsoft Office PowerPoint</Application>
  <PresentationFormat>Custom</PresentationFormat>
  <Paragraphs>218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Sheyantha Abeykoon</dc:creator>
  <cp:lastModifiedBy>Sheyantha Abeykoon</cp:lastModifiedBy>
  <cp:revision>54</cp:revision>
  <dcterms:created xsi:type="dcterms:W3CDTF">2015-07-12T11:35:41Z</dcterms:created>
  <dcterms:modified xsi:type="dcterms:W3CDTF">2015-07-13T17:56:33Z</dcterms:modified>
</cp:coreProperties>
</file>