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82" r:id="rId3"/>
    <p:sldId id="288" r:id="rId4"/>
    <p:sldId id="285" r:id="rId5"/>
    <p:sldId id="290" r:id="rId6"/>
    <p:sldId id="287" r:id="rId7"/>
    <p:sldId id="286" r:id="rId8"/>
    <p:sldId id="275" r:id="rId9"/>
    <p:sldId id="291" r:id="rId10"/>
    <p:sldId id="270" r:id="rId11"/>
    <p:sldId id="279" r:id="rId12"/>
    <p:sldId id="289" r:id="rId13"/>
    <p:sldId id="274" r:id="rId14"/>
    <p:sldId id="258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666666"/>
    <a:srgbClr val="F2F2F2"/>
    <a:srgbClr val="AFAFAF"/>
    <a:srgbClr val="9C9C9C"/>
    <a:srgbClr val="04283F"/>
    <a:srgbClr val="F5F5F5"/>
    <a:srgbClr val="FF7F00"/>
    <a:srgbClr val="000000"/>
    <a:srgbClr val="287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94" autoAdjust="0"/>
  </p:normalViewPr>
  <p:slideViewPr>
    <p:cSldViewPr snapToGrid="0">
      <p:cViewPr varScale="1">
        <p:scale>
          <a:sx n="71" d="100"/>
          <a:sy n="71" d="100"/>
        </p:scale>
        <p:origin x="-656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3\Presentations\Education%20-%20policy\Music%20players%20years%20v1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2013\Presentations\Education%20-%20policy\Music%20players%20years%20v1.xlsx" TargetMode="External"/><Relationship Id="rId2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Player!$A$1</c:f>
              <c:strCache>
                <c:ptCount val="1"/>
                <c:pt idx="0">
                  <c:v>Year</c:v>
                </c:pt>
              </c:strCache>
            </c:strRef>
          </c:tx>
          <c:invertIfNegative val="0"/>
          <c:cat>
            <c:numRef>
              <c:f>Player!$A$2:$A$38</c:f>
              <c:numCache>
                <c:formatCode>General</c:formatCode>
                <c:ptCount val="37"/>
                <c:pt idx="0">
                  <c:v>1875.0</c:v>
                </c:pt>
                <c:pt idx="1">
                  <c:v>1877.0</c:v>
                </c:pt>
                <c:pt idx="2">
                  <c:v>1880.0</c:v>
                </c:pt>
                <c:pt idx="3">
                  <c:v>1885.0</c:v>
                </c:pt>
                <c:pt idx="4">
                  <c:v>1888.0</c:v>
                </c:pt>
                <c:pt idx="5">
                  <c:v>1890.0</c:v>
                </c:pt>
                <c:pt idx="6">
                  <c:v>1895.0</c:v>
                </c:pt>
                <c:pt idx="7">
                  <c:v>1900.0</c:v>
                </c:pt>
                <c:pt idx="8">
                  <c:v>1905.0</c:v>
                </c:pt>
                <c:pt idx="9">
                  <c:v>1910.0</c:v>
                </c:pt>
                <c:pt idx="10">
                  <c:v>1915.0</c:v>
                </c:pt>
                <c:pt idx="11">
                  <c:v>1920.0</c:v>
                </c:pt>
                <c:pt idx="12">
                  <c:v>1925.0</c:v>
                </c:pt>
                <c:pt idx="13">
                  <c:v>1930.0</c:v>
                </c:pt>
                <c:pt idx="14">
                  <c:v>1935.0</c:v>
                </c:pt>
                <c:pt idx="15">
                  <c:v>1940.0</c:v>
                </c:pt>
                <c:pt idx="16">
                  <c:v>1945.0</c:v>
                </c:pt>
                <c:pt idx="17">
                  <c:v>1950.0</c:v>
                </c:pt>
                <c:pt idx="18">
                  <c:v>1955.0</c:v>
                </c:pt>
                <c:pt idx="19">
                  <c:v>1960.0</c:v>
                </c:pt>
                <c:pt idx="20">
                  <c:v>1965.0</c:v>
                </c:pt>
                <c:pt idx="21">
                  <c:v>1970.0</c:v>
                </c:pt>
                <c:pt idx="22">
                  <c:v>1975.0</c:v>
                </c:pt>
                <c:pt idx="23">
                  <c:v>1977.0</c:v>
                </c:pt>
                <c:pt idx="24">
                  <c:v>1978.0</c:v>
                </c:pt>
                <c:pt idx="25">
                  <c:v>1980.0</c:v>
                </c:pt>
                <c:pt idx="26">
                  <c:v>1982.0</c:v>
                </c:pt>
                <c:pt idx="27">
                  <c:v>1985.0</c:v>
                </c:pt>
                <c:pt idx="28">
                  <c:v>1990.0</c:v>
                </c:pt>
                <c:pt idx="29">
                  <c:v>1993.0</c:v>
                </c:pt>
                <c:pt idx="30">
                  <c:v>1995.0</c:v>
                </c:pt>
                <c:pt idx="31">
                  <c:v>2000.0</c:v>
                </c:pt>
                <c:pt idx="32">
                  <c:v>2001.0</c:v>
                </c:pt>
                <c:pt idx="33">
                  <c:v>2005.0</c:v>
                </c:pt>
                <c:pt idx="34">
                  <c:v>2009.0</c:v>
                </c:pt>
                <c:pt idx="35">
                  <c:v>2010.0</c:v>
                </c:pt>
                <c:pt idx="36">
                  <c:v>2014.0</c:v>
                </c:pt>
              </c:numCache>
            </c:numRef>
          </c:cat>
          <c:val>
            <c:numRef>
              <c:f>Player!$B$2:$B$38</c:f>
              <c:numCache>
                <c:formatCode>General</c:formatCode>
                <c:ptCount val="37"/>
                <c:pt idx="1">
                  <c:v>1000.0</c:v>
                </c:pt>
                <c:pt idx="4">
                  <c:v>1000.0</c:v>
                </c:pt>
                <c:pt idx="6">
                  <c:v>1000.0</c:v>
                </c:pt>
                <c:pt idx="13">
                  <c:v>1000.0</c:v>
                </c:pt>
                <c:pt idx="20">
                  <c:v>1000.0</c:v>
                </c:pt>
                <c:pt idx="23">
                  <c:v>1000.0</c:v>
                </c:pt>
                <c:pt idx="24">
                  <c:v>1000.0</c:v>
                </c:pt>
                <c:pt idx="26">
                  <c:v>1000.0</c:v>
                </c:pt>
                <c:pt idx="29">
                  <c:v>1000.0</c:v>
                </c:pt>
                <c:pt idx="32">
                  <c:v>1000.0</c:v>
                </c:pt>
                <c:pt idx="34">
                  <c:v>1000.0</c:v>
                </c:pt>
                <c:pt idx="35">
                  <c:v>1000.0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53915304"/>
        <c:axId val="2100436504"/>
      </c:barChart>
      <c:catAx>
        <c:axId val="205391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00436504"/>
        <c:crosses val="autoZero"/>
        <c:auto val="1"/>
        <c:lblAlgn val="ctr"/>
        <c:lblOffset val="100"/>
        <c:noMultiLvlLbl val="0"/>
      </c:catAx>
      <c:valAx>
        <c:axId val="2100436504"/>
        <c:scaling>
          <c:orientation val="minMax"/>
          <c:max val="110000.0"/>
        </c:scaling>
        <c:delete val="1"/>
        <c:axPos val="l"/>
        <c:numFmt formatCode="General" sourceLinked="1"/>
        <c:majorTickMark val="out"/>
        <c:minorTickMark val="none"/>
        <c:tickLblPos val="nextTo"/>
        <c:crossAx val="2053915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Player!$A$1</c:f>
              <c:strCache>
                <c:ptCount val="1"/>
                <c:pt idx="0">
                  <c:v>Year</c:v>
                </c:pt>
              </c:strCache>
            </c:strRef>
          </c:tx>
          <c:invertIfNegative val="0"/>
          <c:cat>
            <c:numRef>
              <c:f>Player!$A$2:$A$38</c:f>
              <c:numCache>
                <c:formatCode>General</c:formatCode>
                <c:ptCount val="37"/>
                <c:pt idx="0">
                  <c:v>1875.0</c:v>
                </c:pt>
                <c:pt idx="1">
                  <c:v>1877.0</c:v>
                </c:pt>
                <c:pt idx="2">
                  <c:v>1880.0</c:v>
                </c:pt>
                <c:pt idx="3">
                  <c:v>1885.0</c:v>
                </c:pt>
                <c:pt idx="4">
                  <c:v>1888.0</c:v>
                </c:pt>
                <c:pt idx="5">
                  <c:v>1890.0</c:v>
                </c:pt>
                <c:pt idx="6">
                  <c:v>1895.0</c:v>
                </c:pt>
                <c:pt idx="7">
                  <c:v>1900.0</c:v>
                </c:pt>
                <c:pt idx="8">
                  <c:v>1905.0</c:v>
                </c:pt>
                <c:pt idx="9">
                  <c:v>1910.0</c:v>
                </c:pt>
                <c:pt idx="10">
                  <c:v>1915.0</c:v>
                </c:pt>
                <c:pt idx="11">
                  <c:v>1920.0</c:v>
                </c:pt>
                <c:pt idx="12">
                  <c:v>1925.0</c:v>
                </c:pt>
                <c:pt idx="13">
                  <c:v>1930.0</c:v>
                </c:pt>
                <c:pt idx="14">
                  <c:v>1935.0</c:v>
                </c:pt>
                <c:pt idx="15">
                  <c:v>1940.0</c:v>
                </c:pt>
                <c:pt idx="16">
                  <c:v>1945.0</c:v>
                </c:pt>
                <c:pt idx="17">
                  <c:v>1950.0</c:v>
                </c:pt>
                <c:pt idx="18">
                  <c:v>1955.0</c:v>
                </c:pt>
                <c:pt idx="19">
                  <c:v>1960.0</c:v>
                </c:pt>
                <c:pt idx="20">
                  <c:v>1965.0</c:v>
                </c:pt>
                <c:pt idx="21">
                  <c:v>1970.0</c:v>
                </c:pt>
                <c:pt idx="22">
                  <c:v>1975.0</c:v>
                </c:pt>
                <c:pt idx="23">
                  <c:v>1977.0</c:v>
                </c:pt>
                <c:pt idx="24">
                  <c:v>1978.0</c:v>
                </c:pt>
                <c:pt idx="25">
                  <c:v>1980.0</c:v>
                </c:pt>
                <c:pt idx="26">
                  <c:v>1982.0</c:v>
                </c:pt>
                <c:pt idx="27">
                  <c:v>1985.0</c:v>
                </c:pt>
                <c:pt idx="28">
                  <c:v>1990.0</c:v>
                </c:pt>
                <c:pt idx="29">
                  <c:v>1993.0</c:v>
                </c:pt>
                <c:pt idx="30">
                  <c:v>1995.0</c:v>
                </c:pt>
                <c:pt idx="31">
                  <c:v>2000.0</c:v>
                </c:pt>
                <c:pt idx="32">
                  <c:v>2001.0</c:v>
                </c:pt>
                <c:pt idx="33">
                  <c:v>2005.0</c:v>
                </c:pt>
                <c:pt idx="34">
                  <c:v>2009.0</c:v>
                </c:pt>
                <c:pt idx="35">
                  <c:v>2010.0</c:v>
                </c:pt>
                <c:pt idx="36">
                  <c:v>2014.0</c:v>
                </c:pt>
              </c:numCache>
            </c:numRef>
          </c:cat>
          <c:val>
            <c:numRef>
              <c:f>Player!$B$2:$B$38</c:f>
              <c:numCache>
                <c:formatCode>General</c:formatCode>
                <c:ptCount val="37"/>
                <c:pt idx="1">
                  <c:v>1000.0</c:v>
                </c:pt>
                <c:pt idx="4">
                  <c:v>1000.0</c:v>
                </c:pt>
                <c:pt idx="6">
                  <c:v>1000.0</c:v>
                </c:pt>
                <c:pt idx="13">
                  <c:v>1000.0</c:v>
                </c:pt>
                <c:pt idx="20">
                  <c:v>1000.0</c:v>
                </c:pt>
                <c:pt idx="23">
                  <c:v>1000.0</c:v>
                </c:pt>
                <c:pt idx="24">
                  <c:v>1000.0</c:v>
                </c:pt>
                <c:pt idx="26">
                  <c:v>1000.0</c:v>
                </c:pt>
                <c:pt idx="29">
                  <c:v>1000.0</c:v>
                </c:pt>
                <c:pt idx="32">
                  <c:v>1000.0</c:v>
                </c:pt>
                <c:pt idx="34">
                  <c:v>1000.0</c:v>
                </c:pt>
                <c:pt idx="35">
                  <c:v>1000.0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29343944"/>
        <c:axId val="2086447848"/>
      </c:barChart>
      <c:catAx>
        <c:axId val="2029343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6447848"/>
        <c:crosses val="autoZero"/>
        <c:auto val="1"/>
        <c:lblAlgn val="ctr"/>
        <c:lblOffset val="100"/>
        <c:noMultiLvlLbl val="0"/>
      </c:catAx>
      <c:valAx>
        <c:axId val="2086447848"/>
        <c:scaling>
          <c:orientation val="minMax"/>
          <c:max val="110000.0"/>
        </c:scaling>
        <c:delete val="1"/>
        <c:axPos val="l"/>
        <c:numFmt formatCode="General" sourceLinked="1"/>
        <c:majorTickMark val="out"/>
        <c:minorTickMark val="none"/>
        <c:tickLblPos val="nextTo"/>
        <c:crossAx val="2029343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4.wdp"/><Relationship Id="rId16" Type="http://schemas.openxmlformats.org/officeDocument/2006/relationships/image" Target="../media/image13.jpeg"/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microsoft.com/office/2007/relationships/hdphoto" Target="../media/hdphoto1.wdp"/><Relationship Id="rId7" Type="http://schemas.openxmlformats.org/officeDocument/2006/relationships/image" Target="../media/image7.png"/><Relationship Id="rId8" Type="http://schemas.microsoft.com/office/2007/relationships/hdphoto" Target="../media/hdphoto2.wdp"/><Relationship Id="rId9" Type="http://schemas.openxmlformats.org/officeDocument/2006/relationships/image" Target="../media/image8.jpeg"/><Relationship Id="rId10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7.png"/><Relationship Id="rId19" Type="http://schemas.microsoft.com/office/2007/relationships/hdphoto" Target="../media/hdphoto6.wdp"/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16.png"/><Relationship Id="rId4" Type="http://schemas.microsoft.com/office/2007/relationships/hdphoto" Target="../media/hdphoto5.wdp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microsoft.com/office/2007/relationships/hdphoto" Target="../media/hdphoto2.wd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0.84818</cdr:x>
      <cdr:y>0.19835</cdr:y>
    </cdr:from>
    <cdr:to>
      <cdr:x>0.90052</cdr:x>
      <cdr:y>0.90065</cdr:y>
    </cdr:to>
    <cdr:grpSp>
      <cdr:nvGrpSpPr>
        <cdr:cNvPr id="4" name="Group 3"/>
        <cdr:cNvGrpSpPr/>
      </cdr:nvGrpSpPr>
      <cdr:grpSpPr>
        <a:xfrm xmlns:a="http://schemas.openxmlformats.org/drawingml/2006/main">
          <a:off x="23073380" y="685810"/>
          <a:ext cx="1423826" cy="2428255"/>
          <a:chOff x="4868138" y="3684231"/>
          <a:chExt cx="1378812" cy="2428239"/>
        </a:xfrm>
      </cdr:grpSpPr>
      <cdr:pic>
        <cdr:nvPicPr>
          <cdr:cNvPr id="5" name="Picture 4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4868138" y="4108383"/>
            <a:ext cx="1378812" cy="2004087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6" name="Rectangle 5"/>
          <cdr:cNvSpPr/>
        </cdr:nvSpPr>
        <cdr:spPr>
          <a:xfrm xmlns:a="http://schemas.openxmlformats.org/drawingml/2006/main">
            <a:off x="5209816" y="3684231"/>
            <a:ext cx="623889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0.07972</cdr:x>
      <cdr:y>0.17006</cdr:y>
    </cdr:from>
    <cdr:to>
      <cdr:x>0.14252</cdr:x>
      <cdr:y>0.8663</cdr:y>
    </cdr:to>
    <cdr:grpSp>
      <cdr:nvGrpSpPr>
        <cdr:cNvPr id="7" name="Group 6"/>
        <cdr:cNvGrpSpPr/>
      </cdr:nvGrpSpPr>
      <cdr:grpSpPr>
        <a:xfrm xmlns:a="http://schemas.openxmlformats.org/drawingml/2006/main">
          <a:off x="2168655" y="587995"/>
          <a:ext cx="1708374" cy="2407302"/>
          <a:chOff x="4743088" y="8944125"/>
          <a:chExt cx="1863623" cy="2538106"/>
        </a:xfrm>
      </cdr:grpSpPr>
      <cdr:pic>
        <cdr:nvPicPr>
          <cdr:cNvPr id="8" name="Picture 7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11542" r="8813"/>
          <a:stretch xmlns:a="http://schemas.openxmlformats.org/drawingml/2006/main"/>
        </cdr:blipFill>
        <cdr:spPr>
          <a:xfrm xmlns:a="http://schemas.openxmlformats.org/drawingml/2006/main">
            <a:off x="4743088" y="9401327"/>
            <a:ext cx="1863623" cy="2080904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9" name="Rectangle 8"/>
          <cdr:cNvSpPr/>
        </cdr:nvSpPr>
        <cdr:spPr>
          <a:xfrm xmlns:a="http://schemas.openxmlformats.org/drawingml/2006/main">
            <a:off x="4953307" y="8944125"/>
            <a:ext cx="1550424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/>
              <a:t>Gramophone</a:t>
            </a:r>
            <a:endParaRPr lang="en-US" sz="1600" dirty="0" smtClean="0"/>
          </a:p>
        </cdr:txBody>
      </cdr:sp>
    </cdr:grpSp>
  </cdr:relSizeAnchor>
  <cdr:relSizeAnchor xmlns:cdr="http://schemas.openxmlformats.org/drawingml/2006/chartDrawing">
    <cdr:from>
      <cdr:x>0.52066</cdr:x>
      <cdr:y>0.2865</cdr:y>
    </cdr:from>
    <cdr:to>
      <cdr:x>0.57845</cdr:x>
      <cdr:y>0.80805</cdr:y>
    </cdr:to>
    <cdr:grpSp>
      <cdr:nvGrpSpPr>
        <cdr:cNvPr id="16" name="Group 15"/>
        <cdr:cNvGrpSpPr/>
      </cdr:nvGrpSpPr>
      <cdr:grpSpPr>
        <a:xfrm xmlns:a="http://schemas.openxmlformats.org/drawingml/2006/main">
          <a:off x="14163722" y="990595"/>
          <a:ext cx="1572085" cy="1803298"/>
          <a:chOff x="-4615949" y="18321020"/>
          <a:chExt cx="1522220" cy="1803311"/>
        </a:xfrm>
      </cdr:grpSpPr>
      <cdr:pic>
        <cdr:nvPicPr>
          <cdr:cNvPr id="17" name="Picture 16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4615949" y="19367663"/>
            <a:ext cx="1522220" cy="756668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18" name="Rectangle 17"/>
          <cdr:cNvSpPr/>
        </cdr:nvSpPr>
        <cdr:spPr>
          <a:xfrm xmlns:a="http://schemas.openxmlformats.org/drawingml/2006/main">
            <a:off x="-4336194" y="18321020"/>
            <a:ext cx="873957" cy="83099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8-track</a:t>
            </a:r>
          </a:p>
          <a:p xmlns:a="http://schemas.openxmlformats.org/drawingml/2006/main">
            <a:pPr algn="ctr"/>
            <a:r>
              <a:rPr lang="en-US" sz="1600" dirty="0" smtClean="0"/>
              <a:t> tape</a:t>
            </a:r>
          </a:p>
          <a:p xmlns:a="http://schemas.openxmlformats.org/drawingml/2006/main">
            <a:pPr algn="ctr"/>
            <a:r>
              <a:rPr lang="en-US" sz="1600" dirty="0" smtClean="0"/>
              <a:t> player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0.63239</cdr:x>
      <cdr:y>0.1157</cdr:y>
    </cdr:from>
    <cdr:to>
      <cdr:x>0.70029</cdr:x>
      <cdr:y>0.77444</cdr:y>
    </cdr:to>
    <cdr:grpSp>
      <cdr:nvGrpSpPr>
        <cdr:cNvPr id="19" name="Group 18"/>
        <cdr:cNvGrpSpPr/>
      </cdr:nvGrpSpPr>
      <cdr:grpSpPr>
        <a:xfrm xmlns:a="http://schemas.openxmlformats.org/drawingml/2006/main">
          <a:off x="17203158" y="400041"/>
          <a:ext cx="1847111" cy="2277643"/>
          <a:chOff x="-499107" y="10535080"/>
          <a:chExt cx="1788527" cy="2277621"/>
        </a:xfrm>
      </cdr:grpSpPr>
      <cdr:sp macro="" textlink="">
        <cdr:nvSpPr>
          <cdr:cNvPr id="20" name="Rectangle 19"/>
          <cdr:cNvSpPr/>
        </cdr:nvSpPr>
        <cdr:spPr>
          <a:xfrm xmlns:a="http://schemas.openxmlformats.org/drawingml/2006/main">
            <a:off x="-418099" y="10535080"/>
            <a:ext cx="1707519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Sony Walkman </a:t>
            </a:r>
          </a:p>
          <a:p xmlns:a="http://schemas.openxmlformats.org/drawingml/2006/main">
            <a:r>
              <a:rPr lang="en-US" sz="1600" dirty="0" smtClean="0"/>
              <a:t>'Soundabout’</a:t>
            </a:r>
            <a:endParaRPr lang="en-US" sz="1600" dirty="0"/>
          </a:p>
        </cdr:txBody>
      </cdr:sp>
      <cdr:pic>
        <cdr:nvPicPr>
          <cdr:cNvPr id="21" name="Picture 20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499107" y="11155754"/>
            <a:ext cx="1475118" cy="165694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</cdr:pic>
    </cdr:grpSp>
  </cdr:relSizeAnchor>
  <cdr:relSizeAnchor xmlns:cdr="http://schemas.openxmlformats.org/drawingml/2006/chartDrawing">
    <cdr:from>
      <cdr:x>0.58603</cdr:x>
      <cdr:y>0.2865</cdr:y>
    </cdr:from>
    <cdr:to>
      <cdr:x>0.64899</cdr:x>
      <cdr:y>0.77859</cdr:y>
    </cdr:to>
    <cdr:grpSp>
      <cdr:nvGrpSpPr>
        <cdr:cNvPr id="22" name="Group 21"/>
        <cdr:cNvGrpSpPr/>
      </cdr:nvGrpSpPr>
      <cdr:grpSpPr>
        <a:xfrm xmlns:a="http://schemas.openxmlformats.org/drawingml/2006/main">
          <a:off x="15942009" y="990595"/>
          <a:ext cx="1712726" cy="1701438"/>
          <a:chOff x="-335878" y="11263667"/>
          <a:chExt cx="1658370" cy="1701422"/>
        </a:xfrm>
      </cdr:grpSpPr>
      <cdr:pic>
        <cdr:nvPicPr>
          <cdr:cNvPr id="23" name="Picture 22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917">
                        <a14:foregroundMark x1="33388" y1="71844" x2="66158" y2="70545"/>
                        <a14:foregroundMark x1="71317" y1="81374" x2="79983" y2="89790"/>
                        <a14:foregroundMark x1="75815" y1="86757" x2="74206" y2="89356"/>
                        <a14:foregroundMark x1="28477" y1="80693" x2="21544" y2="89790"/>
                        <a14:foregroundMark x1="89641" y1="27723" x2="76806" y2="2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2630" t="13631" r="41" b="3448"/>
          <a:stretch xmlns:a="http://schemas.openxmlformats.org/drawingml/2006/main"/>
        </cdr:blipFill>
        <cdr:spPr>
          <a:xfrm xmlns:a="http://schemas.openxmlformats.org/drawingml/2006/main">
            <a:off x="-335878" y="12022781"/>
            <a:ext cx="1658370" cy="942308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4" name="Rectangle 23"/>
          <cdr:cNvSpPr/>
        </cdr:nvSpPr>
        <cdr:spPr>
          <a:xfrm xmlns:a="http://schemas.openxmlformats.org/drawingml/2006/main">
            <a:off x="-49453" y="11263667"/>
            <a:ext cx="1136851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Boombox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0.68454</cdr:x>
      <cdr:y>0.2865</cdr:y>
    </cdr:from>
    <cdr:to>
      <cdr:x>0.76416</cdr:x>
      <cdr:y>0.82887</cdr:y>
    </cdr:to>
    <cdr:grpSp>
      <cdr:nvGrpSpPr>
        <cdr:cNvPr id="2" name="Group 1"/>
        <cdr:cNvGrpSpPr/>
      </cdr:nvGrpSpPr>
      <cdr:grpSpPr>
        <a:xfrm xmlns:a="http://schemas.openxmlformats.org/drawingml/2006/main">
          <a:off x="18621815" y="990595"/>
          <a:ext cx="2165935" cy="1875285"/>
          <a:chOff x="19594674" y="566650"/>
          <a:chExt cx="2097026" cy="1875297"/>
        </a:xfrm>
      </cdr:grpSpPr>
      <cdr:pic>
        <cdr:nvPicPr>
          <cdr:cNvPr id="3" name="Picture 2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9594674" y="1376530"/>
            <a:ext cx="2097026" cy="1065417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5" name="Rectangle 24"/>
          <cdr:cNvSpPr/>
        </cdr:nvSpPr>
        <cdr:spPr>
          <a:xfrm xmlns:a="http://schemas.openxmlformats.org/drawingml/2006/main">
            <a:off x="20051625" y="566650"/>
            <a:ext cx="1168910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CD Player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0.01289</cdr:x>
      <cdr:y>0.13848</cdr:y>
    </cdr:from>
    <cdr:to>
      <cdr:x>0.07304</cdr:x>
      <cdr:y>0.80584</cdr:y>
    </cdr:to>
    <cdr:grpSp>
      <cdr:nvGrpSpPr>
        <cdr:cNvPr id="26" name="Group 25"/>
        <cdr:cNvGrpSpPr/>
      </cdr:nvGrpSpPr>
      <cdr:grpSpPr>
        <a:xfrm xmlns:a="http://schemas.openxmlformats.org/drawingml/2006/main">
          <a:off x="350652" y="478805"/>
          <a:ext cx="1636284" cy="2307447"/>
          <a:chOff x="578503" y="3339140"/>
          <a:chExt cx="1828382" cy="2252864"/>
        </a:xfrm>
      </cdr:grpSpPr>
      <cdr:pic>
        <cdr:nvPicPr>
          <cdr:cNvPr id="27" name="Picture 26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78503" y="4017674"/>
            <a:ext cx="1828382" cy="157433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8" name="Rectangle 27"/>
          <cdr:cNvSpPr/>
        </cdr:nvSpPr>
        <cdr:spPr>
          <a:xfrm xmlns:a="http://schemas.openxmlformats.org/drawingml/2006/main">
            <a:off x="837543" y="3339140"/>
            <a:ext cx="1447832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Cylinder </a:t>
            </a:r>
          </a:p>
          <a:p xmlns:a="http://schemas.openxmlformats.org/drawingml/2006/main">
            <a:r>
              <a:rPr lang="en-US" sz="1600" dirty="0"/>
              <a:t>p</a:t>
            </a:r>
            <a:r>
              <a:rPr lang="en-US" sz="1600" dirty="0" smtClean="0"/>
              <a:t>honograph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0.33545</cdr:x>
      <cdr:y>0.13223</cdr:y>
    </cdr:from>
    <cdr:to>
      <cdr:x>0.40467</cdr:x>
      <cdr:y>0.8267</cdr:y>
    </cdr:to>
    <cdr:grpSp>
      <cdr:nvGrpSpPr>
        <cdr:cNvPr id="29" name="Group 28"/>
        <cdr:cNvGrpSpPr/>
      </cdr:nvGrpSpPr>
      <cdr:grpSpPr>
        <a:xfrm xmlns:a="http://schemas.openxmlformats.org/drawingml/2006/main">
          <a:off x="9125381" y="457195"/>
          <a:ext cx="1883019" cy="2401182"/>
          <a:chOff x="985065" y="7042307"/>
          <a:chExt cx="1933929" cy="2401182"/>
        </a:xfrm>
      </cdr:grpSpPr>
      <cdr:pic>
        <cdr:nvPicPr>
          <cdr:cNvPr id="30" name="Picture 29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276" b="68198" l="29545" r="36653">
                        <a14:backgroundMark x1="30124" y1="42226" x2="30000" y2="43993"/>
                        <a14:backgroundMark x1="35620" y1="47173" x2="35289" y2="38516"/>
                        <a14:backgroundMark x1="30331" y1="64311" x2="30165" y2="45053"/>
                        <a14:backgroundMark x1="35372" y1="61837" x2="35372" y2="59717"/>
                        <a14:backgroundMark x1="36074" y1="56714" x2="36074" y2="5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29605" t="34374" r="63249" b="31809"/>
          <a:stretch xmlns:a="http://schemas.openxmlformats.org/drawingml/2006/main"/>
        </cdr:blipFill>
        <cdr:spPr>
          <a:xfrm xmlns:a="http://schemas.openxmlformats.org/drawingml/2006/main">
            <a:off x="985065" y="7419298"/>
            <a:ext cx="1933929" cy="202419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1" name="Rectangle 30"/>
          <cdr:cNvSpPr/>
        </cdr:nvSpPr>
        <cdr:spPr>
          <a:xfrm xmlns:a="http://schemas.openxmlformats.org/drawingml/2006/main">
            <a:off x="1067550" y="7042307"/>
            <a:ext cx="1420582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Spool player</a:t>
            </a:r>
          </a:p>
        </cdr:txBody>
      </cdr:sp>
    </cdr:grpSp>
  </cdr:relSizeAnchor>
  <cdr:relSizeAnchor xmlns:cdr="http://schemas.openxmlformats.org/drawingml/2006/chartDrawing">
    <cdr:from>
      <cdr:x>0.90818</cdr:x>
      <cdr:y>0.19835</cdr:y>
    </cdr:from>
    <cdr:to>
      <cdr:x>0.94368</cdr:x>
      <cdr:y>0.80242</cdr:y>
    </cdr:to>
    <cdr:grpSp>
      <cdr:nvGrpSpPr>
        <cdr:cNvPr id="32" name="Group 31"/>
        <cdr:cNvGrpSpPr/>
      </cdr:nvGrpSpPr>
      <cdr:grpSpPr>
        <a:xfrm xmlns:a="http://schemas.openxmlformats.org/drawingml/2006/main">
          <a:off x="24705584" y="685810"/>
          <a:ext cx="965721" cy="2088617"/>
          <a:chOff x="-1449390" y="10257272"/>
          <a:chExt cx="991861" cy="2088612"/>
        </a:xfrm>
      </cdr:grpSpPr>
      <cdr:pic>
        <cdr:nvPicPr>
          <cdr:cNvPr id="33" name="Picture 32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1449390" y="11036653"/>
            <a:ext cx="991861" cy="130923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4" name="Rectangle 33"/>
          <cdr:cNvSpPr/>
        </cdr:nvSpPr>
        <cdr:spPr>
          <a:xfrm xmlns:a="http://schemas.openxmlformats.org/drawingml/2006/main">
            <a:off x="-1336096" y="10257272"/>
            <a:ext cx="736099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 </a:t>
            </a:r>
          </a:p>
          <a:p xmlns:a="http://schemas.openxmlformats.org/drawingml/2006/main">
            <a:r>
              <a:rPr lang="en-US" sz="1600" dirty="0" smtClean="0"/>
              <a:t>Nano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0.93054</cdr:x>
      <cdr:y>0.35262</cdr:y>
    </cdr:from>
    <cdr:to>
      <cdr:x>0.97545</cdr:x>
      <cdr:y>0.88361</cdr:y>
    </cdr:to>
    <cdr:grpSp>
      <cdr:nvGrpSpPr>
        <cdr:cNvPr id="35" name="Group 34"/>
        <cdr:cNvGrpSpPr/>
      </cdr:nvGrpSpPr>
      <cdr:grpSpPr>
        <a:xfrm xmlns:a="http://schemas.openxmlformats.org/drawingml/2006/main">
          <a:off x="25313852" y="1219210"/>
          <a:ext cx="1221705" cy="1835938"/>
          <a:chOff x="-1918421" y="11215905"/>
          <a:chExt cx="1255022" cy="1835961"/>
        </a:xfrm>
      </cdr:grpSpPr>
      <cdr:pic>
        <cdr:nvPicPr>
          <cdr:cNvPr id="36" name="Picture 35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1918421" y="11796844"/>
            <a:ext cx="1255022" cy="1255022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7" name="Rectangle 36"/>
          <cdr:cNvSpPr/>
        </cdr:nvSpPr>
        <cdr:spPr>
          <a:xfrm xmlns:a="http://schemas.openxmlformats.org/drawingml/2006/main">
            <a:off x="-1735110" y="11215905"/>
            <a:ext cx="840295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 </a:t>
            </a:r>
          </a:p>
          <a:p xmlns:a="http://schemas.openxmlformats.org/drawingml/2006/main">
            <a:r>
              <a:rPr lang="en-US" sz="1600" dirty="0" smtClean="0"/>
              <a:t>Shuffle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0.77591</cdr:x>
      <cdr:y>0.2865</cdr:y>
    </cdr:from>
    <cdr:to>
      <cdr:x>0.82216</cdr:x>
      <cdr:y>0.82371</cdr:y>
    </cdr:to>
    <cdr:grpSp>
      <cdr:nvGrpSpPr>
        <cdr:cNvPr id="38" name="Group 37"/>
        <cdr:cNvGrpSpPr/>
      </cdr:nvGrpSpPr>
      <cdr:grpSpPr>
        <a:xfrm xmlns:a="http://schemas.openxmlformats.org/drawingml/2006/main">
          <a:off x="21107390" y="990595"/>
          <a:ext cx="1258157" cy="1857444"/>
          <a:chOff x="7504223" y="2802523"/>
          <a:chExt cx="1292341" cy="1857439"/>
        </a:xfrm>
      </cdr:grpSpPr>
      <cdr:pic>
        <cdr:nvPicPr>
          <cdr:cNvPr id="39" name="Picture 38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633" b="66254" l="73554" r="78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73469" t="34392" r="21296" b="32639"/>
          <a:stretch xmlns:a="http://schemas.openxmlformats.org/drawingml/2006/main"/>
        </cdr:blipFill>
        <cdr:spPr>
          <a:xfrm xmlns:a="http://schemas.openxmlformats.org/drawingml/2006/main">
            <a:off x="7504225" y="3107323"/>
            <a:ext cx="1053576" cy="1552639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0" name="Rectangle 39"/>
          <cdr:cNvSpPr/>
        </cdr:nvSpPr>
        <cdr:spPr>
          <a:xfrm xmlns:a="http://schemas.openxmlformats.org/drawingml/2006/main">
            <a:off x="7504223" y="2802523"/>
            <a:ext cx="1292341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MP3 player</a:t>
            </a:r>
          </a:p>
        </cdr:txBody>
      </cdr:sp>
    </cdr:grpSp>
  </cdr:relSizeAnchor>
  <cdr:relSizeAnchor xmlns:cdr="http://schemas.openxmlformats.org/drawingml/2006/chartDrawing">
    <cdr:from>
      <cdr:x>0.14846</cdr:x>
      <cdr:y>0.13223</cdr:y>
    </cdr:from>
    <cdr:to>
      <cdr:x>0.21793</cdr:x>
      <cdr:y>0.89673</cdr:y>
    </cdr:to>
    <cdr:grpSp>
      <cdr:nvGrpSpPr>
        <cdr:cNvPr id="10" name="Group 9"/>
        <cdr:cNvGrpSpPr/>
      </cdr:nvGrpSpPr>
      <cdr:grpSpPr>
        <a:xfrm xmlns:a="http://schemas.openxmlformats.org/drawingml/2006/main">
          <a:off x="4038617" y="457195"/>
          <a:ext cx="1889820" cy="2643316"/>
          <a:chOff x="4038601" y="457186"/>
          <a:chExt cx="1889759" cy="2643341"/>
        </a:xfrm>
      </cdr:grpSpPr>
      <cdr:grpSp>
        <cdr:nvGrpSpPr>
          <cdr:cNvPr id="13" name="Group 12"/>
          <cdr:cNvGrpSpPr/>
        </cdr:nvGrpSpPr>
        <cdr:grpSpPr>
          <a:xfrm xmlns:a="http://schemas.openxmlformats.org/drawingml/2006/main">
            <a:off x="4125826" y="457186"/>
            <a:ext cx="1751313" cy="338554"/>
            <a:chOff x="-2147358" y="9350165"/>
            <a:chExt cx="1695526" cy="338552"/>
          </a:xfrm>
        </cdr:grpSpPr>
        <cdr:sp macro="" textlink="">
          <cdr:nvSpPr>
            <cdr:cNvPr id="15" name="Rectangle 14"/>
            <cdr:cNvSpPr/>
          </cdr:nvSpPr>
          <cdr:spPr>
            <a:xfrm xmlns:a="http://schemas.openxmlformats.org/drawingml/2006/main">
              <a:off x="-2147358" y="9350165"/>
              <a:ext cx="1695526" cy="33855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none">
              <a:spAutoFit/>
            </a:bodyPr>
            <a:lstStyle xmlns:a="http://schemas.openxmlformats.org/drawingml/2006/main">
              <a:defPPr>
                <a:defRPr lang="en-US"/>
              </a:defPPr>
              <a:lvl1pPr marL="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49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898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48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797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46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6960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453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5947" algn="l" defTabSz="1218987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en-US" sz="1600" dirty="0" smtClean="0"/>
                <a:t>Wireless Telegraph</a:t>
              </a:r>
            </a:p>
          </cdr:txBody>
        </cdr:sp>
      </cdr:grpSp>
      <cdr:pic>
        <cdr:nvPicPr>
          <cdr:cNvPr id="42" name="Picture 41" descr="http://www.bekkahwalker.net/101m/projects/final_websites_14/tong_site/images/telegraph2.jpg"/>
          <cdr:cNvPicPr>
            <a:picLocks xmlns:a="http://schemas.openxmlformats.org/drawingml/2006/main" noChangeAspect="1" noChangeArrowheads="1"/>
          </cdr:cNvPicPr>
        </cdr:nvPicPr>
        <cdr:blipFill rotWithShape="1">
          <a:blip xmlns:a="http://schemas.openxmlformats.org/drawingml/2006/main" xmlns:r="http://schemas.openxmlformats.org/officeDocument/2006/relationships"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13056" r="7946"/>
          <a:stretch xmlns:a="http://schemas.openxmlformats.org/drawingml/2006/main"/>
        </cdr:blipFill>
        <cdr:spPr bwMode="auto">
          <a:xfrm xmlns:a="http://schemas.openxmlformats.org/drawingml/2006/main">
            <a:off x="4038601" y="1638299"/>
            <a:ext cx="1889759" cy="1462228"/>
          </a:xfrm>
          <a:prstGeom xmlns:a="http://schemas.openxmlformats.org/drawingml/2006/main" prst="rect">
            <a:avLst/>
          </a:prstGeom>
          <a:noFill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cdr:spPr>
      </cdr:pic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0.85994</cdr:x>
      <cdr:y>0.20666</cdr:y>
    </cdr:from>
    <cdr:to>
      <cdr:x>0.89772</cdr:x>
      <cdr:y>0.86636</cdr:y>
    </cdr:to>
    <cdr:grpSp>
      <cdr:nvGrpSpPr>
        <cdr:cNvPr id="4" name="Group 3"/>
        <cdr:cNvGrpSpPr/>
      </cdr:nvGrpSpPr>
      <cdr:grpSpPr>
        <a:xfrm xmlns:a="http://schemas.openxmlformats.org/drawingml/2006/main">
          <a:off x="23393292" y="714542"/>
          <a:ext cx="1027744" cy="2280963"/>
          <a:chOff x="5178042" y="3712971"/>
          <a:chExt cx="995118" cy="2280941"/>
        </a:xfrm>
      </cdr:grpSpPr>
      <cdr:pic>
        <cdr:nvPicPr>
          <cdr:cNvPr id="5" name="Picture 4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178042" y="4547520"/>
            <a:ext cx="995118" cy="1446392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6" name="Rectangle 5"/>
          <cdr:cNvSpPr/>
        </cdr:nvSpPr>
        <cdr:spPr>
          <a:xfrm xmlns:a="http://schemas.openxmlformats.org/drawingml/2006/main">
            <a:off x="5329249" y="3712971"/>
            <a:ext cx="623889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0.07972</cdr:x>
      <cdr:y>0.13223</cdr:y>
    </cdr:from>
    <cdr:to>
      <cdr:x>0.15046</cdr:x>
      <cdr:y>0.8663</cdr:y>
    </cdr:to>
    <cdr:grpSp>
      <cdr:nvGrpSpPr>
        <cdr:cNvPr id="7" name="Group 6"/>
        <cdr:cNvGrpSpPr/>
      </cdr:nvGrpSpPr>
      <cdr:grpSpPr>
        <a:xfrm xmlns:a="http://schemas.openxmlformats.org/drawingml/2006/main">
          <a:off x="2168655" y="457195"/>
          <a:ext cx="1924369" cy="2538102"/>
          <a:chOff x="4743088" y="8944125"/>
          <a:chExt cx="1863623" cy="2538106"/>
        </a:xfrm>
      </cdr:grpSpPr>
      <cdr:pic>
        <cdr:nvPicPr>
          <cdr:cNvPr id="8" name="Picture 7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11542" r="8813"/>
          <a:stretch xmlns:a="http://schemas.openxmlformats.org/drawingml/2006/main"/>
        </cdr:blipFill>
        <cdr:spPr>
          <a:xfrm xmlns:a="http://schemas.openxmlformats.org/drawingml/2006/main">
            <a:off x="4743088" y="9401327"/>
            <a:ext cx="1863623" cy="2080904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9" name="Rectangle 8"/>
          <cdr:cNvSpPr/>
        </cdr:nvSpPr>
        <cdr:spPr>
          <a:xfrm xmlns:a="http://schemas.openxmlformats.org/drawingml/2006/main">
            <a:off x="4953307" y="8944125"/>
            <a:ext cx="1550424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/>
              <a:t>Gramophone</a:t>
            </a:r>
            <a:endParaRPr lang="en-US" sz="1600" dirty="0" smtClean="0"/>
          </a:p>
        </cdr:txBody>
      </cdr:sp>
    </cdr:grpSp>
  </cdr:relSizeAnchor>
  <cdr:relSizeAnchor xmlns:cdr="http://schemas.openxmlformats.org/drawingml/2006/chartDrawing">
    <cdr:from>
      <cdr:x>0.14454</cdr:x>
      <cdr:y>0.13223</cdr:y>
    </cdr:from>
    <cdr:to>
      <cdr:x>0.21334</cdr:x>
      <cdr:y>0.80721</cdr:y>
    </cdr:to>
    <cdr:grpSp>
      <cdr:nvGrpSpPr>
        <cdr:cNvPr id="13" name="Group 12"/>
        <cdr:cNvGrpSpPr/>
      </cdr:nvGrpSpPr>
      <cdr:grpSpPr>
        <a:xfrm xmlns:a="http://schemas.openxmlformats.org/drawingml/2006/main">
          <a:off x="3931979" y="457195"/>
          <a:ext cx="1871594" cy="2333794"/>
          <a:chOff x="-2335033" y="9350165"/>
          <a:chExt cx="1811978" cy="2333778"/>
        </a:xfrm>
      </cdr:grpSpPr>
      <cdr:pic>
        <cdr:nvPicPr>
          <cdr:cNvPr id="14" name="Picture 13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" b="99390" l="0" r="98750">
                        <a14:foregroundMark x1="5000" y1="53963" x2="4500" y2="58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2335033" y="9903601"/>
            <a:ext cx="1811978" cy="1780342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15" name="Rectangle 14"/>
          <cdr:cNvSpPr/>
        </cdr:nvSpPr>
        <cdr:spPr>
          <a:xfrm xmlns:a="http://schemas.openxmlformats.org/drawingml/2006/main">
            <a:off x="-2147358" y="9350165"/>
            <a:ext cx="1550424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Gramophone</a:t>
            </a:r>
          </a:p>
          <a:p xmlns:a="http://schemas.openxmlformats.org/drawingml/2006/main">
            <a:r>
              <a:rPr lang="en-US" sz="1600" dirty="0" smtClean="0"/>
              <a:t>recorder</a:t>
            </a:r>
          </a:p>
        </cdr:txBody>
      </cdr:sp>
    </cdr:grpSp>
  </cdr:relSizeAnchor>
  <cdr:relSizeAnchor xmlns:cdr="http://schemas.openxmlformats.org/drawingml/2006/chartDrawing">
    <cdr:from>
      <cdr:x>0.52066</cdr:x>
      <cdr:y>0.2865</cdr:y>
    </cdr:from>
    <cdr:to>
      <cdr:x>0.57845</cdr:x>
      <cdr:y>0.80805</cdr:y>
    </cdr:to>
    <cdr:grpSp>
      <cdr:nvGrpSpPr>
        <cdr:cNvPr id="16" name="Group 15"/>
        <cdr:cNvGrpSpPr/>
      </cdr:nvGrpSpPr>
      <cdr:grpSpPr>
        <a:xfrm xmlns:a="http://schemas.openxmlformats.org/drawingml/2006/main">
          <a:off x="14163722" y="990595"/>
          <a:ext cx="1572085" cy="1803298"/>
          <a:chOff x="-4615949" y="18321020"/>
          <a:chExt cx="1522220" cy="1803311"/>
        </a:xfrm>
      </cdr:grpSpPr>
      <cdr:pic>
        <cdr:nvPicPr>
          <cdr:cNvPr id="17" name="Picture 16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4615949" y="19367663"/>
            <a:ext cx="1522220" cy="756668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18" name="Rectangle 17"/>
          <cdr:cNvSpPr/>
        </cdr:nvSpPr>
        <cdr:spPr>
          <a:xfrm xmlns:a="http://schemas.openxmlformats.org/drawingml/2006/main">
            <a:off x="-4336194" y="18321020"/>
            <a:ext cx="873957" cy="83099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8-track</a:t>
            </a:r>
          </a:p>
          <a:p xmlns:a="http://schemas.openxmlformats.org/drawingml/2006/main">
            <a:pPr algn="ctr"/>
            <a:r>
              <a:rPr lang="en-US" sz="1600" dirty="0" smtClean="0"/>
              <a:t> tape</a:t>
            </a:r>
          </a:p>
          <a:p xmlns:a="http://schemas.openxmlformats.org/drawingml/2006/main">
            <a:pPr algn="ctr"/>
            <a:r>
              <a:rPr lang="en-US" sz="1600" dirty="0" smtClean="0"/>
              <a:t> player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0.64065</cdr:x>
      <cdr:y>0.06121</cdr:y>
    </cdr:from>
    <cdr:to>
      <cdr:x>0.69575</cdr:x>
      <cdr:y>0.77444</cdr:y>
    </cdr:to>
    <cdr:grpSp>
      <cdr:nvGrpSpPr>
        <cdr:cNvPr id="19" name="Group 18"/>
        <cdr:cNvGrpSpPr/>
      </cdr:nvGrpSpPr>
      <cdr:grpSpPr>
        <a:xfrm xmlns:a="http://schemas.openxmlformats.org/drawingml/2006/main">
          <a:off x="17427858" y="211638"/>
          <a:ext cx="1498908" cy="2466046"/>
          <a:chOff x="-499107" y="10346666"/>
          <a:chExt cx="1668831" cy="2466035"/>
        </a:xfrm>
      </cdr:grpSpPr>
      <cdr:sp macro="" textlink="">
        <cdr:nvSpPr>
          <cdr:cNvPr id="20" name="Rectangle 19"/>
          <cdr:cNvSpPr/>
        </cdr:nvSpPr>
        <cdr:spPr>
          <a:xfrm xmlns:a="http://schemas.openxmlformats.org/drawingml/2006/main">
            <a:off x="-314453" y="10346666"/>
            <a:ext cx="1484177" cy="830989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Sony </a:t>
            </a:r>
          </a:p>
          <a:p xmlns:a="http://schemas.openxmlformats.org/drawingml/2006/main">
            <a:pPr algn="ctr"/>
            <a:r>
              <a:rPr lang="en-US" sz="1600" dirty="0" smtClean="0"/>
              <a:t>Walkman </a:t>
            </a:r>
          </a:p>
          <a:p xmlns:a="http://schemas.openxmlformats.org/drawingml/2006/main">
            <a:pPr algn="ctr"/>
            <a:r>
              <a:rPr lang="en-US" sz="1600" dirty="0" smtClean="0"/>
              <a:t>'Soundabout’</a:t>
            </a:r>
            <a:endParaRPr lang="en-US" sz="1600" dirty="0"/>
          </a:p>
        </cdr:txBody>
      </cdr:sp>
      <cdr:pic>
        <cdr:nvPicPr>
          <cdr:cNvPr id="21" name="Picture 20"/>
          <cdr:cNvPicPr>
            <a:picLocks xmlns:a="http://schemas.openxmlformats.org/drawingml/2006/main" noChangeAspect="1" noChangeArrowheads="1"/>
          </cdr:cNvPicPr>
        </cdr:nvPicPr>
        <cdr:blipFill>
          <a:blip xmlns:a="http://schemas.openxmlformats.org/drawingml/2006/main"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/>
          <a:stretch xmlns:a="http://schemas.openxmlformats.org/drawingml/2006/main">
            <a:fillRect/>
          </a:stretch>
        </cdr:blipFill>
        <cdr:spPr bwMode="auto">
          <a:xfrm xmlns:a="http://schemas.openxmlformats.org/drawingml/2006/main">
            <a:off x="-499107" y="11155754"/>
            <a:ext cx="1475118" cy="1656947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>
            <a:noFill/>
          </a:ln>
          <a:effectLst xmlns:a="http://schemas.openxmlformats.org/drawingml/2006/main"/>
          <a:extLst xmlns:a="http://schemas.openxmlformats.org/drawingml/2006/main"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cdr:spPr>
      </cdr:pic>
    </cdr:grpSp>
  </cdr:relSizeAnchor>
  <cdr:relSizeAnchor xmlns:cdr="http://schemas.openxmlformats.org/drawingml/2006/chartDrawing">
    <cdr:from>
      <cdr:x>0.58705</cdr:x>
      <cdr:y>0.29356</cdr:y>
    </cdr:from>
    <cdr:to>
      <cdr:x>0.64167</cdr:x>
      <cdr:y>0.78565</cdr:y>
    </cdr:to>
    <cdr:grpSp>
      <cdr:nvGrpSpPr>
        <cdr:cNvPr id="22" name="Group 21"/>
        <cdr:cNvGrpSpPr/>
      </cdr:nvGrpSpPr>
      <cdr:grpSpPr>
        <a:xfrm xmlns:a="http://schemas.openxmlformats.org/drawingml/2006/main">
          <a:off x="15969756" y="1015006"/>
          <a:ext cx="1485850" cy="1701438"/>
          <a:chOff x="-335878" y="11263667"/>
          <a:chExt cx="1658370" cy="1701422"/>
        </a:xfrm>
      </cdr:grpSpPr>
      <cdr:pic>
        <cdr:nvPicPr>
          <cdr:cNvPr id="23" name="Picture 22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917">
                        <a14:foregroundMark x1="33388" y1="71844" x2="66158" y2="70545"/>
                        <a14:foregroundMark x1="71317" y1="81374" x2="79983" y2="89790"/>
                        <a14:foregroundMark x1="75815" y1="86757" x2="74206" y2="89356"/>
                        <a14:foregroundMark x1="28477" y1="80693" x2="21544" y2="89790"/>
                        <a14:foregroundMark x1="89641" y1="27723" x2="76806" y2="26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2630" t="13631" r="41" b="3448"/>
          <a:stretch xmlns:a="http://schemas.openxmlformats.org/drawingml/2006/main"/>
        </cdr:blipFill>
        <cdr:spPr>
          <a:xfrm xmlns:a="http://schemas.openxmlformats.org/drawingml/2006/main">
            <a:off x="-335878" y="12022781"/>
            <a:ext cx="1658370" cy="942308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4" name="Rectangle 23"/>
          <cdr:cNvSpPr/>
        </cdr:nvSpPr>
        <cdr:spPr>
          <a:xfrm xmlns:a="http://schemas.openxmlformats.org/drawingml/2006/main">
            <a:off x="-115451" y="11263667"/>
            <a:ext cx="1268848" cy="338551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600" dirty="0" smtClean="0"/>
              <a:t>Boombox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0.69302</cdr:x>
      <cdr:y>0.2865</cdr:y>
    </cdr:from>
    <cdr:to>
      <cdr:x>0.76416</cdr:x>
      <cdr:y>0.82887</cdr:y>
    </cdr:to>
    <cdr:grpSp>
      <cdr:nvGrpSpPr>
        <cdr:cNvPr id="2" name="Group 1"/>
        <cdr:cNvGrpSpPr/>
      </cdr:nvGrpSpPr>
      <cdr:grpSpPr>
        <a:xfrm xmlns:a="http://schemas.openxmlformats.org/drawingml/2006/main">
          <a:off x="18852500" y="990595"/>
          <a:ext cx="1935250" cy="1875285"/>
          <a:chOff x="19818108" y="566650"/>
          <a:chExt cx="1873592" cy="1875297"/>
        </a:xfrm>
      </cdr:grpSpPr>
      <cdr:pic>
        <cdr:nvPicPr>
          <cdr:cNvPr id="3" name="Picture 2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19818108" y="1376530"/>
            <a:ext cx="1873592" cy="1065417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5" name="Rectangle 24"/>
          <cdr:cNvSpPr/>
        </cdr:nvSpPr>
        <cdr:spPr>
          <a:xfrm xmlns:a="http://schemas.openxmlformats.org/drawingml/2006/main">
            <a:off x="20051625" y="566650"/>
            <a:ext cx="1168910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>
                <a:solidFill>
                  <a:schemeClr val="tx1">
                    <a:lumMod val="75000"/>
                  </a:schemeClr>
                </a:solidFill>
              </a:rPr>
              <a:t>CD Player</a:t>
            </a:r>
            <a:endParaRPr lang="en-US" sz="1600" dirty="0">
              <a:solidFill>
                <a:schemeClr val="tx1">
                  <a:lumMod val="7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0.0076</cdr:x>
      <cdr:y>0.15427</cdr:y>
    </cdr:from>
    <cdr:to>
      <cdr:x>0.07304</cdr:x>
      <cdr:y>0.80584</cdr:y>
    </cdr:to>
    <cdr:grpSp>
      <cdr:nvGrpSpPr>
        <cdr:cNvPr id="26" name="Group 25"/>
        <cdr:cNvGrpSpPr/>
      </cdr:nvGrpSpPr>
      <cdr:grpSpPr>
        <a:xfrm xmlns:a="http://schemas.openxmlformats.org/drawingml/2006/main">
          <a:off x="206746" y="533400"/>
          <a:ext cx="1780190" cy="2252852"/>
          <a:chOff x="578503" y="3339140"/>
          <a:chExt cx="1828382" cy="2252864"/>
        </a:xfrm>
      </cdr:grpSpPr>
      <cdr:pic>
        <cdr:nvPicPr>
          <cdr:cNvPr id="27" name="Picture 26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78503" y="4017674"/>
            <a:ext cx="1828382" cy="1574330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8" name="Rectangle 27"/>
          <cdr:cNvSpPr/>
        </cdr:nvSpPr>
        <cdr:spPr>
          <a:xfrm xmlns:a="http://schemas.openxmlformats.org/drawingml/2006/main">
            <a:off x="837543" y="3339140"/>
            <a:ext cx="1447832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Cylinder </a:t>
            </a:r>
          </a:p>
          <a:p xmlns:a="http://schemas.openxmlformats.org/drawingml/2006/main">
            <a:r>
              <a:rPr lang="en-US" sz="1600" dirty="0"/>
              <a:t>p</a:t>
            </a:r>
            <a:r>
              <a:rPr lang="en-US" sz="1600" dirty="0" smtClean="0"/>
              <a:t>honograph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0.33545</cdr:x>
      <cdr:y>0.13223</cdr:y>
    </cdr:from>
    <cdr:to>
      <cdr:x>0.40467</cdr:x>
      <cdr:y>0.8267</cdr:y>
    </cdr:to>
    <cdr:grpSp>
      <cdr:nvGrpSpPr>
        <cdr:cNvPr id="29" name="Group 28"/>
        <cdr:cNvGrpSpPr/>
      </cdr:nvGrpSpPr>
      <cdr:grpSpPr>
        <a:xfrm xmlns:a="http://schemas.openxmlformats.org/drawingml/2006/main">
          <a:off x="9125381" y="457195"/>
          <a:ext cx="1883019" cy="2401182"/>
          <a:chOff x="985065" y="7042307"/>
          <a:chExt cx="1933929" cy="2401182"/>
        </a:xfrm>
      </cdr:grpSpPr>
      <cdr:pic>
        <cdr:nvPicPr>
          <cdr:cNvPr id="30" name="Picture 29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4276" b="68198" l="29545" r="36653">
                        <a14:backgroundMark x1="30124" y1="42226" x2="30000" y2="43993"/>
                        <a14:backgroundMark x1="35620" y1="47173" x2="35289" y2="38516"/>
                        <a14:backgroundMark x1="30331" y1="64311" x2="30165" y2="45053"/>
                        <a14:backgroundMark x1="35372" y1="61837" x2="35372" y2="59717"/>
                        <a14:backgroundMark x1="36074" y1="56714" x2="36074" y2="5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29605" t="34374" r="63249" b="31809"/>
          <a:stretch xmlns:a="http://schemas.openxmlformats.org/drawingml/2006/main"/>
        </cdr:blipFill>
        <cdr:spPr>
          <a:xfrm xmlns:a="http://schemas.openxmlformats.org/drawingml/2006/main">
            <a:off x="985065" y="7419298"/>
            <a:ext cx="1933929" cy="202419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1" name="Rectangle 30"/>
          <cdr:cNvSpPr/>
        </cdr:nvSpPr>
        <cdr:spPr>
          <a:xfrm xmlns:a="http://schemas.openxmlformats.org/drawingml/2006/main">
            <a:off x="1067550" y="7042307"/>
            <a:ext cx="1420582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Spool player</a:t>
            </a:r>
          </a:p>
        </cdr:txBody>
      </cdr:sp>
    </cdr:grpSp>
  </cdr:relSizeAnchor>
  <cdr:relSizeAnchor xmlns:cdr="http://schemas.openxmlformats.org/drawingml/2006/chartDrawing">
    <cdr:from>
      <cdr:x>0.90818</cdr:x>
      <cdr:y>0.19835</cdr:y>
    </cdr:from>
    <cdr:to>
      <cdr:x>0.94368</cdr:x>
      <cdr:y>0.80242</cdr:y>
    </cdr:to>
    <cdr:grpSp>
      <cdr:nvGrpSpPr>
        <cdr:cNvPr id="32" name="Group 31"/>
        <cdr:cNvGrpSpPr/>
      </cdr:nvGrpSpPr>
      <cdr:grpSpPr>
        <a:xfrm xmlns:a="http://schemas.openxmlformats.org/drawingml/2006/main">
          <a:off x="24705584" y="685810"/>
          <a:ext cx="965721" cy="2088617"/>
          <a:chOff x="-1449390" y="10257272"/>
          <a:chExt cx="991861" cy="2088612"/>
        </a:xfrm>
      </cdr:grpSpPr>
      <cdr:pic>
        <cdr:nvPicPr>
          <cdr:cNvPr id="33" name="Picture 32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1449390" y="11036653"/>
            <a:ext cx="991861" cy="1309231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4" name="Rectangle 33"/>
          <cdr:cNvSpPr/>
        </cdr:nvSpPr>
        <cdr:spPr>
          <a:xfrm xmlns:a="http://schemas.openxmlformats.org/drawingml/2006/main">
            <a:off x="-1336096" y="10257272"/>
            <a:ext cx="736099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 </a:t>
            </a:r>
          </a:p>
          <a:p xmlns:a="http://schemas.openxmlformats.org/drawingml/2006/main">
            <a:r>
              <a:rPr lang="en-US" sz="1600" dirty="0" smtClean="0"/>
              <a:t>Nano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0.93054</cdr:x>
      <cdr:y>0.35262</cdr:y>
    </cdr:from>
    <cdr:to>
      <cdr:x>0.97545</cdr:x>
      <cdr:y>0.88361</cdr:y>
    </cdr:to>
    <cdr:grpSp>
      <cdr:nvGrpSpPr>
        <cdr:cNvPr id="35" name="Group 34"/>
        <cdr:cNvGrpSpPr/>
      </cdr:nvGrpSpPr>
      <cdr:grpSpPr>
        <a:xfrm xmlns:a="http://schemas.openxmlformats.org/drawingml/2006/main">
          <a:off x="25313852" y="1219210"/>
          <a:ext cx="1221705" cy="1835938"/>
          <a:chOff x="-1918421" y="11215905"/>
          <a:chExt cx="1255022" cy="1835961"/>
        </a:xfrm>
      </cdr:grpSpPr>
      <cdr:pic>
        <cdr:nvPicPr>
          <cdr:cNvPr id="36" name="Picture 35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-1918421" y="11796844"/>
            <a:ext cx="1255022" cy="1255022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37" name="Rectangle 36"/>
          <cdr:cNvSpPr/>
        </cdr:nvSpPr>
        <cdr:spPr>
          <a:xfrm xmlns:a="http://schemas.openxmlformats.org/drawingml/2006/main">
            <a:off x="-1735110" y="11215905"/>
            <a:ext cx="840295" cy="58477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iPod </a:t>
            </a:r>
          </a:p>
          <a:p xmlns:a="http://schemas.openxmlformats.org/drawingml/2006/main">
            <a:r>
              <a:rPr lang="en-US" sz="1600" dirty="0" smtClean="0"/>
              <a:t>Shuffle</a:t>
            </a:r>
            <a:endParaRPr lang="en-US" sz="1600" dirty="0"/>
          </a:p>
        </cdr:txBody>
      </cdr:sp>
    </cdr:grpSp>
  </cdr:relSizeAnchor>
  <cdr:relSizeAnchor xmlns:cdr="http://schemas.openxmlformats.org/drawingml/2006/chartDrawing">
    <cdr:from>
      <cdr:x>0.76681</cdr:x>
      <cdr:y>0.38297</cdr:y>
    </cdr:from>
    <cdr:to>
      <cdr:x>0.81306</cdr:x>
      <cdr:y>0.82371</cdr:y>
    </cdr:to>
    <cdr:grpSp>
      <cdr:nvGrpSpPr>
        <cdr:cNvPr id="38" name="Group 37"/>
        <cdr:cNvGrpSpPr/>
      </cdr:nvGrpSpPr>
      <cdr:grpSpPr>
        <a:xfrm xmlns:a="http://schemas.openxmlformats.org/drawingml/2006/main">
          <a:off x="20859839" y="1324147"/>
          <a:ext cx="1258157" cy="1523892"/>
          <a:chOff x="7249986" y="3136079"/>
          <a:chExt cx="1292341" cy="1523884"/>
        </a:xfrm>
      </cdr:grpSpPr>
      <cdr:pic>
        <cdr:nvPicPr>
          <cdr:cNvPr id="39" name="Picture 38"/>
          <cdr:cNvPicPr>
            <a:picLocks xmlns:a="http://schemas.openxmlformats.org/drawingml/2006/main" noChangeAspect="1"/>
          </cdr:cNvPicPr>
        </cdr:nvPicPr>
        <cdr:blipFill rotWithShape="1">
          <a:blip xmlns:a="http://schemas.openxmlformats.org/drawingml/2006/main" xmlns:r="http://schemas.openxmlformats.org/officeDocument/2006/relationships"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7633" b="66254" l="73554" r="78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xmlns:a="http://schemas.openxmlformats.org/drawingml/2006/main" l="73469" t="34392" r="21296" b="32639"/>
          <a:stretch xmlns:a="http://schemas.openxmlformats.org/drawingml/2006/main"/>
        </cdr:blipFill>
        <cdr:spPr>
          <a:xfrm xmlns:a="http://schemas.openxmlformats.org/drawingml/2006/main">
            <a:off x="7504225" y="3457188"/>
            <a:ext cx="816169" cy="1202775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0" name="Rectangle 39"/>
          <cdr:cNvSpPr/>
        </cdr:nvSpPr>
        <cdr:spPr>
          <a:xfrm xmlns:a="http://schemas.openxmlformats.org/drawingml/2006/main">
            <a:off x="7249986" y="3136079"/>
            <a:ext cx="1292341" cy="3385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 smtClean="0"/>
              <a:t>MP3 player</a:t>
            </a:r>
          </a:p>
        </cdr:txBody>
      </cdr:sp>
    </cdr:grpSp>
  </cdr:relSizeAnchor>
  <cdr:relSizeAnchor xmlns:cdr="http://schemas.openxmlformats.org/drawingml/2006/chartDrawing">
    <cdr:from>
      <cdr:x>0.76829</cdr:x>
      <cdr:y>2.8922E-7</cdr:y>
    </cdr:from>
    <cdr:to>
      <cdr:x>0.81661</cdr:x>
      <cdr:y>0.37994</cdr:y>
    </cdr:to>
    <cdr:grpSp>
      <cdr:nvGrpSpPr>
        <cdr:cNvPr id="41" name="Group 40"/>
        <cdr:cNvGrpSpPr/>
      </cdr:nvGrpSpPr>
      <cdr:grpSpPr>
        <a:xfrm xmlns:a="http://schemas.openxmlformats.org/drawingml/2006/main">
          <a:off x="20900100" y="1"/>
          <a:ext cx="1314468" cy="1313670"/>
          <a:chOff x="7634309" y="-5947984"/>
          <a:chExt cx="1314450" cy="1951192"/>
        </a:xfrm>
      </cdr:grpSpPr>
      <cdr:pic>
        <cdr:nvPicPr>
          <cdr:cNvPr id="42" name="Picture 41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45000" y1="49524" x2="38333" y2="52619"/>
                        <a14:foregroundMark x1="75238" y1="43810" x2="71667" y2="43810"/>
                        <a14:backgroundMark x1="74762" y1="31905" x2="36190" y2="13095"/>
                        <a14:backgroundMark x1="29524" y1="11667" x2="26905" y2="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7634309" y="-5947984"/>
            <a:ext cx="1314450" cy="1951192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43" name="Rectangle 42"/>
          <cdr:cNvSpPr/>
        </cdr:nvSpPr>
        <cdr:spPr>
          <a:xfrm xmlns:a="http://schemas.openxmlformats.org/drawingml/2006/main">
            <a:off x="8003073" y="-5830241"/>
            <a:ext cx="691206" cy="50285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none">
            <a:spAutoFit/>
          </a:bodyPr>
          <a:lstStyle xmlns:a="http://schemas.openxmlformats.org/drawingml/2006/main"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600" dirty="0"/>
              <a:t>3</a:t>
            </a:r>
            <a:r>
              <a:rPr lang="en-US" sz="1600" dirty="0" smtClean="0"/>
              <a:t> in 1</a:t>
            </a:r>
            <a:endParaRPr lang="en-US" sz="1600" dirty="0"/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64275-BDA8-4225-B3C0-FA688921E86E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4C541-83A1-4A06-BCC8-1B2E5E577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4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186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63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87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7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909EC-3F54-472B-87D7-240F41DF42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71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15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7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4C541-83A1-4A06-BCC8-1B2E5E5777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9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0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2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2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7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7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0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7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3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09E71-B471-4429-84BC-504DB10C23F0}" type="datetimeFigureOut">
              <a:rPr lang="en-US" smtClean="0"/>
              <a:t>7/13/15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D4285-3F49-4B70-B8B2-EE47985FA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microsoft.com/office/2007/relationships/hdphoto" Target="../media/hdphoto7.wdp"/><Relationship Id="rId7" Type="http://schemas.openxmlformats.org/officeDocument/2006/relationships/image" Target="../media/image14.png"/><Relationship Id="rId8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" t="10791" r="-197" b="9386"/>
          <a:stretch/>
        </p:blipFill>
        <p:spPr>
          <a:xfrm>
            <a:off x="-1" y="-24063"/>
            <a:ext cx="12221029" cy="68820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4063"/>
            <a:ext cx="12192000" cy="688206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" y="2129343"/>
            <a:ext cx="12192002" cy="1049285"/>
          </a:xfrm>
          <a:solidFill>
            <a:srgbClr val="FFFFFF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Mind of a Disruptive Leader </a:t>
            </a: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7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775219" y="235422"/>
            <a:ext cx="2656640" cy="2843330"/>
            <a:chOff x="7187471" y="3022183"/>
            <a:chExt cx="2656640" cy="2843330"/>
          </a:xfrm>
        </p:grpSpPr>
        <p:pic>
          <p:nvPicPr>
            <p:cNvPr id="1028" name="Picture 4" descr="https://tctechcrunch2011.files.wordpress.com/2013/05/makanicloud.png?w=24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991" y="3022183"/>
              <a:ext cx="1371600" cy="136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187471" y="4388185"/>
              <a:ext cx="265664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Makani</a:t>
              </a:r>
              <a:r>
                <a:rPr 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Power</a:t>
              </a:r>
            </a:p>
            <a:p>
              <a:pPr algn="ctr"/>
              <a:r>
                <a:rPr lang="en-US" sz="3000" b="1" dirty="0">
                  <a:solidFill>
                    <a:srgbClr val="FF7F00"/>
                  </a:solidFill>
                  <a:latin typeface="Calibri (Body)"/>
                </a:rPr>
                <a:t>Clean </a:t>
              </a:r>
              <a:r>
                <a:rPr lang="en-US" sz="3000" b="1" dirty="0" smtClean="0">
                  <a:solidFill>
                    <a:srgbClr val="FF7F00"/>
                  </a:solidFill>
                  <a:latin typeface="Calibri (Body)"/>
                </a:rPr>
                <a:t>Energy</a:t>
              </a:r>
            </a:p>
            <a:p>
              <a:pPr algn="ctr"/>
              <a:r>
                <a:rPr lang="en-US" sz="2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$30 </a:t>
              </a:r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million</a:t>
              </a:r>
              <a:r>
                <a:rPr lang="en-US" sz="3000" b="1" dirty="0" smtClean="0">
                  <a:solidFill>
                    <a:srgbClr val="5BBEEC"/>
                  </a:solidFill>
                  <a:latin typeface="Calibri (Body)"/>
                </a:rPr>
                <a:t>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  </a:t>
              </a:r>
              <a:endPara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4656" y="229100"/>
            <a:ext cx="3483416" cy="2793084"/>
            <a:chOff x="174656" y="229100"/>
            <a:chExt cx="3483416" cy="2793084"/>
          </a:xfrm>
        </p:grpSpPr>
        <p:pic>
          <p:nvPicPr>
            <p:cNvPr id="1034" name="Picture 10" descr="http://mediaserver.pulse2.com/wp-content/uploads/2014/01/Nest-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0564" y="229100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174656" y="1621801"/>
              <a:ext cx="3483416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Nest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Labs</a:t>
              </a:r>
            </a:p>
            <a:p>
              <a:pPr algn="ctr"/>
              <a:r>
                <a:rPr lang="en-US" sz="3000" b="1" dirty="0">
                  <a:solidFill>
                    <a:srgbClr val="FF7F00"/>
                  </a:solidFill>
                  <a:latin typeface="Calibri (Body)"/>
                </a:rPr>
                <a:t>Home Automation</a:t>
              </a:r>
            </a:p>
            <a:p>
              <a:pPr algn="ctr"/>
              <a:r>
                <a:rPr lang="en-US" sz="2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$3.2 </a:t>
              </a:r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billion</a:t>
              </a:r>
              <a:endPara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688089" y="229100"/>
            <a:ext cx="3205251" cy="2793083"/>
            <a:chOff x="8688089" y="229100"/>
            <a:chExt cx="3205251" cy="2793083"/>
          </a:xfrm>
        </p:grpSpPr>
        <p:sp>
          <p:nvSpPr>
            <p:cNvPr id="24" name="Rectangle 23"/>
            <p:cNvSpPr/>
            <p:nvPr/>
          </p:nvSpPr>
          <p:spPr>
            <a:xfrm>
              <a:off x="8688089" y="1621800"/>
              <a:ext cx="3205251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Boston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Dynamics</a:t>
              </a:r>
            </a:p>
            <a:p>
              <a:pPr algn="ctr"/>
              <a:r>
                <a:rPr lang="en-US" sz="3000" b="1" dirty="0">
                  <a:solidFill>
                    <a:srgbClr val="FF7F00"/>
                  </a:solidFill>
                  <a:latin typeface="Calibri (Body)"/>
                </a:rPr>
                <a:t>Robotics</a:t>
              </a:r>
            </a:p>
            <a:p>
              <a:pPr algn="ctr"/>
              <a:r>
                <a:rPr lang="en-US" sz="2500" i="1" dirty="0" smtClean="0"/>
                <a:t>$</a:t>
              </a:r>
              <a:r>
                <a:rPr lang="en-US" sz="2500" i="1" dirty="0"/>
                <a:t>500 </a:t>
              </a:r>
              <a:r>
                <a:rPr lang="en-US" sz="2500" i="1" dirty="0" smtClean="0"/>
                <a:t>million</a:t>
              </a:r>
              <a:endParaRPr lang="en-US" sz="2500" i="1" dirty="0"/>
            </a:p>
          </p:txBody>
        </p:sp>
        <p:pic>
          <p:nvPicPr>
            <p:cNvPr id="1038" name="Picture 14" descr="https://i.ytimg.com/i/7vVhkEfw4nOGp8TyDk7RcQ/mq1.jpg?v=525056a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4915" y="229100"/>
              <a:ext cx="1371600" cy="137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4322131" y="3985422"/>
            <a:ext cx="3321353" cy="2770784"/>
            <a:chOff x="2241252" y="3022183"/>
            <a:chExt cx="3321353" cy="2770784"/>
          </a:xfrm>
        </p:grpSpPr>
        <p:pic>
          <p:nvPicPr>
            <p:cNvPr id="1040" name="Picture 16" descr="http://www.adweek.com/socialtimes/wp-content/uploads/sites/2/2014/03/TitanAerospaceLog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9513" y="3022183"/>
              <a:ext cx="2084832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241252" y="4392584"/>
              <a:ext cx="332135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Titan </a:t>
              </a:r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Aerospace</a:t>
              </a:r>
            </a:p>
            <a:p>
              <a:pPr algn="ctr"/>
              <a:r>
                <a:rPr lang="en-US" sz="3000" b="1" dirty="0" smtClean="0">
                  <a:solidFill>
                    <a:srgbClr val="FF7F00"/>
                  </a:solidFill>
                  <a:latin typeface="Calibri (Body)"/>
                </a:rPr>
                <a:t>Drones</a:t>
              </a:r>
              <a:endParaRPr lang="en-US" sz="3000" b="1" dirty="0">
                <a:solidFill>
                  <a:srgbClr val="FF7F00"/>
                </a:solidFill>
                <a:latin typeface="Calibri (Body)"/>
              </a:endParaRPr>
            </a:p>
            <a:p>
              <a:pPr algn="ctr"/>
              <a:r>
                <a:rPr lang="en-US" sz="2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$60 </a:t>
              </a:r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million </a:t>
              </a:r>
              <a:endPara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693458" y="3917458"/>
            <a:ext cx="3204203" cy="2821865"/>
            <a:chOff x="4204092" y="178019"/>
            <a:chExt cx="3204203" cy="2821865"/>
          </a:xfrm>
        </p:grpSpPr>
        <p:sp>
          <p:nvSpPr>
            <p:cNvPr id="20" name="Rectangle 19"/>
            <p:cNvSpPr/>
            <p:nvPr/>
          </p:nvSpPr>
          <p:spPr>
            <a:xfrm>
              <a:off x="4204092" y="1599501"/>
              <a:ext cx="3204203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DeepMind</a:t>
              </a:r>
              <a:endPara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  <a:p>
              <a:pPr algn="ctr"/>
              <a:r>
                <a:rPr lang="en-US" sz="3000" b="1" dirty="0" smtClean="0">
                  <a:solidFill>
                    <a:srgbClr val="FF7F00"/>
                  </a:solidFill>
                  <a:latin typeface="Calibri (Body)"/>
                </a:rPr>
                <a:t>AI</a:t>
              </a:r>
              <a:endParaRPr lang="en-US" sz="3000" b="1" dirty="0">
                <a:solidFill>
                  <a:srgbClr val="FF7F00"/>
                </a:solidFill>
                <a:latin typeface="Calibri (Body)"/>
              </a:endParaRPr>
            </a:p>
            <a:p>
              <a:pPr algn="ctr"/>
              <a:r>
                <a:rPr lang="en-US" sz="2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$650 </a:t>
              </a:r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million</a:t>
              </a:r>
              <a:endPara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  <p:pic>
          <p:nvPicPr>
            <p:cNvPr id="37" name="Picture 18" descr="http://cdn.arstechnica.net/wp-content/uploads/2014/01/deepyo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28" r="21020"/>
            <a:stretch/>
          </p:blipFill>
          <p:spPr bwMode="auto">
            <a:xfrm>
              <a:off x="5123841" y="178019"/>
              <a:ext cx="136470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-2768" y="3973230"/>
            <a:ext cx="3824138" cy="2770784"/>
            <a:chOff x="-142729" y="5062349"/>
            <a:chExt cx="3824138" cy="2770784"/>
          </a:xfrm>
        </p:grpSpPr>
        <p:pic>
          <p:nvPicPr>
            <p:cNvPr id="1030" name="Picture 6" descr="http://static1.squarespace.com/static/52c0d31ae4b0803bf7e95f36/53864f20e4b05d183bf2b444/54c98457e4b0d8961be0382b/1422493122566/zagat-logo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203" y="5062349"/>
              <a:ext cx="1371600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-142729" y="6432750"/>
              <a:ext cx="3824138" cy="1400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Zagat</a:t>
              </a:r>
            </a:p>
            <a:p>
              <a:pPr algn="ctr"/>
              <a:r>
                <a:rPr lang="en-US" sz="3000" b="1" dirty="0" smtClean="0">
                  <a:solidFill>
                    <a:srgbClr val="FF7F00"/>
                  </a:solidFill>
                  <a:latin typeface="Calibri (Body)"/>
                </a:rPr>
                <a:t>Restaurant Reviews</a:t>
              </a:r>
              <a:endParaRPr lang="en-US" sz="3000" b="1" dirty="0">
                <a:solidFill>
                  <a:srgbClr val="FF7F00"/>
                </a:solidFill>
                <a:latin typeface="Calibri (Body)"/>
              </a:endParaRPr>
            </a:p>
            <a:p>
              <a:pPr algn="ctr"/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$</a:t>
              </a:r>
              <a:r>
                <a:rPr lang="en-US" sz="25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151 </a:t>
              </a:r>
              <a:r>
                <a:rPr lang="en-US" sz="25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million</a:t>
              </a:r>
              <a:endParaRPr lang="en-US" sz="2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31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526" y="1491045"/>
            <a:ext cx="9132717" cy="4316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47" y="2023316"/>
            <a:ext cx="1784622" cy="7303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72083" y="1678710"/>
            <a:ext cx="1561023" cy="10770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33" b="1" dirty="0"/>
              <a:t>1984</a:t>
            </a:r>
          </a:p>
          <a:p>
            <a:pPr algn="ctr"/>
            <a:r>
              <a:rPr lang="en-US" sz="2133" dirty="0"/>
              <a:t>First Digital Camera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87534" y="4054275"/>
            <a:ext cx="2130117" cy="74879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33" b="1" dirty="0"/>
              <a:t>2000</a:t>
            </a:r>
          </a:p>
          <a:p>
            <a:pPr algn="ctr"/>
            <a:r>
              <a:rPr lang="en-US" sz="2133" dirty="0"/>
              <a:t>First DSLR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03261" y="2859922"/>
            <a:ext cx="1662265" cy="107702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133" b="1" dirty="0"/>
              <a:t>2000</a:t>
            </a:r>
          </a:p>
          <a:p>
            <a:pPr algn="ctr"/>
            <a:r>
              <a:rPr lang="en-US" sz="2133" dirty="0"/>
              <a:t>First Camera Phone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/>
          <a:stretch/>
        </p:blipFill>
        <p:spPr>
          <a:xfrm>
            <a:off x="-84877" y="2906090"/>
            <a:ext cx="1347389" cy="8309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9" y="4054275"/>
            <a:ext cx="938955" cy="639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40" y="1529531"/>
            <a:ext cx="1829379" cy="98163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116053" y="2450492"/>
            <a:ext cx="1856129" cy="54386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67" b="1" dirty="0">
                <a:solidFill>
                  <a:schemeClr val="bg1"/>
                </a:solidFill>
              </a:rPr>
              <a:t>2007</a:t>
            </a:r>
          </a:p>
          <a:p>
            <a:pPr algn="ctr"/>
            <a:r>
              <a:rPr lang="en-US" sz="1467" dirty="0">
                <a:solidFill>
                  <a:schemeClr val="bg1"/>
                </a:solidFill>
              </a:rPr>
              <a:t>iPhone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09272" y="1761725"/>
            <a:ext cx="1856129" cy="76963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67" b="1" dirty="0">
                <a:solidFill>
                  <a:schemeClr val="bg1"/>
                </a:solidFill>
              </a:rPr>
              <a:t>2005</a:t>
            </a:r>
          </a:p>
          <a:p>
            <a:pPr algn="ctr"/>
            <a:r>
              <a:rPr lang="en-US" sz="1467" dirty="0">
                <a:solidFill>
                  <a:schemeClr val="bg1"/>
                </a:solidFill>
              </a:rPr>
              <a:t>Canon </a:t>
            </a:r>
            <a:r>
              <a:rPr lang="en-US" sz="1467" dirty="0" err="1">
                <a:solidFill>
                  <a:schemeClr val="bg1"/>
                </a:solidFill>
              </a:rPr>
              <a:t>Powershot</a:t>
            </a:r>
            <a:r>
              <a:rPr lang="en-US" sz="1467" dirty="0">
                <a:solidFill>
                  <a:schemeClr val="bg1"/>
                </a:solidFill>
              </a:rPr>
              <a:t> 5 MP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8" r="6252" b="11824"/>
          <a:stretch/>
        </p:blipFill>
        <p:spPr>
          <a:xfrm>
            <a:off x="7637846" y="1491045"/>
            <a:ext cx="812543" cy="926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5" y="2440540"/>
            <a:ext cx="911665" cy="65597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921755" y="2776675"/>
            <a:ext cx="1807188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 dirty="0">
                <a:solidFill>
                  <a:srgbClr val="EF1E23"/>
                </a:solidFill>
              </a:rPr>
              <a:t>INEVITABLE?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98418" y="1560589"/>
            <a:ext cx="999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Share Price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10697989" y="1603864"/>
            <a:ext cx="1419755" cy="2212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3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8" grpId="0"/>
      <p:bldP spid="19" grpId="0"/>
      <p:bldP spid="2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92" y="304058"/>
            <a:ext cx="9879908" cy="6100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6101" y="1251284"/>
            <a:ext cx="3707604" cy="52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0589" y="5065754"/>
            <a:ext cx="3485071" cy="430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44646" y="6173216"/>
            <a:ext cx="9348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898989"/>
                </a:solidFill>
              </a:rPr>
              <a:t>Figures in US$</a:t>
            </a:r>
            <a:endParaRPr lang="en-US" sz="1000" b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73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2171"/>
            <a:ext cx="10515600" cy="458255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Success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b="1" i="1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determined by how much you do today of the present </a:t>
            </a:r>
            <a:r>
              <a:rPr lang="en-US" b="1" i="1" u="sng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bg1"/>
                </a:solidFill>
              </a:rPr>
              <a:t> how much you do today of the future</a:t>
            </a:r>
          </a:p>
        </p:txBody>
      </p:sp>
    </p:spTree>
    <p:extLst>
      <p:ext uri="{BB962C8B-B14F-4D97-AF65-F5344CB8AC3E}">
        <p14:creationId xmlns:p14="http://schemas.microsoft.com/office/powerpoint/2010/main" val="330134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8" y="0"/>
            <a:ext cx="7045036" cy="6871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51985" y="267515"/>
            <a:ext cx="3640015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rgbClr val="FF7F00"/>
                </a:solidFill>
              </a:rPr>
              <a:t>PayPal Mafia to </a:t>
            </a:r>
            <a:r>
              <a:rPr lang="en-US" sz="3000" b="1" i="1" dirty="0" smtClean="0">
                <a:solidFill>
                  <a:srgbClr val="FF7F00"/>
                </a:solidFill>
              </a:rPr>
              <a:t>be around </a:t>
            </a:r>
            <a:r>
              <a:rPr lang="en-US" sz="3000" b="1" i="1" dirty="0">
                <a:solidFill>
                  <a:srgbClr val="FF7F00"/>
                </a:solidFill>
              </a:rPr>
              <a:t>220 </a:t>
            </a:r>
            <a:r>
              <a:rPr lang="en-US" sz="3000" b="1" i="1" dirty="0" smtClean="0">
                <a:solidFill>
                  <a:srgbClr val="FF7F00"/>
                </a:solidFill>
              </a:rPr>
              <a:t>people</a:t>
            </a:r>
          </a:p>
          <a:p>
            <a:endParaRPr lang="en-US" sz="3000" b="1" i="1" dirty="0" smtClean="0">
              <a:solidFill>
                <a:srgbClr val="FF7F00"/>
              </a:solidFill>
            </a:endParaRPr>
          </a:p>
          <a:p>
            <a:endParaRPr lang="en-US" sz="3000" b="1" i="1" dirty="0">
              <a:solidFill>
                <a:srgbClr val="FF7F00"/>
              </a:solidFill>
            </a:endParaRPr>
          </a:p>
          <a:p>
            <a:r>
              <a:rPr lang="en-US" sz="3000" b="1" i="1" dirty="0" smtClean="0">
                <a:solidFill>
                  <a:srgbClr val="FF7F00"/>
                </a:solidFill>
              </a:rPr>
              <a:t>7 </a:t>
            </a:r>
            <a:r>
              <a:rPr lang="en-US" sz="3000" b="1" i="1" dirty="0">
                <a:solidFill>
                  <a:srgbClr val="FF7F00"/>
                </a:solidFill>
              </a:rPr>
              <a:t>distinct "unicorn" </a:t>
            </a:r>
            <a:r>
              <a:rPr lang="en-US" sz="3000" b="1" i="1" dirty="0" smtClean="0">
                <a:solidFill>
                  <a:srgbClr val="FF7F00"/>
                </a:solidFill>
              </a:rPr>
              <a:t>companies</a:t>
            </a:r>
          </a:p>
          <a:p>
            <a:endParaRPr lang="en-US" sz="3000" b="1" i="1" dirty="0" smtClean="0">
              <a:solidFill>
                <a:srgbClr val="FF7F00"/>
              </a:solidFill>
            </a:endParaRPr>
          </a:p>
          <a:p>
            <a:endParaRPr lang="en-US" sz="3000" b="1" i="1" dirty="0">
              <a:solidFill>
                <a:srgbClr val="FF7F00"/>
              </a:solidFill>
            </a:endParaRPr>
          </a:p>
          <a:p>
            <a:r>
              <a:rPr lang="en-US" sz="3000" b="1" i="1" dirty="0" smtClean="0">
                <a:solidFill>
                  <a:srgbClr val="FF7F00"/>
                </a:solidFill>
              </a:rPr>
              <a:t>2 </a:t>
            </a:r>
            <a:r>
              <a:rPr lang="en-US" sz="3000" b="1" i="1" dirty="0">
                <a:solidFill>
                  <a:srgbClr val="FF7F00"/>
                </a:solidFill>
              </a:rPr>
              <a:t>of those seven companies </a:t>
            </a:r>
            <a:r>
              <a:rPr lang="en-US" sz="3000" b="1" i="1" dirty="0" smtClean="0">
                <a:solidFill>
                  <a:srgbClr val="FF7F00"/>
                </a:solidFill>
              </a:rPr>
              <a:t>valued </a:t>
            </a:r>
            <a:r>
              <a:rPr lang="en-US" sz="3000" b="1" i="1" dirty="0">
                <a:solidFill>
                  <a:srgbClr val="FF7F00"/>
                </a:solidFill>
              </a:rPr>
              <a:t>at north of $10 </a:t>
            </a:r>
            <a:r>
              <a:rPr lang="en-US" sz="3000" b="1" i="1" dirty="0" smtClean="0">
                <a:solidFill>
                  <a:srgbClr val="FF7F00"/>
                </a:solidFill>
              </a:rPr>
              <a:t>billion </a:t>
            </a:r>
          </a:p>
          <a:p>
            <a:endParaRPr lang="en-US" sz="3000" i="1" dirty="0">
              <a:solidFill>
                <a:srgbClr val="FF7F00"/>
              </a:solidFill>
            </a:endParaRPr>
          </a:p>
          <a:p>
            <a:endParaRPr lang="en-US" sz="3000" i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3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682171"/>
            <a:ext cx="10515600" cy="54864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chemeClr val="bg1"/>
                </a:solidFill>
              </a:rPr>
              <a:t>Do not accept</a:t>
            </a:r>
            <a:r>
              <a:rPr lang="en-US" b="1" dirty="0" smtClean="0">
                <a:solidFill>
                  <a:schemeClr val="bg1"/>
                </a:solidFill>
              </a:rPr>
              <a:t>, but </a:t>
            </a:r>
            <a:r>
              <a:rPr lang="en-US" b="1" u="sng" dirty="0" smtClean="0">
                <a:solidFill>
                  <a:schemeClr val="bg1"/>
                </a:solidFill>
              </a:rPr>
              <a:t>confront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Do not follow</a:t>
            </a:r>
            <a:r>
              <a:rPr lang="en-US" b="1" dirty="0" smtClean="0">
                <a:solidFill>
                  <a:schemeClr val="bg1"/>
                </a:solidFill>
              </a:rPr>
              <a:t>, but </a:t>
            </a:r>
            <a:r>
              <a:rPr lang="en-US" b="1" u="sng" dirty="0" smtClean="0">
                <a:solidFill>
                  <a:schemeClr val="bg1"/>
                </a:solidFill>
              </a:rPr>
              <a:t>define</a:t>
            </a:r>
            <a:r>
              <a:rPr lang="en-US" b="1" dirty="0" smtClean="0">
                <a:solidFill>
                  <a:schemeClr val="bg1"/>
                </a:solidFill>
              </a:rPr>
              <a:t> &amp; </a:t>
            </a:r>
            <a:r>
              <a:rPr lang="en-US" b="1" u="sng" dirty="0" smtClean="0">
                <a:solidFill>
                  <a:schemeClr val="bg1"/>
                </a:solidFill>
              </a:rPr>
              <a:t>disrupt</a:t>
            </a:r>
            <a:endParaRPr lang="en-US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200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268807"/>
              </p:ext>
            </p:extLst>
          </p:nvPr>
        </p:nvGraphicFramePr>
        <p:xfrm>
          <a:off x="1131640" y="3124201"/>
          <a:ext cx="272034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37160" t="43333" r="47499" b="17778"/>
          <a:stretch/>
        </p:blipFill>
        <p:spPr>
          <a:xfrm>
            <a:off x="5170241" y="3456304"/>
            <a:ext cx="1859279" cy="2667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4449" t="44087" r="79568" b="17024"/>
          <a:stretch/>
        </p:blipFill>
        <p:spPr>
          <a:xfrm>
            <a:off x="1367311" y="3456313"/>
            <a:ext cx="1974129" cy="2667000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21518" t="44087" r="63575" b="17024"/>
          <a:stretch/>
        </p:blipFill>
        <p:spPr>
          <a:xfrm>
            <a:off x="3341440" y="3456304"/>
            <a:ext cx="1828801" cy="2667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76106" t="44087" r="7760" b="17024"/>
          <a:stretch/>
        </p:blipFill>
        <p:spPr>
          <a:xfrm>
            <a:off x="10047041" y="3456304"/>
            <a:ext cx="1981199" cy="2667000"/>
          </a:xfrm>
          <a:prstGeom prst="rect">
            <a:avLst/>
          </a:prstGeom>
        </p:spPr>
      </p:pic>
      <p:pic>
        <p:nvPicPr>
          <p:cNvPr id="3074" name="Picture 2" descr="https://musicinlondondotorg.files.wordpress.com/2014/07/cropped-harmony-in-leicester-squar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 r="51097"/>
          <a:stretch/>
        </p:blipFill>
        <p:spPr bwMode="auto">
          <a:xfrm>
            <a:off x="11394" y="4599296"/>
            <a:ext cx="1272645" cy="134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18364" y="6123304"/>
            <a:ext cx="1065675" cy="0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3301" y="621845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1800</a:t>
            </a:r>
            <a:endParaRPr lang="en-US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2908" y="3748593"/>
            <a:ext cx="511294" cy="338554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Live</a:t>
            </a:r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l="4449" t="44087" r="79568" b="17024"/>
          <a:stretch/>
        </p:blipFill>
        <p:spPr>
          <a:xfrm>
            <a:off x="11394" y="3361151"/>
            <a:ext cx="1452525" cy="2667000"/>
          </a:xfrm>
          <a:prstGeom prst="rect">
            <a:avLst/>
          </a:prstGeom>
          <a:gradFill>
            <a:gsLst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9051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-14097000" y="3231541"/>
          <a:ext cx="27203400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Rectangle 43"/>
          <p:cNvSpPr/>
          <p:nvPr/>
        </p:nvSpPr>
        <p:spPr>
          <a:xfrm>
            <a:off x="641873" y="1185072"/>
            <a:ext cx="29980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FF7F00"/>
                </a:solidFill>
              </a:rPr>
              <a:t>100 years later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93970" y="1153966"/>
            <a:ext cx="2634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FF7F00"/>
                </a:solidFill>
              </a:rPr>
              <a:t> 4 years later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93970" y="1180559"/>
            <a:ext cx="25299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FF7F00"/>
                </a:solidFill>
              </a:rPr>
              <a:t>8 years later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9292" y="1167262"/>
            <a:ext cx="2351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FF7F00"/>
                </a:solidFill>
              </a:rPr>
              <a:t>1 year later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1873" y="1167261"/>
            <a:ext cx="35614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solidFill>
                  <a:srgbClr val="FF7F00"/>
                </a:solidFill>
              </a:rPr>
              <a:t>Immediate future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524078" y="2623072"/>
            <a:ext cx="1671432" cy="2455579"/>
            <a:chOff x="10051352" y="2812974"/>
            <a:chExt cx="1671432" cy="2455579"/>
          </a:xfrm>
        </p:grpSpPr>
        <p:sp>
          <p:nvSpPr>
            <p:cNvPr id="41" name="Rectangle 40"/>
            <p:cNvSpPr/>
            <p:nvPr/>
          </p:nvSpPr>
          <p:spPr>
            <a:xfrm>
              <a:off x="10051352" y="2812974"/>
              <a:ext cx="13287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Skinny player 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23"/>
            <a:stretch/>
          </p:blipFill>
          <p:spPr>
            <a:xfrm>
              <a:off x="10272522" y="3247963"/>
              <a:ext cx="1450262" cy="202059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2707071" y="2623072"/>
            <a:ext cx="1828800" cy="2057400"/>
            <a:chOff x="5645718" y="2420926"/>
            <a:chExt cx="1828800" cy="2057400"/>
          </a:xfrm>
        </p:grpSpPr>
        <p:pic>
          <p:nvPicPr>
            <p:cNvPr id="57" name="Content Placeholder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7328" r="90814">
                          <a14:foregroundMark x1="36534" y1="49590" x2="33915" y2="48634"/>
                          <a14:foregroundMark x1="34539" y1="46585" x2="31546" y2="50137"/>
                          <a14:foregroundMark x1="18204" y1="51503" x2="19825" y2="46721"/>
                          <a14:foregroundMark x1="36284" y1="45765" x2="33167" y2="47131"/>
                          <a14:foregroundMark x1="31297" y1="48907" x2="33167" y2="47268"/>
                          <a14:foregroundMark x1="21820" y1="48770" x2="24938" y2="56694"/>
                          <a14:foregroundMark x1="28554" y1="58880" x2="26185" y2="58197"/>
                          <a14:backgroundMark x1="62843" y1="47268" x2="62718" y2="49454"/>
                          <a14:backgroundMark x1="26683" y1="54508" x2="30923" y2="58880"/>
                          <a14:backgroundMark x1="47382" y1="56421" x2="45885" y2="53142"/>
                          <a14:backgroundMark x1="47756" y1="56284" x2="49252" y2="56967"/>
                        </a14:backgroundRemoval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09" t="18711" r="14544" b="12334"/>
            <a:stretch/>
          </p:blipFill>
          <p:spPr>
            <a:xfrm>
              <a:off x="5645718" y="3259126"/>
              <a:ext cx="1828800" cy="121920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5928595" y="2420926"/>
              <a:ext cx="8686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Bracelet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14082" t="44087" r="71633" b="17024"/>
          <a:stretch/>
        </p:blipFill>
        <p:spPr>
          <a:xfrm>
            <a:off x="1678315" y="3505200"/>
            <a:ext cx="1752598" cy="266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26219" t="43333" r="63580" b="17778"/>
          <a:stretch/>
        </p:blipFill>
        <p:spPr>
          <a:xfrm>
            <a:off x="3429001" y="3505200"/>
            <a:ext cx="1375679" cy="2667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36608" t="44087" r="47789" b="17024"/>
          <a:stretch/>
        </p:blipFill>
        <p:spPr>
          <a:xfrm>
            <a:off x="4804678" y="3429000"/>
            <a:ext cx="4390831" cy="2667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55970" t="40380" r="31677" b="20731"/>
          <a:stretch/>
        </p:blipFill>
        <p:spPr>
          <a:xfrm>
            <a:off x="6781799" y="3200400"/>
            <a:ext cx="1548140" cy="2966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72708" t="44087" r="14951" b="17024"/>
          <a:stretch/>
        </p:blipFill>
        <p:spPr>
          <a:xfrm>
            <a:off x="8757947" y="3429000"/>
            <a:ext cx="1515414" cy="2667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83842" t="40753" r="8161" b="20358"/>
          <a:stretch/>
        </p:blipFill>
        <p:spPr>
          <a:xfrm>
            <a:off x="10386793" y="3499828"/>
            <a:ext cx="982014" cy="2667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l="94028" t="39642" r="71" b="21469"/>
          <a:stretch/>
        </p:blipFill>
        <p:spPr>
          <a:xfrm>
            <a:off x="11368808" y="3499828"/>
            <a:ext cx="863601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0" y="0"/>
            <a:ext cx="12192000" cy="68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55157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Graphic spid="24" grpId="1">
        <p:bldAsOne/>
      </p:bldGraphic>
      <p:bldP spid="44" grpId="0"/>
      <p:bldP spid="44" grpId="1"/>
      <p:bldP spid="50" grpId="0"/>
      <p:bldP spid="50" grpId="1"/>
      <p:bldP spid="51" grpId="0"/>
      <p:bldP spid="51" grpId="1"/>
      <p:bldP spid="52" grpId="0"/>
      <p:bldP spid="52" grpId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3948" y="527594"/>
            <a:ext cx="1425337" cy="4213728"/>
            <a:chOff x="283948" y="298997"/>
            <a:chExt cx="1425337" cy="4213728"/>
          </a:xfrm>
        </p:grpSpPr>
        <p:pic>
          <p:nvPicPr>
            <p:cNvPr id="2050" name="Picture 2" descr="https://www.americancrew.com/sites/default/files/images/Vinyl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48" y="1983257"/>
              <a:ext cx="1425337" cy="1436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72914" y="298997"/>
              <a:ext cx="1047403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1977</a:t>
              </a:r>
            </a:p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Vinyl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4528" y="3650951"/>
              <a:ext cx="120417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/>
                <a:t>44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$ 25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155318" y="527594"/>
            <a:ext cx="1289071" cy="4213728"/>
            <a:chOff x="2155318" y="298997"/>
            <a:chExt cx="1289071" cy="4213728"/>
          </a:xfrm>
        </p:grpSpPr>
        <p:pic>
          <p:nvPicPr>
            <p:cNvPr id="2052" name="Picture 4" descr="http://pinkfloydarchives.com/Discog/Austral/8track/Anim/tape.jpg"/>
            <p:cNvPicPr>
              <a:picLocks noChangeAspect="1" noChangeArrowheads="1"/>
            </p:cNvPicPr>
            <p:nvPr/>
          </p:nvPicPr>
          <p:blipFill rotWithShape="1"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641"/>
            <a:stretch/>
          </p:blipFill>
          <p:spPr bwMode="auto">
            <a:xfrm>
              <a:off x="2257214" y="1881903"/>
              <a:ext cx="1085281" cy="16391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155318" y="298997"/>
              <a:ext cx="128907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1978</a:t>
              </a:r>
            </a:p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8-Track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97604" y="3650951"/>
              <a:ext cx="120417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/>
                <a:t>46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$ 24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90424" y="527594"/>
            <a:ext cx="1585128" cy="4213728"/>
            <a:chOff x="3890424" y="298997"/>
            <a:chExt cx="1585128" cy="4213728"/>
          </a:xfrm>
        </p:grpSpPr>
        <p:pic>
          <p:nvPicPr>
            <p:cNvPr id="2054" name="Picture 6" descr="http://www.edmsauce.com/wp-content/uploads/2014/05/Sonys-New-Cassette-Tape-Holds-64750000-Songs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424" y="2085921"/>
              <a:ext cx="1585128" cy="1231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02686" y="298997"/>
              <a:ext cx="157286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1978</a:t>
              </a:r>
            </a:p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Cassette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0901" y="3650951"/>
              <a:ext cx="120417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/>
                <a:t>60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$ 16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23481" y="527653"/>
            <a:ext cx="1667147" cy="4213669"/>
            <a:chOff x="6023481" y="299056"/>
            <a:chExt cx="1667147" cy="4213669"/>
          </a:xfrm>
        </p:grpSpPr>
        <p:pic>
          <p:nvPicPr>
            <p:cNvPr id="2056" name="Picture 8" descr="http://archive.gogadgetnews.com/wp-content/uploads/2011/11/How_to_Make_Real_Compact_Disc_in_photoshop_12.png"/>
            <p:cNvPicPr>
              <a:picLocks noChangeAspect="1" noChangeArrowheads="1"/>
            </p:cNvPicPr>
            <p:nvPr/>
          </p:nvPicPr>
          <p:blipFill>
            <a:blip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81" y="1881902"/>
              <a:ext cx="1667147" cy="163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372786" y="299056"/>
              <a:ext cx="96853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2000</a:t>
              </a:r>
            </a:p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CD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54966" y="3650951"/>
              <a:ext cx="120417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/>
                <a:t>74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$ 20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238557" y="527594"/>
            <a:ext cx="1565764" cy="4213728"/>
            <a:chOff x="8238557" y="298997"/>
            <a:chExt cx="1565764" cy="4213728"/>
          </a:xfrm>
        </p:grpSpPr>
        <p:pic>
          <p:nvPicPr>
            <p:cNvPr id="2058" name="Picture 10" descr="http://www.wired.com/images_blogs/gadgetlab/2010/09/iTunes10.png"/>
            <p:cNvPicPr>
              <a:picLocks noChangeAspect="1" noChangeArrowheads="1"/>
            </p:cNvPicPr>
            <p:nvPr/>
          </p:nvPicPr>
          <p:blipFill>
            <a:blip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557" y="1918597"/>
              <a:ext cx="1565764" cy="156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437946" y="298997"/>
              <a:ext cx="116698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 smtClean="0">
                  <a:latin typeface="Forte" panose="03060902040502070203" pitchFamily="66" charset="0"/>
                </a:rPr>
                <a:t>2003</a:t>
              </a:r>
            </a:p>
            <a:p>
              <a:r>
                <a:rPr lang="en-US" sz="3000" dirty="0" smtClean="0">
                  <a:latin typeface="Forte" panose="03060902040502070203" pitchFamily="66" charset="0"/>
                </a:rPr>
                <a:t>iTunes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00302" y="3650951"/>
              <a:ext cx="104227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 smtClean="0"/>
                <a:t>4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$ 0.99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009671" y="527594"/>
            <a:ext cx="2182329" cy="4213728"/>
            <a:chOff x="10009671" y="298997"/>
            <a:chExt cx="2182329" cy="4213728"/>
          </a:xfrm>
        </p:grpSpPr>
        <p:pic>
          <p:nvPicPr>
            <p:cNvPr id="2064" name="Picture 16" descr="http://i.guim.co.uk/static/w-460/h--/q-95/sys-images/Music/Pix/pictures/2011/9/9/1315577570067/Grooveshark-logo-007.jpg"/>
            <p:cNvPicPr>
              <a:picLocks noChangeAspect="1" noChangeArrowheads="1"/>
            </p:cNvPicPr>
            <p:nvPr/>
          </p:nvPicPr>
          <p:blipFill rotWithShape="1">
            <a:blip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25" r="20074"/>
            <a:stretch/>
          </p:blipFill>
          <p:spPr bwMode="auto">
            <a:xfrm>
              <a:off x="10352252" y="1954803"/>
              <a:ext cx="1498347" cy="1493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10009671" y="298997"/>
              <a:ext cx="218232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 smtClean="0">
                  <a:latin typeface="Forte" panose="03060902040502070203" pitchFamily="66" charset="0"/>
                </a:rPr>
                <a:t>2007</a:t>
              </a:r>
            </a:p>
            <a:p>
              <a:pPr algn="ctr"/>
              <a:r>
                <a:rPr lang="en-US" sz="3000" dirty="0" err="1" smtClean="0">
                  <a:latin typeface="Forte" panose="03060902040502070203" pitchFamily="66" charset="0"/>
                </a:rPr>
                <a:t>Grooveshark</a:t>
              </a:r>
              <a:endParaRPr lang="en-US" sz="3000" dirty="0">
                <a:latin typeface="Forte" panose="03060902040502070203" pitchFamily="66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523593" y="3650951"/>
              <a:ext cx="115448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500" dirty="0"/>
                <a:t>∞</a:t>
              </a:r>
              <a:r>
                <a:rPr lang="en-US" sz="2500" dirty="0" smtClean="0"/>
                <a:t> </a:t>
              </a:r>
              <a:r>
                <a:rPr lang="en-US" sz="2500" dirty="0" err="1" smtClean="0"/>
                <a:t>mins</a:t>
              </a:r>
              <a:endParaRPr lang="en-US" sz="2500" dirty="0" smtClean="0"/>
            </a:p>
            <a:p>
              <a:pPr algn="ctr"/>
              <a:r>
                <a:rPr lang="en-US" sz="2500" b="1" dirty="0" smtClean="0">
                  <a:solidFill>
                    <a:srgbClr val="FF7F00"/>
                  </a:solidFill>
                </a:rPr>
                <a:t>$ 9</a:t>
              </a:r>
              <a:endParaRPr lang="en-US" sz="2500" b="1" dirty="0">
                <a:solidFill>
                  <a:srgbClr val="FF7F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94528" y="5625253"/>
            <a:ext cx="114560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7F00"/>
                </a:solidFill>
              </a:rPr>
              <a:t>On-demand Streaming up 54% with 164 Billion </a:t>
            </a:r>
            <a:r>
              <a:rPr lang="en-US" sz="3000" b="1" dirty="0">
                <a:solidFill>
                  <a:srgbClr val="FF7F00"/>
                </a:solidFill>
              </a:rPr>
              <a:t>S</a:t>
            </a:r>
            <a:r>
              <a:rPr lang="en-US" sz="3000" b="1" dirty="0" smtClean="0">
                <a:solidFill>
                  <a:srgbClr val="FF7F00"/>
                </a:solidFill>
              </a:rPr>
              <a:t>treams in 2014</a:t>
            </a:r>
            <a:endParaRPr lang="en-US" sz="3000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0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12191999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1" b="50174"/>
          <a:stretch/>
        </p:blipFill>
        <p:spPr>
          <a:xfrm>
            <a:off x="0" y="2402823"/>
            <a:ext cx="6103129" cy="2751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1" b="6348"/>
          <a:stretch/>
        </p:blipFill>
        <p:spPr>
          <a:xfrm>
            <a:off x="6103129" y="2469326"/>
            <a:ext cx="6088870" cy="2685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14" b="38969"/>
          <a:stretch/>
        </p:blipFill>
        <p:spPr>
          <a:xfrm>
            <a:off x="182752" y="5629467"/>
            <a:ext cx="11840753" cy="891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8422" r="50716" b="87712"/>
          <a:stretch/>
        </p:blipFill>
        <p:spPr>
          <a:xfrm>
            <a:off x="14067" y="1472492"/>
            <a:ext cx="6239840" cy="70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t="51697" r="55591" b="44141"/>
          <a:stretch/>
        </p:blipFill>
        <p:spPr>
          <a:xfrm>
            <a:off x="6593305" y="1380579"/>
            <a:ext cx="5598695" cy="7651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587"/>
            <a:ext cx="11591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04283F"/>
                </a:solidFill>
              </a:rPr>
              <a:t>US Market </a:t>
            </a:r>
            <a:endParaRPr lang="en-US" sz="4000" b="1" dirty="0">
              <a:solidFill>
                <a:srgbClr val="0428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7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28wbuch0jlv7v.cloudfront.net/images/infografik/normal/chartoftheday_2432_US_Music_Market_2014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8" y="1"/>
            <a:ext cx="962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888671" y="6220328"/>
            <a:ext cx="1303329" cy="45720"/>
          </a:xfrm>
          <a:prstGeom prst="rect">
            <a:avLst/>
          </a:prstGeom>
          <a:solidFill>
            <a:srgbClr val="287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88671" y="6254496"/>
            <a:ext cx="1303329" cy="603504"/>
          </a:xfrm>
          <a:prstGeom prst="rect">
            <a:avLst/>
          </a:prstGeom>
          <a:solidFill>
            <a:srgbClr val="04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812280"/>
            <a:ext cx="1303329" cy="45720"/>
          </a:xfrm>
          <a:prstGeom prst="rect">
            <a:avLst/>
          </a:prstGeom>
          <a:solidFill>
            <a:srgbClr val="287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0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28wbuch0jlv7v.cloudfront.net/images/infografik/normal/chartoftheday_2967_Worldwide_vinyl_sales_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0"/>
            <a:ext cx="9625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818536"/>
            <a:ext cx="1303329" cy="36576"/>
          </a:xfrm>
          <a:prstGeom prst="rect">
            <a:avLst/>
          </a:prstGeom>
          <a:solidFill>
            <a:srgbClr val="287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888671" y="6220328"/>
            <a:ext cx="1303329" cy="45720"/>
          </a:xfrm>
          <a:prstGeom prst="rect">
            <a:avLst/>
          </a:prstGeom>
          <a:solidFill>
            <a:srgbClr val="287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888671" y="6254496"/>
            <a:ext cx="1303329" cy="603504"/>
          </a:xfrm>
          <a:prstGeom prst="rect">
            <a:avLst/>
          </a:prstGeom>
          <a:solidFill>
            <a:srgbClr val="042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1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698790"/>
            <a:ext cx="10515600" cy="4903989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The future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defined by </a:t>
            </a:r>
            <a:r>
              <a:rPr lang="en-US" b="1" u="sng" dirty="0" smtClean="0">
                <a:solidFill>
                  <a:schemeClr val="bg1"/>
                </a:solidFill>
              </a:rPr>
              <a:t>outliers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</a:t>
            </a:r>
            <a:r>
              <a:rPr lang="en-US" i="1" dirty="0" smtClean="0">
                <a:solidFill>
                  <a:schemeClr val="bg1"/>
                </a:solidFill>
              </a:rPr>
              <a:t>not 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by those around the mean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5600" b="1" dirty="0">
                <a:solidFill>
                  <a:schemeClr val="bg1"/>
                </a:solidFill>
              </a:rPr>
              <a:t>i</a:t>
            </a:r>
            <a:r>
              <a:rPr lang="en-US" sz="5600" b="1" dirty="0" smtClean="0">
                <a:solidFill>
                  <a:schemeClr val="bg1"/>
                </a:solidFill>
              </a:rPr>
              <a:t>nvest </a:t>
            </a:r>
            <a:r>
              <a:rPr lang="en-US" sz="5600" b="1" dirty="0">
                <a:solidFill>
                  <a:schemeClr val="bg1"/>
                </a:solidFill>
              </a:rPr>
              <a:t>in </a:t>
            </a:r>
            <a:r>
              <a:rPr lang="en-US" sz="5600" b="1" u="sng" dirty="0">
                <a:solidFill>
                  <a:schemeClr val="bg1"/>
                </a:solidFill>
              </a:rPr>
              <a:t>outliers</a:t>
            </a:r>
            <a:r>
              <a:rPr lang="en-US" sz="5600" b="1" dirty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/>
            </a:r>
            <a:br>
              <a:rPr lang="en-US" b="1" i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9/Xiaomi_logo.svg/1024px-Xiaomi_logo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74" y="0"/>
            <a:ext cx="2759826" cy="2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441472"/>
            <a:ext cx="1219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7F00"/>
                </a:solidFill>
              </a:rPr>
              <a:t>$5 Billion in 5 Years</a:t>
            </a:r>
            <a:endParaRPr lang="en-US" sz="5000" b="1" dirty="0">
              <a:solidFill>
                <a:srgbClr val="FF7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277</Words>
  <Application>Microsoft Macintosh PowerPoint</Application>
  <PresentationFormat>Custom</PresentationFormat>
  <Paragraphs>126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Mind of a Disruptive Leader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future is defined by outliers                             not  by those around the mean  invest in outliers  </vt:lpstr>
      <vt:lpstr>PowerPoint Presentation</vt:lpstr>
      <vt:lpstr>PowerPoint Presentation</vt:lpstr>
      <vt:lpstr>PowerPoint Presentation</vt:lpstr>
      <vt:lpstr>PowerPoint Presentation</vt:lpstr>
      <vt:lpstr>Success is not determined by how much you do today of the present but how much you do today of the future</vt:lpstr>
      <vt:lpstr>PowerPoint Presentation</vt:lpstr>
      <vt:lpstr>Do not accept, but confront Do not follow, but define &amp; disrupt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 of a disruptive leader / Leadership competencies for disruptive innovation</dc:title>
  <dc:creator>Yasanthi Abeyrathne</dc:creator>
  <cp:lastModifiedBy>Lakshaman Bandaranayake</cp:lastModifiedBy>
  <cp:revision>153</cp:revision>
  <dcterms:created xsi:type="dcterms:W3CDTF">2015-06-18T05:05:05Z</dcterms:created>
  <dcterms:modified xsi:type="dcterms:W3CDTF">2015-07-13T16:04:35Z</dcterms:modified>
</cp:coreProperties>
</file>