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71" r:id="rId5"/>
    <p:sldId id="272" r:id="rId6"/>
    <p:sldId id="279" r:id="rId7"/>
    <p:sldId id="277" r:id="rId8"/>
    <p:sldId id="280" r:id="rId9"/>
    <p:sldId id="281" r:id="rId10"/>
    <p:sldId id="282" r:id="rId11"/>
    <p:sldId id="284" r:id="rId12"/>
    <p:sldId id="283" r:id="rId13"/>
    <p:sldId id="289" r:id="rId14"/>
    <p:sldId id="285" r:id="rId15"/>
    <p:sldId id="286" r:id="rId16"/>
    <p:sldId id="296" r:id="rId17"/>
    <p:sldId id="287" r:id="rId18"/>
    <p:sldId id="288" r:id="rId19"/>
    <p:sldId id="297" r:id="rId20"/>
    <p:sldId id="290" r:id="rId21"/>
    <p:sldId id="298" r:id="rId22"/>
    <p:sldId id="291" r:id="rId23"/>
    <p:sldId id="292" r:id="rId24"/>
    <p:sldId id="294" r:id="rId25"/>
    <p:sldId id="274" r:id="rId26"/>
  </p:sldIdLst>
  <p:sldSz cx="9144000" cy="6858000" type="screen4x3"/>
  <p:notesSz cx="68072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4" userDrawn="1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pos="47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75" autoAdjust="0"/>
  </p:normalViewPr>
  <p:slideViewPr>
    <p:cSldViewPr snapToGrid="0" showGuides="1">
      <p:cViewPr varScale="1">
        <p:scale>
          <a:sx n="66" d="100"/>
          <a:sy n="66" d="100"/>
        </p:scale>
        <p:origin x="1446" y="72"/>
      </p:cViewPr>
      <p:guideLst>
        <p:guide orient="horz" pos="2136"/>
        <p:guide pos="24"/>
        <p:guide orient="horz" pos="912"/>
        <p:guide orient="horz" pos="3072"/>
        <p:guide pos="336"/>
        <p:guide pos="47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kandhaPo\Documents\LBO%20Presentation\Supporting%20Documents\LBO%20presentation%20numb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Rapid change in origin mix</a:t>
            </a:r>
            <a:endParaRPr lang="en-US" b="1" dirty="0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'Tourism Arrivals'!$M$30</c:f>
              <c:strCache>
                <c:ptCount val="1"/>
                <c:pt idx="0">
                  <c:v>Western Europe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'Tourism Arrivals'!$N$29:$U$29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'Tourism Arrivals'!$N$30:$U$30</c:f>
              <c:numCache>
                <c:formatCode>_(* #,##0_);_(* \(#,##0\);_(* "-"??_);_(@_)</c:formatCode>
                <c:ptCount val="8"/>
                <c:pt idx="0">
                  <c:v>195813</c:v>
                </c:pt>
                <c:pt idx="1">
                  <c:v>165822</c:v>
                </c:pt>
                <c:pt idx="2">
                  <c:v>170186</c:v>
                </c:pt>
                <c:pt idx="3">
                  <c:v>255172</c:v>
                </c:pt>
                <c:pt idx="4">
                  <c:v>320431</c:v>
                </c:pt>
                <c:pt idx="5">
                  <c:v>377873</c:v>
                </c:pt>
                <c:pt idx="6">
                  <c:v>418395</c:v>
                </c:pt>
                <c:pt idx="7">
                  <c:v>479007</c:v>
                </c:pt>
              </c:numCache>
            </c:numRef>
          </c:val>
        </c:ser>
        <c:ser>
          <c:idx val="1"/>
          <c:order val="1"/>
          <c:tx>
            <c:strRef>
              <c:f>'Tourism Arrivals'!$M$31</c:f>
              <c:strCache>
                <c:ptCount val="1"/>
                <c:pt idx="0">
                  <c:v>India + China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'Tourism Arrivals'!$N$29:$U$29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'Tourism Arrivals'!$N$31:$U$31</c:f>
              <c:numCache>
                <c:formatCode>_(* #,##0_);_(* \(#,##0\);_(* "-"??_);_(@_)</c:formatCode>
                <c:ptCount val="8"/>
                <c:pt idx="0">
                  <c:v>116529</c:v>
                </c:pt>
                <c:pt idx="1">
                  <c:v>99064</c:v>
                </c:pt>
                <c:pt idx="2">
                  <c:v>93549</c:v>
                </c:pt>
                <c:pt idx="3">
                  <c:v>137346</c:v>
                </c:pt>
                <c:pt idx="4">
                  <c:v>195372</c:v>
                </c:pt>
                <c:pt idx="5">
                  <c:v>212501</c:v>
                </c:pt>
                <c:pt idx="6">
                  <c:v>281378</c:v>
                </c:pt>
                <c:pt idx="7">
                  <c:v>370900</c:v>
                </c:pt>
              </c:numCache>
            </c:numRef>
          </c:val>
        </c:ser>
        <c:ser>
          <c:idx val="2"/>
          <c:order val="2"/>
          <c:tx>
            <c:strRef>
              <c:f>'Tourism Arrivals'!$M$32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'Tourism Arrivals'!$N$29:$U$29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'Tourism Arrivals'!$N$32:$U$32</c:f>
              <c:numCache>
                <c:formatCode>_(* #,##0_);_(* \(#,##0\);_(* "-"??_);_(@_)</c:formatCode>
                <c:ptCount val="8"/>
                <c:pt idx="0">
                  <c:v>181666</c:v>
                </c:pt>
                <c:pt idx="1">
                  <c:v>173589</c:v>
                </c:pt>
                <c:pt idx="2">
                  <c:v>184155</c:v>
                </c:pt>
                <c:pt idx="3">
                  <c:v>261958</c:v>
                </c:pt>
                <c:pt idx="4">
                  <c:v>340172</c:v>
                </c:pt>
                <c:pt idx="5">
                  <c:v>415231</c:v>
                </c:pt>
                <c:pt idx="6">
                  <c:v>574820</c:v>
                </c:pt>
                <c:pt idx="7">
                  <c:v>677246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1612944"/>
        <c:axId val="-2121608048"/>
      </c:barChart>
      <c:catAx>
        <c:axId val="-212161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608048"/>
        <c:crosses val="autoZero"/>
        <c:auto val="1"/>
        <c:lblAlgn val="ctr"/>
        <c:lblOffset val="100"/>
        <c:noMultiLvlLbl val="0"/>
      </c:catAx>
      <c:valAx>
        <c:axId val="-21216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61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F35FA-80BA-401F-9A32-E48DEC71243A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978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08981"/>
            <a:ext cx="294978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F8897-7D8C-4C7B-96B0-23167CB83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32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5CCF6-CCF8-4663-BB1A-A73156F81898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67262"/>
            <a:ext cx="544576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978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08981"/>
            <a:ext cx="294978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3781-9698-43C3-B7DE-6D1FE75F4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4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3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03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84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36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50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200" b="1" dirty="0" smtClean="0">
                <a:cs typeface="Shonar Bangla" pitchFamily="34" charset="0"/>
                <a:hlinkClick r:id="rId3" action="ppaction://hlinksldjump"/>
              </a:rPr>
              <a:t>A robust platform and back end support infrastructure is vital </a:t>
            </a:r>
            <a:r>
              <a:rPr lang="en-US" sz="1200" dirty="0" smtClean="0">
                <a:cs typeface="Shonar Bangla" pitchFamily="34" charset="0"/>
              </a:rPr>
              <a:t>– invest at the outset in a solid base in terms of technology and support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200" b="1" dirty="0" smtClean="0">
                <a:cs typeface="Shonar Bangla" pitchFamily="34" charset="0"/>
              </a:rPr>
              <a:t>Invest in specialist skills sets in building digital capabilities </a:t>
            </a:r>
            <a:r>
              <a:rPr lang="en-US" sz="1200" dirty="0" smtClean="0">
                <a:cs typeface="Shonar Bangla" pitchFamily="34" charset="0"/>
              </a:rPr>
              <a:t>– both internal and external. Internally - traditional IT and Business Systems specialists are equally at sea and rely on learning on the job. Hire specialists and use external </a:t>
            </a:r>
            <a:r>
              <a:rPr lang="en-US" sz="1200" dirty="0" err="1" smtClean="0">
                <a:cs typeface="Shonar Bangla" pitchFamily="34" charset="0"/>
              </a:rPr>
              <a:t>organisational</a:t>
            </a:r>
            <a:r>
              <a:rPr lang="en-US" sz="1200" dirty="0" smtClean="0">
                <a:cs typeface="Shonar Bangla" pitchFamily="34" charset="0"/>
              </a:rPr>
              <a:t> resources for diversity and breadth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200" b="1" dirty="0" smtClean="0">
                <a:cs typeface="Shonar Bangla" pitchFamily="34" charset="0"/>
              </a:rPr>
              <a:t>Executive enthusiasm, commitment and sponsorship </a:t>
            </a:r>
            <a:r>
              <a:rPr lang="en-US" sz="1200" dirty="0" smtClean="0">
                <a:cs typeface="Shonar Bangla" pitchFamily="34" charset="0"/>
              </a:rPr>
              <a:t>- leadership engagement is critical – senior leaders must make the effort understand the different dimensions and work to align expectations with actions and results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200" b="1" dirty="0" smtClean="0">
                <a:cs typeface="Shonar Bangla" pitchFamily="34" charset="0"/>
              </a:rPr>
              <a:t>Plan in detail, Allocate meaningful funds</a:t>
            </a:r>
            <a:r>
              <a:rPr lang="en-US" sz="1200" dirty="0" smtClean="0">
                <a:cs typeface="Shonar Bangla" pitchFamily="34" charset="0"/>
              </a:rPr>
              <a:t> – understand the different streams and opportunities within the channel. Target specifics from each and allocate spend and resources accordingly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200" b="1" dirty="0" smtClean="0">
                <a:cs typeface="Shonar Bangla" pitchFamily="34" charset="0"/>
              </a:rPr>
              <a:t>Review regularly </a:t>
            </a:r>
            <a:r>
              <a:rPr lang="en-US" sz="1200" dirty="0" smtClean="0">
                <a:cs typeface="Shonar Bangla" pitchFamily="34" charset="0"/>
              </a:rPr>
              <a:t>– frequent planned review and daily pulse checks are critical. Change tack based on data and dynamics such as geographies, content etc.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200" b="1" dirty="0" smtClean="0">
                <a:cs typeface="Shonar Bangla" pitchFamily="34" charset="0"/>
              </a:rPr>
              <a:t>Experiment often</a:t>
            </a:r>
            <a:r>
              <a:rPr lang="en-US" sz="1200" dirty="0" smtClean="0">
                <a:cs typeface="Shonar Bangla" pitchFamily="34" charset="0"/>
              </a:rPr>
              <a:t> – change is constant and target groups tend to evolve based on actions. Allocate funds to try out new approaches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200" b="1" dirty="0" smtClean="0">
                <a:cs typeface="Shonar Bangla" pitchFamily="34" charset="0"/>
              </a:rPr>
              <a:t>Re-charge the Talent Pool</a:t>
            </a:r>
            <a:r>
              <a:rPr lang="en-US" sz="1200" dirty="0" smtClean="0">
                <a:cs typeface="Shonar Bangla" pitchFamily="34" charset="0"/>
              </a:rPr>
              <a:t> – bringing in additional (sometimes competing) outsourced third party talent increases the eyes on the goal and expands the skills sets deployed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600" dirty="0" smtClean="0">
              <a:cs typeface="Shonar Bangla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GB" sz="1200" b="1" i="1" dirty="0" smtClean="0"/>
              <a:t>Iteration, experimentation and learning to build a body of knowledge on what works for the sector</a:t>
            </a:r>
            <a:endParaRPr lang="en-US" sz="1200" b="1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498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40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4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3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0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6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09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00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62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3781-9698-43C3-B7DE-6D1FE75F448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8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2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68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3"/>
          <a:stretch/>
        </p:blipFill>
        <p:spPr>
          <a:xfrm>
            <a:off x="0" y="0"/>
            <a:ext cx="8256233" cy="977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9" b="4283"/>
          <a:stretch/>
        </p:blipFill>
        <p:spPr>
          <a:xfrm>
            <a:off x="0" y="5912530"/>
            <a:ext cx="9144000" cy="94103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927759" y="601459"/>
            <a:ext cx="12397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Codeshar</a:t>
            </a:r>
            <a:r>
              <a:rPr lang="en-US" sz="900" b="1" baseline="0" dirty="0" smtClean="0"/>
              <a:t>e partner</a:t>
            </a:r>
            <a:endParaRPr lang="en-US" sz="900" b="1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37" y="219686"/>
            <a:ext cx="896648" cy="45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9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0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2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9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2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6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86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008E9-E5B9-4508-B22B-1BB6981E6B54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9CE4-B508-49E3-89BC-C9357BDDD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2.jpg"/><Relationship Id="rId3" Type="http://schemas.openxmlformats.org/officeDocument/2006/relationships/slide" Target="slide12.xml"/><Relationship Id="rId7" Type="http://schemas.openxmlformats.org/officeDocument/2006/relationships/slide" Target="slide1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11" Type="http://schemas.openxmlformats.org/officeDocument/2006/relationships/image" Target="../media/image20.jpg"/><Relationship Id="rId5" Type="http://schemas.openxmlformats.org/officeDocument/2006/relationships/slide" Target="slide14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slide" Target="slide13.xml"/><Relationship Id="rId9" Type="http://schemas.openxmlformats.org/officeDocument/2006/relationships/slide" Target="slide18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hyperlink" Target="http://www.ft.com/intl/cms/s/2/3fb414c4-9248-11e3-9e43-00144feab7de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hyperlink" Target="http://www.nytimes.com/2014/03/19/travel/seaplanes-among-transport-choices-in-sri-lanka.html?_r=0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hyperlink" Target="https://www.youtube.com/watch?v=ek2W4vTA9o4" TargetMode="Externa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nnamonhotels.com/Offers_CinnamonAir.php" TargetMode="External"/><Relationship Id="rId3" Type="http://schemas.openxmlformats.org/officeDocument/2006/relationships/image" Target="../media/image40.png"/><Relationship Id="rId7" Type="http://schemas.openxmlformats.org/officeDocument/2006/relationships/hyperlink" Target="http://www.srilankan.com/airtaxi" TargetMode="External"/><Relationship Id="rId12" Type="http://schemas.openxmlformats.org/officeDocument/2006/relationships/hyperlink" Target="http://www.cocoonresortandvillas.com/" TargetMode="External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srilanka.travel/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hyperlink" Target="http://www.kahandakanda.com/deals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9.xm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tda.lk/sites/default/files/Annual_Statistical_Report-2013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slide" Target="slide2.xml"/><Relationship Id="rId4" Type="http://schemas.openxmlformats.org/officeDocument/2006/relationships/hyperlink" Target="http://www.sltda.lk/node/74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6"/>
          <a:stretch/>
        </p:blipFill>
        <p:spPr>
          <a:xfrm>
            <a:off x="5990612" y="1295400"/>
            <a:ext cx="3153388" cy="990600"/>
          </a:xfrm>
          <a:prstGeom prst="rect">
            <a:avLst/>
          </a:prstGeom>
        </p:spPr>
      </p:pic>
      <p:pic>
        <p:nvPicPr>
          <p:cNvPr id="1028" name="Picture 4" descr="C:\Users\skandhapo\Downloads\AJ6U0861_2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r="30127"/>
          <a:stretch/>
        </p:blipFill>
        <p:spPr bwMode="auto">
          <a:xfrm>
            <a:off x="-27678" y="0"/>
            <a:ext cx="5971278" cy="68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82622" y="3105835"/>
            <a:ext cx="3505200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GB" sz="2000" i="1" dirty="0" smtClean="0"/>
              <a:t>Understanding </a:t>
            </a:r>
            <a:r>
              <a:rPr lang="en-GB" sz="2000" i="1" dirty="0"/>
              <a:t>and Enhancing Customer Experience Using Digital – </a:t>
            </a:r>
            <a:r>
              <a:rPr lang="en-GB" sz="2000" b="1" i="1" dirty="0"/>
              <a:t>Cinnamon Air Case Study</a:t>
            </a:r>
            <a:endParaRPr lang="en-US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6433150"/>
            <a:ext cx="1676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Codeshar</a:t>
            </a:r>
            <a:r>
              <a:rPr lang="en-US" sz="1400" baseline="0" dirty="0" smtClean="0"/>
              <a:t>e partner: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77" y="6157913"/>
            <a:ext cx="1219323" cy="623887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858822" y="4655235"/>
            <a:ext cx="35052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LBR LBO Enterprise Summit, July 2015</a:t>
            </a:r>
          </a:p>
        </p:txBody>
      </p:sp>
    </p:spTree>
    <p:extLst>
      <p:ext uri="{BB962C8B-B14F-4D97-AF65-F5344CB8AC3E}">
        <p14:creationId xmlns:p14="http://schemas.microsoft.com/office/powerpoint/2010/main" val="18483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Shonar Bangla" pitchFamily="34" charset="0"/>
              </a:rPr>
              <a:t>Employing digital channels had </a:t>
            </a:r>
            <a:r>
              <a:rPr lang="en-US" sz="2400" b="1" u="sng" dirty="0">
                <a:solidFill>
                  <a:schemeClr val="bg1"/>
                </a:solidFill>
                <a:cs typeface="Shonar Bangla" pitchFamily="34" charset="0"/>
              </a:rPr>
              <a:t>Primary Goals</a:t>
            </a:r>
            <a:endParaRPr lang="en-GB" sz="2400" b="1" u="sng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58" y="1051712"/>
            <a:ext cx="85434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Segmentation </a:t>
            </a:r>
            <a:r>
              <a:rPr lang="en-US" sz="2400" b="1" dirty="0">
                <a:cs typeface="Shonar Bangla" pitchFamily="34" charset="0"/>
              </a:rPr>
              <a:t>and targeting </a:t>
            </a:r>
            <a:r>
              <a:rPr lang="en-US" sz="2400" dirty="0">
                <a:cs typeface="Shonar Bangla" pitchFamily="34" charset="0"/>
              </a:rPr>
              <a:t>– tailor make campaigns to  demographics and </a:t>
            </a:r>
            <a:r>
              <a:rPr lang="en-US" sz="2400" dirty="0" smtClean="0">
                <a:cs typeface="Shonar Bangla" pitchFamily="34" charset="0"/>
              </a:rPr>
              <a:t>geographies</a:t>
            </a:r>
          </a:p>
          <a:p>
            <a:endParaRPr lang="en-US" sz="12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Reduce dependence </a:t>
            </a:r>
            <a:r>
              <a:rPr lang="en-US" sz="2400" b="1" dirty="0">
                <a:cs typeface="Shonar Bangla" pitchFamily="34" charset="0"/>
              </a:rPr>
              <a:t>on traditional channels </a:t>
            </a:r>
            <a:r>
              <a:rPr lang="en-US" sz="2400" dirty="0">
                <a:cs typeface="Shonar Bangla" pitchFamily="34" charset="0"/>
              </a:rPr>
              <a:t>– </a:t>
            </a:r>
            <a:r>
              <a:rPr lang="en-US" sz="2400" dirty="0" smtClean="0">
                <a:cs typeface="Shonar Bangla" pitchFamily="34" charset="0"/>
              </a:rPr>
              <a:t>hoops </a:t>
            </a:r>
            <a:r>
              <a:rPr lang="en-US" sz="2400" dirty="0">
                <a:cs typeface="Shonar Bangla" pitchFamily="34" charset="0"/>
              </a:rPr>
              <a:t>and layers to </a:t>
            </a:r>
            <a:r>
              <a:rPr lang="en-US" sz="2400" dirty="0" smtClean="0">
                <a:cs typeface="Shonar Bangla" pitchFamily="34" charset="0"/>
              </a:rPr>
              <a:t>navigate, mindset</a:t>
            </a:r>
          </a:p>
          <a:p>
            <a:endParaRPr lang="en-US" sz="12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Reduce traditional </a:t>
            </a:r>
            <a:r>
              <a:rPr lang="en-US" sz="2400" b="1" dirty="0">
                <a:cs typeface="Shonar Bangla" pitchFamily="34" charset="0"/>
              </a:rPr>
              <a:t>cost of </a:t>
            </a:r>
            <a:r>
              <a:rPr lang="en-US" sz="2400" b="1" dirty="0" smtClean="0">
                <a:cs typeface="Shonar Bangla" pitchFamily="34" charset="0"/>
              </a:rPr>
              <a:t>distribution</a:t>
            </a:r>
            <a:endParaRPr lang="en-US" sz="2400" dirty="0" smtClean="0">
              <a:cs typeface="Shonar Bangla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</a:rPr>
              <a:t>increased </a:t>
            </a:r>
            <a:r>
              <a:rPr lang="en-US" sz="2000" dirty="0">
                <a:cs typeface="Shonar Bangla" pitchFamily="34" charset="0"/>
              </a:rPr>
              <a:t>yield </a:t>
            </a:r>
            <a:endParaRPr lang="en-US" sz="2000" dirty="0" smtClean="0">
              <a:cs typeface="Shonar Bangla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</a:rPr>
              <a:t>commission </a:t>
            </a:r>
            <a:r>
              <a:rPr lang="en-US" sz="2000" dirty="0">
                <a:cs typeface="Shonar Bangla" pitchFamily="34" charset="0"/>
              </a:rPr>
              <a:t>and discount </a:t>
            </a:r>
            <a:r>
              <a:rPr lang="en-US" sz="2000" dirty="0" smtClean="0">
                <a:cs typeface="Shonar Bangla" pitchFamily="34" charset="0"/>
              </a:rPr>
              <a:t>structures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>
                <a:cs typeface="Shonar Bangla" pitchFamily="34" charset="0"/>
              </a:rPr>
              <a:t>e</a:t>
            </a:r>
            <a:r>
              <a:rPr lang="en-US" sz="2000" dirty="0" smtClean="0">
                <a:cs typeface="Shonar Bangla" pitchFamily="34" charset="0"/>
              </a:rPr>
              <a:t>arlier</a:t>
            </a:r>
            <a:r>
              <a:rPr lang="en-US" sz="2000" dirty="0" smtClean="0">
                <a:cs typeface="Shonar Bangla" pitchFamily="34" charset="0"/>
              </a:rPr>
              <a:t>, direct </a:t>
            </a:r>
            <a:r>
              <a:rPr lang="en-US" sz="2000" dirty="0">
                <a:cs typeface="Shonar Bangla" pitchFamily="34" charset="0"/>
              </a:rPr>
              <a:t>revenue </a:t>
            </a:r>
            <a:r>
              <a:rPr lang="en-US" sz="2000" dirty="0" smtClean="0">
                <a:cs typeface="Shonar Bangla" pitchFamily="34" charset="0"/>
              </a:rPr>
              <a:t>realization, </a:t>
            </a:r>
            <a:r>
              <a:rPr lang="en-US" sz="2000" dirty="0">
                <a:cs typeface="Shonar Bangla" pitchFamily="34" charset="0"/>
              </a:rPr>
              <a:t>cash-flows and reduced </a:t>
            </a:r>
            <a:r>
              <a:rPr lang="en-US" sz="2000" dirty="0" smtClean="0">
                <a:cs typeface="Shonar Bangla" pitchFamily="34" charset="0"/>
              </a:rPr>
              <a:t>receivables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>
                <a:cs typeface="Shonar Bangla" pitchFamily="34" charset="0"/>
              </a:rPr>
              <a:t>b</a:t>
            </a:r>
            <a:r>
              <a:rPr lang="en-US" sz="2000" dirty="0" smtClean="0">
                <a:cs typeface="Shonar Bangla" pitchFamily="34" charset="0"/>
              </a:rPr>
              <a:t>igger </a:t>
            </a:r>
            <a:r>
              <a:rPr lang="en-US" sz="2000" dirty="0" smtClean="0">
                <a:cs typeface="Shonar Bangla" pitchFamily="34" charset="0"/>
              </a:rPr>
              <a:t>bang </a:t>
            </a:r>
            <a:r>
              <a:rPr lang="en-US" sz="2000" dirty="0">
                <a:cs typeface="Shonar Bangla" pitchFamily="34" charset="0"/>
              </a:rPr>
              <a:t>for a limited </a:t>
            </a:r>
            <a:r>
              <a:rPr lang="en-US" sz="2000" dirty="0" smtClean="0">
                <a:cs typeface="Shonar Bangla" pitchFamily="34" charset="0"/>
              </a:rPr>
              <a:t>buck – wider reach, less dependence</a:t>
            </a:r>
          </a:p>
          <a:p>
            <a:pPr lvl="1"/>
            <a:endParaRPr lang="en-US" sz="11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Place </a:t>
            </a:r>
            <a:r>
              <a:rPr lang="en-US" sz="2400" b="1" dirty="0">
                <a:cs typeface="Shonar Bangla" pitchFamily="34" charset="0"/>
              </a:rPr>
              <a:t>the product directly in the face of the </a:t>
            </a:r>
            <a:r>
              <a:rPr lang="en-US" sz="2400" b="1" dirty="0" smtClean="0">
                <a:cs typeface="Shonar Bangla" pitchFamily="34" charset="0"/>
              </a:rPr>
              <a:t>Consumer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</a:rPr>
              <a:t>reviews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</a:rPr>
              <a:t>position </a:t>
            </a:r>
            <a:r>
              <a:rPr lang="en-US" sz="2000" dirty="0">
                <a:cs typeface="Shonar Bangla" pitchFamily="34" charset="0"/>
              </a:rPr>
              <a:t>as a ‘must do in Sri Lanka</a:t>
            </a:r>
            <a:r>
              <a:rPr lang="en-US" sz="2000" dirty="0" smtClean="0">
                <a:cs typeface="Shonar Bangla" pitchFamily="34" charset="0"/>
              </a:rPr>
              <a:t>’</a:t>
            </a:r>
          </a:p>
          <a:p>
            <a:pPr lvl="1"/>
            <a:endParaRPr lang="en-US" sz="1100" dirty="0"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Shonar Bangla" pitchFamily="34" charset="0"/>
              </a:rPr>
              <a:t>Investing </a:t>
            </a:r>
            <a:r>
              <a:rPr lang="en-US" sz="2400" b="1" dirty="0">
                <a:solidFill>
                  <a:schemeClr val="bg1"/>
                </a:solidFill>
                <a:cs typeface="Shonar Bangla" pitchFamily="34" charset="0"/>
              </a:rPr>
              <a:t>in </a:t>
            </a:r>
            <a:r>
              <a:rPr lang="en-US" sz="2400" b="1" dirty="0" smtClean="0">
                <a:solidFill>
                  <a:schemeClr val="bg1"/>
                </a:solidFill>
                <a:cs typeface="Shonar Bangla" pitchFamily="34" charset="0"/>
              </a:rPr>
              <a:t>multi-channel </a:t>
            </a:r>
            <a:r>
              <a:rPr lang="en-US" sz="2400" b="1" dirty="0">
                <a:solidFill>
                  <a:schemeClr val="bg1"/>
                </a:solidFill>
                <a:cs typeface="Shonar Bangla" pitchFamily="34" charset="0"/>
              </a:rPr>
              <a:t>Digital Marketing capabilities </a:t>
            </a:r>
            <a:endParaRPr lang="en-GB" sz="24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58" y="1229279"/>
            <a:ext cx="85434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  <a:hlinkClick r:id="rId3" action="ppaction://hlinksldjump"/>
              </a:rPr>
              <a:t>Versatile </a:t>
            </a:r>
            <a:r>
              <a:rPr lang="en-US" sz="2000" dirty="0">
                <a:cs typeface="Shonar Bangla" pitchFamily="34" charset="0"/>
                <a:hlinkClick r:id="rId3" action="ppaction://hlinksldjump"/>
              </a:rPr>
              <a:t>website </a:t>
            </a:r>
            <a:r>
              <a:rPr lang="en-US" sz="2000" dirty="0">
                <a:cs typeface="Shonar Bangla" pitchFamily="34" charset="0"/>
              </a:rPr>
              <a:t>– international booking engine, content, digital </a:t>
            </a:r>
            <a:r>
              <a:rPr lang="en-US" sz="2000" dirty="0" smtClean="0">
                <a:cs typeface="Shonar Bangla" pitchFamily="34" charset="0"/>
              </a:rPr>
              <a:t>advertising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  <a:hlinkClick r:id="rId4" action="ppaction://hlinksldjump"/>
              </a:rPr>
              <a:t>Social </a:t>
            </a:r>
            <a:r>
              <a:rPr lang="en-US" sz="2000" dirty="0">
                <a:cs typeface="Shonar Bangla" pitchFamily="34" charset="0"/>
                <a:hlinkClick r:id="rId4" action="ppaction://hlinksldjump"/>
              </a:rPr>
              <a:t>media </a:t>
            </a:r>
            <a:r>
              <a:rPr lang="en-US" sz="2000" dirty="0">
                <a:cs typeface="Shonar Bangla" pitchFamily="34" charset="0"/>
              </a:rPr>
              <a:t>– pictorial, current, exciting stories, </a:t>
            </a:r>
            <a:r>
              <a:rPr lang="en-US" sz="2000" dirty="0" smtClean="0">
                <a:cs typeface="Shonar Bangla" pitchFamily="34" charset="0"/>
              </a:rPr>
              <a:t>videos</a:t>
            </a:r>
            <a:endParaRPr lang="en-US" sz="2000" dirty="0">
              <a:cs typeface="Shonar Bangla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  <a:hlinkClick r:id="rId5" action="ppaction://hlinksldjump"/>
              </a:rPr>
              <a:t>On </a:t>
            </a:r>
            <a:r>
              <a:rPr lang="en-US" sz="2000" dirty="0">
                <a:cs typeface="Shonar Bangla" pitchFamily="34" charset="0"/>
                <a:hlinkClick r:id="rId5" action="ppaction://hlinksldjump"/>
              </a:rPr>
              <a:t>line content of traditional news and travel </a:t>
            </a:r>
            <a:r>
              <a:rPr lang="en-US" sz="2000" dirty="0" smtClean="0">
                <a:cs typeface="Shonar Bangla" pitchFamily="34" charset="0"/>
                <a:hlinkClick r:id="rId5" action="ppaction://hlinksldjump"/>
              </a:rPr>
              <a:t>media </a:t>
            </a:r>
            <a:r>
              <a:rPr lang="en-GB" sz="2000" i="1" dirty="0"/>
              <a:t>– </a:t>
            </a:r>
            <a:r>
              <a:rPr lang="en-GB" sz="2000" dirty="0"/>
              <a:t>credible journalists </a:t>
            </a:r>
            <a:endParaRPr lang="en-US" sz="2000" dirty="0">
              <a:cs typeface="Shonar Bangla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  <a:hlinkClick r:id="rId6" action="ppaction://hlinksldjump"/>
              </a:rPr>
              <a:t>Independent </a:t>
            </a:r>
            <a:r>
              <a:rPr lang="en-US" sz="2000" dirty="0">
                <a:cs typeface="Shonar Bangla" pitchFamily="34" charset="0"/>
                <a:hlinkClick r:id="rId6" action="ppaction://hlinksldjump"/>
              </a:rPr>
              <a:t>bloggers </a:t>
            </a:r>
            <a:r>
              <a:rPr lang="en-US" sz="2000" dirty="0">
                <a:cs typeface="Shonar Bangla" pitchFamily="34" charset="0"/>
              </a:rPr>
              <a:t>– large on-line following, live and </a:t>
            </a:r>
            <a:r>
              <a:rPr lang="en-US" sz="2000" dirty="0" smtClean="0">
                <a:cs typeface="Shonar Bangla" pitchFamily="34" charset="0"/>
              </a:rPr>
              <a:t>experiential</a:t>
            </a:r>
            <a:endParaRPr lang="en-US" sz="2000" dirty="0">
              <a:cs typeface="Shonar Bangla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  <a:hlinkClick r:id="rId7" action="ppaction://hlinksldjump"/>
              </a:rPr>
              <a:t>Websites </a:t>
            </a:r>
            <a:r>
              <a:rPr lang="en-US" sz="2000" dirty="0">
                <a:cs typeface="Shonar Bangla" pitchFamily="34" charset="0"/>
                <a:hlinkClick r:id="rId7" action="ppaction://hlinksldjump"/>
              </a:rPr>
              <a:t>of traditional channel partners </a:t>
            </a:r>
            <a:r>
              <a:rPr lang="en-US" sz="2000" dirty="0">
                <a:cs typeface="Shonar Bangla" pitchFamily="34" charset="0"/>
              </a:rPr>
              <a:t>– linkages, specials, reservations </a:t>
            </a:r>
            <a:endParaRPr lang="en-US" sz="2000" dirty="0" smtClean="0">
              <a:cs typeface="Shonar Bangla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  <a:hlinkClick r:id="rId8" action="ppaction://hlinksldjump"/>
              </a:rPr>
              <a:t>On-line reputation management </a:t>
            </a:r>
            <a:r>
              <a:rPr lang="en-US" sz="2000" dirty="0" smtClean="0">
                <a:cs typeface="Shonar Bangla" pitchFamily="34" charset="0"/>
              </a:rPr>
              <a:t>– formal feedback, spontaneous review</a:t>
            </a:r>
            <a:endParaRPr lang="en-US" sz="2000" dirty="0">
              <a:cs typeface="Shonar Bangla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  <a:hlinkClick r:id="rId9" action="ppaction://hlinksldjump"/>
              </a:rPr>
              <a:t>OTAs </a:t>
            </a:r>
            <a:r>
              <a:rPr lang="en-US" sz="2000" dirty="0">
                <a:cs typeface="Shonar Bangla" pitchFamily="34" charset="0"/>
              </a:rPr>
              <a:t>– work in progress, low penetration for domestic air products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6" y="5001472"/>
            <a:ext cx="1641022" cy="617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16190"/>
            <a:ext cx="1242966" cy="995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43" y="4828209"/>
            <a:ext cx="891721" cy="8917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4954303"/>
            <a:ext cx="1695450" cy="621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50" y="4874928"/>
            <a:ext cx="2178050" cy="424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b="26875"/>
          <a:stretch/>
        </p:blipFill>
        <p:spPr>
          <a:xfrm>
            <a:off x="6451600" y="5268945"/>
            <a:ext cx="2514600" cy="6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Versatile </a:t>
            </a:r>
            <a:r>
              <a:rPr lang="en-US" sz="2800" b="1" dirty="0">
                <a:solidFill>
                  <a:schemeClr val="bg1"/>
                </a:solidFill>
                <a:cs typeface="Shonar Bangla" pitchFamily="34" charset="0"/>
              </a:rPr>
              <a:t>website 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1" y="1524001"/>
            <a:ext cx="5105399" cy="2151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401" y="3731901"/>
            <a:ext cx="109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Booking Engine Widget</a:t>
            </a:r>
            <a:endParaRPr lang="en-GB" sz="1400" dirty="0"/>
          </a:p>
        </p:txBody>
      </p:sp>
      <p:sp>
        <p:nvSpPr>
          <p:cNvPr id="2" name="Rectangle 1"/>
          <p:cNvSpPr/>
          <p:nvPr/>
        </p:nvSpPr>
        <p:spPr>
          <a:xfrm>
            <a:off x="38100" y="1701800"/>
            <a:ext cx="1257300" cy="1968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 flipV="1">
            <a:off x="177801" y="3721101"/>
            <a:ext cx="482600" cy="38013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687" y="1961387"/>
            <a:ext cx="5065713" cy="24298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12900" y="3759200"/>
            <a:ext cx="3289300" cy="660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49500" y="4494769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Search Engine Optimized Content</a:t>
            </a:r>
            <a:endParaRPr lang="en-GB" sz="1400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1866902" y="4483969"/>
            <a:ext cx="482598" cy="27241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452" y="4476642"/>
            <a:ext cx="4140748" cy="8765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51400" y="4483100"/>
            <a:ext cx="3086100" cy="3937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188200" y="3999469"/>
            <a:ext cx="1828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Digital Advertising</a:t>
            </a:r>
            <a:endParaRPr lang="en-GB" sz="1400" dirty="0"/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>
            <a:off x="6756400" y="4153358"/>
            <a:ext cx="431800" cy="26624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5770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Social </a:t>
            </a:r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media 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994537"/>
            <a:ext cx="6080565" cy="2612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6" y="1093694"/>
            <a:ext cx="587188" cy="587188"/>
          </a:xfrm>
          <a:prstGeom prst="rect">
            <a:avLst/>
          </a:prstGeom>
        </p:spPr>
      </p:pic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680" y="1335343"/>
            <a:ext cx="6362320" cy="1663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t="27400" r="16944" b="25932"/>
          <a:stretch/>
        </p:blipFill>
        <p:spPr>
          <a:xfrm>
            <a:off x="7758952" y="1425389"/>
            <a:ext cx="1277471" cy="559553"/>
          </a:xfrm>
          <a:prstGeom prst="rect">
            <a:avLst/>
          </a:prstGeom>
        </p:spPr>
      </p:pic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" y="3605901"/>
            <a:ext cx="5972735" cy="17728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3829050"/>
            <a:ext cx="635374" cy="635374"/>
          </a:xfrm>
          <a:prstGeom prst="rect">
            <a:avLst/>
          </a:prstGeom>
        </p:spPr>
      </p:pic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170" y="4045695"/>
            <a:ext cx="4091592" cy="1662209"/>
          </a:xfrm>
          <a:prstGeom prst="rect">
            <a:avLst/>
          </a:prstGeom>
        </p:spPr>
      </p:pic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3455" y="3098148"/>
            <a:ext cx="1209569" cy="16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228" y="20472"/>
            <a:ext cx="5562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Online </a:t>
            </a:r>
            <a:r>
              <a:rPr lang="en-US" sz="2800" b="1" dirty="0">
                <a:solidFill>
                  <a:schemeClr val="bg1"/>
                </a:solidFill>
                <a:cs typeface="Shonar Bangla" pitchFamily="34" charset="0"/>
              </a:rPr>
              <a:t>content of traditional news and travel media 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2781300" cy="2898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22857"/>
            <a:ext cx="312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Sri Lanka, Admired From Above, By CAIN NUNNS, MARCH 18, 2014</a:t>
            </a:r>
          </a:p>
          <a:p>
            <a:r>
              <a:rPr lang="en-US" sz="1000" u="sng" dirty="0">
                <a:hlinkClick r:id="rId5"/>
              </a:rPr>
              <a:t>http://www.nytimes.com/2014/03/19/travel/seaplanes-among-transport-choices-in-sri-lanka.html?_r=0</a:t>
            </a:r>
            <a:endParaRPr lang="en-US" sz="1000" dirty="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275" y="1524000"/>
            <a:ext cx="4667612" cy="2193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3773557"/>
            <a:ext cx="3124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Postcard from . . . Sri Lanka: a seaplane service that’s making waves, By James Crabtree, February 14, </a:t>
            </a:r>
            <a:r>
              <a:rPr lang="en-US" sz="1000" dirty="0" smtClean="0"/>
              <a:t>2014</a:t>
            </a:r>
          </a:p>
          <a:p>
            <a:endParaRPr lang="en-US" sz="1000" dirty="0"/>
          </a:p>
          <a:p>
            <a:r>
              <a:rPr lang="en-US" sz="1000" dirty="0">
                <a:hlinkClick r:id="rId7"/>
              </a:rPr>
              <a:t>http://</a:t>
            </a:r>
            <a:r>
              <a:rPr lang="en-US" sz="1000" dirty="0" smtClean="0">
                <a:hlinkClick r:id="rId7"/>
              </a:rPr>
              <a:t>www.ft.com/intl/cms/s/2/3fb414c4-9248-11e3-9e43-00144feab7de.html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49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Independent </a:t>
            </a:r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travel </a:t>
            </a:r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bloggers 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24000"/>
            <a:ext cx="3984625" cy="3270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8500" y="4015026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Scenic flight over Sigiriya with Cinnamon Air, Sri Lanka  by Michael </a:t>
            </a:r>
            <a:r>
              <a:rPr lang="en-US" sz="1000" dirty="0" smtClean="0"/>
              <a:t>Turtle</a:t>
            </a:r>
          </a:p>
          <a:p>
            <a:endParaRPr lang="en-US" sz="1000" dirty="0"/>
          </a:p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www.youtube.com/watch?v=ek2W4vTA9o4</a:t>
            </a:r>
            <a:r>
              <a:rPr lang="en-US" sz="1000" dirty="0" smtClean="0"/>
              <a:t> </a:t>
            </a:r>
          </a:p>
          <a:p>
            <a:endParaRPr lang="en-US" sz="1000" dirty="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975" y="1523999"/>
            <a:ext cx="4191425" cy="24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5770" y="20472"/>
            <a:ext cx="5562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Websites of traditional channel partners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5467"/>
            <a:ext cx="5271247" cy="2700193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097" y="1298470"/>
            <a:ext cx="5613726" cy="1924883"/>
          </a:xfrm>
          <a:prstGeom prst="rect">
            <a:avLst/>
          </a:prstGeom>
        </p:spPr>
      </p:pic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50781"/>
          <a:stretch/>
        </p:blipFill>
        <p:spPr>
          <a:xfrm>
            <a:off x="145143" y="3115129"/>
            <a:ext cx="1570519" cy="2428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259" y="1094910"/>
            <a:ext cx="3926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Sri Lanka Tourism Website – </a:t>
            </a:r>
            <a:r>
              <a:rPr lang="en-US" sz="1000" dirty="0" smtClean="0">
                <a:hlinkClick r:id="rId6"/>
              </a:rPr>
              <a:t>www.srilanka.travel</a:t>
            </a:r>
            <a:r>
              <a:rPr lang="en-US" sz="1000" dirty="0" smtClean="0"/>
              <a:t> </a:t>
            </a:r>
            <a:endParaRPr lang="en-GB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5544671" y="1239679"/>
            <a:ext cx="3357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SriLanka</a:t>
            </a:r>
            <a:r>
              <a:rPr lang="en-US" sz="1000" dirty="0" smtClean="0"/>
              <a:t> Airlines Website </a:t>
            </a:r>
            <a:r>
              <a:rPr lang="en-US" sz="1000" dirty="0"/>
              <a:t>– </a:t>
            </a:r>
            <a:r>
              <a:rPr lang="en-US" sz="1000" dirty="0">
                <a:hlinkClick r:id="rId7"/>
              </a:rPr>
              <a:t>http://</a:t>
            </a:r>
            <a:r>
              <a:rPr lang="en-US" sz="1000" dirty="0" smtClean="0">
                <a:hlinkClick r:id="rId7"/>
              </a:rPr>
              <a:t>www.srilankan.com/airtaxi</a:t>
            </a:r>
            <a:r>
              <a:rPr lang="en-US" sz="1000" dirty="0" smtClean="0"/>
              <a:t> </a:t>
            </a:r>
            <a:endParaRPr lang="en-GB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" y="5510721"/>
            <a:ext cx="5746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Cinnamon Hotels &amp; Resorts Website </a:t>
            </a:r>
            <a:r>
              <a:rPr lang="en-US" sz="1000" dirty="0"/>
              <a:t>– </a:t>
            </a:r>
            <a:r>
              <a:rPr lang="en-US" sz="1000" dirty="0">
                <a:hlinkClick r:id="rId8"/>
              </a:rPr>
              <a:t>http://</a:t>
            </a:r>
            <a:r>
              <a:rPr lang="en-US" sz="1000" dirty="0" smtClean="0">
                <a:hlinkClick r:id="rId8"/>
              </a:rPr>
              <a:t>www.cinnamonhotels.com/Offers_CinnamonAir.php</a:t>
            </a:r>
            <a:r>
              <a:rPr lang="en-US" sz="1000" dirty="0" smtClean="0"/>
              <a:t> </a:t>
            </a:r>
            <a:endParaRPr lang="en-GB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698983" y="3267789"/>
            <a:ext cx="2227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Kahanda</a:t>
            </a:r>
            <a:r>
              <a:rPr lang="en-US" sz="1000" dirty="0" smtClean="0"/>
              <a:t> Kanda Website </a:t>
            </a:r>
            <a:r>
              <a:rPr lang="en-US" sz="1000" dirty="0"/>
              <a:t>– </a:t>
            </a:r>
            <a:r>
              <a:rPr lang="en-US" sz="1000" dirty="0">
                <a:hlinkClick r:id="rId9"/>
              </a:rPr>
              <a:t>http://</a:t>
            </a:r>
            <a:r>
              <a:rPr lang="en-US" sz="1000" dirty="0" smtClean="0">
                <a:hlinkClick r:id="rId9"/>
              </a:rPr>
              <a:t>www.kahandakanda.com/deals.htm</a:t>
            </a:r>
            <a:r>
              <a:rPr lang="en-US" sz="1000" dirty="0" smtClean="0"/>
              <a:t> </a:t>
            </a:r>
            <a:endParaRPr lang="en-GB" sz="1000" dirty="0"/>
          </a:p>
        </p:txBody>
      </p:sp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368" y="3177748"/>
            <a:ext cx="4933950" cy="1359461"/>
          </a:xfrm>
          <a:prstGeom prst="rect">
            <a:avLst/>
          </a:prstGeom>
        </p:spPr>
      </p:pic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2343" y="4035623"/>
            <a:ext cx="4790394" cy="13852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77212" y="4599801"/>
            <a:ext cx="2227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Cocoon Resorts Website </a:t>
            </a:r>
            <a:r>
              <a:rPr lang="en-US" sz="1000" dirty="0"/>
              <a:t>– </a:t>
            </a:r>
            <a:r>
              <a:rPr lang="en-US" sz="1000" dirty="0">
                <a:hlinkClick r:id="rId12"/>
              </a:rPr>
              <a:t>http://www.cocoonresortandvillas.com</a:t>
            </a:r>
            <a:r>
              <a:rPr lang="en-US" sz="1000" dirty="0" smtClean="0">
                <a:hlinkClick r:id="rId12"/>
              </a:rPr>
              <a:t>/</a:t>
            </a:r>
            <a:r>
              <a:rPr lang="en-US" sz="1000" dirty="0" smtClean="0"/>
              <a:t> 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064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Online reputation management</a:t>
            </a:r>
            <a:endParaRPr lang="en-GB" sz="2800" b="1" u="sng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24000"/>
            <a:ext cx="3837446" cy="33528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2070100"/>
            <a:ext cx="2662079" cy="2297336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762" y="1803400"/>
            <a:ext cx="1931155" cy="2771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942" y="5194300"/>
            <a:ext cx="637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*Reviews from Cinnamon Air’s Customer Review webpage and Facebook page</a:t>
            </a:r>
          </a:p>
        </p:txBody>
      </p:sp>
    </p:spTree>
    <p:extLst>
      <p:ext uri="{BB962C8B-B14F-4D97-AF65-F5344CB8AC3E}">
        <p14:creationId xmlns:p14="http://schemas.microsoft.com/office/powerpoint/2010/main" val="16275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5770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Online travel agents </a:t>
            </a:r>
            <a:endParaRPr lang="en-GB" sz="2800" b="1" u="sng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429" y="4037613"/>
            <a:ext cx="1896562" cy="839187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138479"/>
            <a:ext cx="2137245" cy="738321"/>
          </a:xfrm>
          <a:prstGeom prst="rect">
            <a:avLst/>
          </a:prstGeom>
        </p:spPr>
      </p:pic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691" y="1620371"/>
            <a:ext cx="3956118" cy="853546"/>
          </a:xfrm>
          <a:prstGeom prst="rect">
            <a:avLst/>
          </a:prstGeom>
        </p:spPr>
      </p:pic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125" y="2681407"/>
            <a:ext cx="5107345" cy="890425"/>
          </a:xfrm>
          <a:prstGeom prst="rect">
            <a:avLst/>
          </a:prstGeom>
        </p:spPr>
      </p:pic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53" y="1499347"/>
            <a:ext cx="2839571" cy="1228467"/>
          </a:xfrm>
          <a:prstGeom prst="rect">
            <a:avLst/>
          </a:prstGeom>
        </p:spPr>
      </p:pic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381" y="4141694"/>
            <a:ext cx="3288633" cy="73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714" y="20472"/>
            <a:ext cx="556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Shonar Bangla" pitchFamily="34" charset="0"/>
              </a:rPr>
              <a:t>Digital </a:t>
            </a:r>
            <a:r>
              <a:rPr lang="en-US" sz="2400" b="1" dirty="0">
                <a:solidFill>
                  <a:schemeClr val="bg1"/>
                </a:solidFill>
                <a:cs typeface="Shonar Bangla" pitchFamily="34" charset="0"/>
              </a:rPr>
              <a:t>engagement - Early learnings </a:t>
            </a:r>
            <a:r>
              <a:rPr lang="en-US" sz="2400" b="1" dirty="0" smtClean="0">
                <a:solidFill>
                  <a:schemeClr val="bg1"/>
                </a:solidFill>
                <a:cs typeface="Shonar Bangla" pitchFamily="34" charset="0"/>
              </a:rPr>
              <a:t>&amp; mid-term </a:t>
            </a:r>
            <a:r>
              <a:rPr lang="en-US" sz="2400" b="1" dirty="0">
                <a:solidFill>
                  <a:schemeClr val="bg1"/>
                </a:solidFill>
                <a:cs typeface="Shonar Bangla" pitchFamily="34" charset="0"/>
              </a:rPr>
              <a:t>corrections </a:t>
            </a:r>
            <a:endParaRPr lang="en-GB" sz="2400" b="1" u="sng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58" y="1451101"/>
            <a:ext cx="85434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  <a:hlinkClick r:id="rId3" action="ppaction://hlinksldjump"/>
              </a:rPr>
              <a:t>A </a:t>
            </a:r>
            <a:r>
              <a:rPr lang="en-US" sz="2400" b="1" dirty="0">
                <a:cs typeface="Shonar Bangla" pitchFamily="34" charset="0"/>
                <a:hlinkClick r:id="rId3" action="ppaction://hlinksldjump"/>
              </a:rPr>
              <a:t>robust platform and back end support infrastructure is vital </a:t>
            </a:r>
            <a:endParaRPr lang="en-US" sz="2400" b="1" dirty="0" smtClean="0">
              <a:cs typeface="Shonar Bangla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Invest </a:t>
            </a:r>
            <a:r>
              <a:rPr lang="en-US" sz="2400" b="1" dirty="0">
                <a:cs typeface="Shonar Bangla" pitchFamily="34" charset="0"/>
              </a:rPr>
              <a:t>in specialist skills sets in building digital </a:t>
            </a:r>
            <a:r>
              <a:rPr lang="en-US" sz="2400" b="1" dirty="0" smtClean="0">
                <a:cs typeface="Shonar Bangla" pitchFamily="34" charset="0"/>
              </a:rPr>
              <a:t>capabilities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Executive </a:t>
            </a:r>
            <a:r>
              <a:rPr lang="en-US" sz="2400" b="1" dirty="0">
                <a:cs typeface="Shonar Bangla" pitchFamily="34" charset="0"/>
              </a:rPr>
              <a:t>enthusiasm, commitment and sponsorship </a:t>
            </a:r>
            <a:endParaRPr lang="en-US" sz="2400" b="1" dirty="0" smtClean="0">
              <a:cs typeface="Shonar Bangla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Plan </a:t>
            </a:r>
            <a:r>
              <a:rPr lang="en-US" sz="2400" b="1" dirty="0">
                <a:cs typeface="Shonar Bangla" pitchFamily="34" charset="0"/>
              </a:rPr>
              <a:t>in detail, Allocate meaningful </a:t>
            </a:r>
            <a:r>
              <a:rPr lang="en-US" sz="2400" b="1" dirty="0" smtClean="0">
                <a:cs typeface="Shonar Bangla" pitchFamily="34" charset="0"/>
              </a:rPr>
              <a:t>funds</a:t>
            </a:r>
            <a:endParaRPr lang="en-US" sz="2400" dirty="0">
              <a:cs typeface="Shonar Bangla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Review </a:t>
            </a:r>
            <a:r>
              <a:rPr lang="en-US" sz="2400" b="1" dirty="0">
                <a:cs typeface="Shonar Bangla" pitchFamily="34" charset="0"/>
              </a:rPr>
              <a:t>regularly </a:t>
            </a:r>
            <a:endParaRPr lang="en-US" sz="2400" b="1" dirty="0" smtClean="0">
              <a:cs typeface="Shonar Bangla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Experiment </a:t>
            </a:r>
            <a:r>
              <a:rPr lang="en-US" sz="2400" b="1" dirty="0">
                <a:cs typeface="Shonar Bangla" pitchFamily="34" charset="0"/>
              </a:rPr>
              <a:t>often</a:t>
            </a:r>
            <a:r>
              <a:rPr lang="en-US" sz="2400" dirty="0">
                <a:cs typeface="Shonar Bangla" pitchFamily="34" charset="0"/>
              </a:rPr>
              <a:t> </a:t>
            </a:r>
            <a:endParaRPr lang="en-US" sz="2400" dirty="0" smtClean="0">
              <a:cs typeface="Shonar Bangla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Re-charge </a:t>
            </a:r>
            <a:r>
              <a:rPr lang="en-US" sz="2400" b="1" dirty="0">
                <a:cs typeface="Shonar Bangla" pitchFamily="34" charset="0"/>
              </a:rPr>
              <a:t>the Talent </a:t>
            </a:r>
            <a:r>
              <a:rPr lang="en-US" sz="2400" b="1" dirty="0" smtClean="0">
                <a:cs typeface="Shonar Bangla" pitchFamily="34" charset="0"/>
              </a:rPr>
              <a:t>Pool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100" dirty="0">
              <a:cs typeface="Shonar Bangla" pitchFamily="34" charset="0"/>
            </a:endParaRPr>
          </a:p>
          <a:p>
            <a:pPr algn="ctr"/>
            <a:r>
              <a:rPr lang="en-GB" sz="2800" i="1" dirty="0"/>
              <a:t>Iteration, experimentation and learning to build a body of knowledge on what works for the sector</a:t>
            </a:r>
            <a:endParaRPr lang="en-US" sz="2800" i="1" dirty="0"/>
          </a:p>
          <a:p>
            <a:endParaRPr lang="en-US" sz="2400" dirty="0"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686" y="20472"/>
            <a:ext cx="5562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The </a:t>
            </a:r>
            <a:r>
              <a:rPr lang="en-US" sz="2800" b="1" dirty="0">
                <a:solidFill>
                  <a:schemeClr val="bg1"/>
                </a:solidFill>
                <a:cs typeface="Shonar Bangla" pitchFamily="34" charset="0"/>
              </a:rPr>
              <a:t>drivers for a domestic airline </a:t>
            </a:r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– </a:t>
            </a:r>
            <a:r>
              <a:rPr lang="en-US" sz="2800" b="1" dirty="0">
                <a:solidFill>
                  <a:schemeClr val="bg1"/>
                </a:solidFill>
                <a:cs typeface="Shonar Bangla" pitchFamily="34" charset="0"/>
              </a:rPr>
              <a:t>a confluence of factors</a:t>
            </a:r>
            <a:endParaRPr lang="en-US" sz="2800" b="1" dirty="0" smtClean="0">
              <a:solidFill>
                <a:schemeClr val="bg1"/>
              </a:solidFill>
              <a:cs typeface="Shonar Bangla" pitchFamily="34" charset="0"/>
            </a:endParaRPr>
          </a:p>
          <a:p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58" y="1501901"/>
            <a:ext cx="85434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The peace dividend - </a:t>
            </a:r>
            <a:r>
              <a:rPr lang="en-US" sz="2400" b="1" dirty="0">
                <a:cs typeface="Shonar Bangla" pitchFamily="34" charset="0"/>
              </a:rPr>
              <a:t>resulting in a </a:t>
            </a:r>
            <a:r>
              <a:rPr lang="en-US" sz="2400" b="1" dirty="0">
                <a:cs typeface="Shonar Bangla" pitchFamily="34" charset="0"/>
                <a:hlinkClick r:id="rId3" action="ppaction://hlinksldjump"/>
              </a:rPr>
              <a:t>resurgence</a:t>
            </a:r>
            <a:r>
              <a:rPr lang="en-US" sz="2400" b="1" dirty="0">
                <a:cs typeface="Shonar Bangla" pitchFamily="34" charset="0"/>
              </a:rPr>
              <a:t> of foreign </a:t>
            </a:r>
            <a:r>
              <a:rPr lang="en-US" sz="2400" b="1" dirty="0" smtClean="0">
                <a:cs typeface="Shonar Bangla" pitchFamily="34" charset="0"/>
              </a:rPr>
              <a:t>tourists</a:t>
            </a:r>
          </a:p>
          <a:p>
            <a:endParaRPr lang="en-US" b="1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Forecasted </a:t>
            </a:r>
            <a:r>
              <a:rPr lang="en-US" sz="2400" b="1" dirty="0">
                <a:cs typeface="Shonar Bangla" pitchFamily="34" charset="0"/>
              </a:rPr>
              <a:t>change in dominant origin mix would mean shorter stays </a:t>
            </a:r>
            <a:r>
              <a:rPr lang="en-US" sz="2400" b="1" dirty="0" smtClean="0">
                <a:cs typeface="Shonar Bangla" pitchFamily="34" charset="0"/>
              </a:rPr>
              <a:t>in-country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cs typeface="Shonar Bangla" pitchFamily="34" charset="0"/>
              </a:rPr>
              <a:t>Increasing </a:t>
            </a:r>
            <a:r>
              <a:rPr lang="en-US" sz="2000" dirty="0" smtClean="0">
                <a:cs typeface="Shonar Bangla" pitchFamily="34" charset="0"/>
                <a:hlinkClick r:id="rId4" action="ppaction://hlinksldjump"/>
              </a:rPr>
              <a:t>Indian </a:t>
            </a:r>
            <a:r>
              <a:rPr lang="en-US" sz="2000" dirty="0">
                <a:cs typeface="Shonar Bangla" pitchFamily="34" charset="0"/>
                <a:hlinkClick r:id="rId4" action="ppaction://hlinksldjump"/>
              </a:rPr>
              <a:t>and </a:t>
            </a:r>
            <a:r>
              <a:rPr lang="en-US" sz="2000" dirty="0" smtClean="0">
                <a:cs typeface="Shonar Bangla" pitchFamily="34" charset="0"/>
                <a:hlinkClick r:id="rId4" action="ppaction://hlinksldjump"/>
              </a:rPr>
              <a:t>Chinese </a:t>
            </a:r>
            <a:r>
              <a:rPr lang="en-US" sz="2000" dirty="0" smtClean="0">
                <a:cs typeface="Shonar Bangla" pitchFamily="34" charset="0"/>
              </a:rPr>
              <a:t>visitors vs. traditional European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cs typeface="Shonar Bangla" pitchFamily="34" charset="0"/>
              </a:rPr>
              <a:t>typically 5 -7 days </a:t>
            </a:r>
            <a:r>
              <a:rPr lang="en-US" sz="2000" dirty="0">
                <a:cs typeface="Shonar Bangla" pitchFamily="34" charset="0"/>
              </a:rPr>
              <a:t>vs. </a:t>
            </a:r>
            <a:r>
              <a:rPr lang="en-US" sz="2000" dirty="0" smtClean="0">
                <a:cs typeface="Shonar Bangla" pitchFamily="34" charset="0"/>
              </a:rPr>
              <a:t>10 - 14 days </a:t>
            </a:r>
          </a:p>
          <a:p>
            <a:pPr lvl="1"/>
            <a:endParaRPr lang="en-US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Travel </a:t>
            </a:r>
            <a:r>
              <a:rPr lang="en-US" sz="2400" b="1" dirty="0" smtClean="0">
                <a:cs typeface="Shonar Bangla" pitchFamily="34" charset="0"/>
                <a:hlinkClick r:id="rId5" action="ppaction://hlinksldjump"/>
              </a:rPr>
              <a:t>time</a:t>
            </a:r>
            <a:r>
              <a:rPr lang="en-US" sz="2400" b="1" dirty="0" smtClean="0">
                <a:cs typeface="Shonar Bangla" pitchFamily="34" charset="0"/>
              </a:rPr>
              <a:t> </a:t>
            </a:r>
            <a:r>
              <a:rPr lang="en-US" sz="2400" b="1" dirty="0">
                <a:cs typeface="Shonar Bangla" pitchFamily="34" charset="0"/>
              </a:rPr>
              <a:t>not </a:t>
            </a:r>
            <a:r>
              <a:rPr lang="en-US" sz="2400" b="1" dirty="0" smtClean="0">
                <a:cs typeface="Shonar Bangla" pitchFamily="34" charset="0"/>
              </a:rPr>
              <a:t>relative </a:t>
            </a:r>
            <a:r>
              <a:rPr lang="en-US" sz="2400" b="1" dirty="0">
                <a:cs typeface="Shonar Bangla" pitchFamily="34" charset="0"/>
              </a:rPr>
              <a:t>to </a:t>
            </a:r>
            <a:r>
              <a:rPr lang="en-US" sz="2400" b="1" dirty="0" smtClean="0">
                <a:cs typeface="Shonar Bangla" pitchFamily="34" charset="0"/>
              </a:rPr>
              <a:t>distance despite </a:t>
            </a:r>
            <a:r>
              <a:rPr lang="en-US" sz="2400" b="1" dirty="0">
                <a:cs typeface="Shonar Bangla" pitchFamily="34" charset="0"/>
              </a:rPr>
              <a:t>massive post conflict </a:t>
            </a:r>
            <a:r>
              <a:rPr lang="en-US" sz="2400" b="1" dirty="0" smtClean="0">
                <a:cs typeface="Shonar Bangla" pitchFamily="34" charset="0"/>
              </a:rPr>
              <a:t>road building</a:t>
            </a:r>
            <a:endParaRPr lang="en-US" sz="2400" b="1" dirty="0"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Shonar Bangla" pitchFamily="34" charset="0"/>
              </a:rPr>
              <a:t>Robust </a:t>
            </a:r>
            <a:r>
              <a:rPr lang="en-US" sz="2400" b="1" dirty="0">
                <a:solidFill>
                  <a:schemeClr val="bg1"/>
                </a:solidFill>
                <a:cs typeface="Shonar Bangla" pitchFamily="34" charset="0"/>
              </a:rPr>
              <a:t>platform and back end support </a:t>
            </a:r>
            <a:r>
              <a:rPr lang="en-US" sz="2400" b="1" dirty="0" smtClean="0">
                <a:solidFill>
                  <a:schemeClr val="bg1"/>
                </a:solidFill>
                <a:cs typeface="Shonar Bangla" pitchFamily="34" charset="0"/>
              </a:rPr>
              <a:t>infrastructure is vital </a:t>
            </a:r>
            <a:endParaRPr lang="en-GB" sz="2400" b="1" u="sng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44700"/>
            <a:ext cx="2717800" cy="772952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309" y="1734549"/>
            <a:ext cx="2819400" cy="1476375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957" y="1685364"/>
            <a:ext cx="1657733" cy="1622612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3737458"/>
            <a:ext cx="2265955" cy="1036962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9231" y="3759200"/>
            <a:ext cx="2760338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0129"/>
            <a:ext cx="6934200" cy="220606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77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Conclusion - e-commerce returns</a:t>
            </a:r>
            <a:endParaRPr lang="en-US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942" y="5753100"/>
            <a:ext cx="637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Source: Cinnamon Air</a:t>
            </a: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617686"/>
            <a:ext cx="5896429" cy="21879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55774" y="1593929"/>
            <a:ext cx="203200" cy="1760685"/>
            <a:chOff x="5355774" y="1593929"/>
            <a:chExt cx="203200" cy="17606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774" y="1593929"/>
              <a:ext cx="203200" cy="260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774" y="2022101"/>
              <a:ext cx="203200" cy="2606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774" y="2406729"/>
              <a:ext cx="203200" cy="2606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774" y="2733300"/>
              <a:ext cx="203200" cy="2606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774" y="3093974"/>
              <a:ext cx="203200" cy="26064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003137" y="1593929"/>
            <a:ext cx="203200" cy="1760685"/>
            <a:chOff x="6857995" y="1593929"/>
            <a:chExt cx="203200" cy="17606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7995" y="1593929"/>
              <a:ext cx="203200" cy="2606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7995" y="2022101"/>
              <a:ext cx="203200" cy="2606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7995" y="2406729"/>
              <a:ext cx="203200" cy="2606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7995" y="2733300"/>
              <a:ext cx="203200" cy="2606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7995" y="3093974"/>
              <a:ext cx="203200" cy="26064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560457" y="4024813"/>
            <a:ext cx="2510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 smtClean="0">
                <a:cs typeface="Shonar Bangla" pitchFamily="34" charset="0"/>
              </a:rPr>
              <a:t>Encouraging results across key parameters</a:t>
            </a:r>
            <a:endParaRPr lang="en-US" sz="2000" b="1" dirty="0" smtClean="0"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2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53" y="2019300"/>
            <a:ext cx="442389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" y="0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Growth in tourist arrivals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200" y="5194300"/>
            <a:ext cx="637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Source: Sri Lanka Tourism Development Authority, http://sltda.lk/sites/default/files/Tourism%20Growth%201970%20-%202014.pdf</a:t>
            </a: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47800"/>
            <a:ext cx="769620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5770" y="20472"/>
            <a:ext cx="5562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Change in the dominant mix of tourists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200" y="5194300"/>
            <a:ext cx="637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Source: Sri Lanka Tourism Development Authority, </a:t>
            </a:r>
            <a:r>
              <a:rPr lang="en-US" sz="600" dirty="0">
                <a:hlinkClick r:id="rId3"/>
              </a:rPr>
              <a:t>http://</a:t>
            </a:r>
            <a:r>
              <a:rPr lang="en-US" sz="600" dirty="0" smtClean="0">
                <a:hlinkClick r:id="rId3"/>
              </a:rPr>
              <a:t>www.sltda.lk/sites/default/files/Annual_Statistical_Report-2013.pdf</a:t>
            </a:r>
            <a:r>
              <a:rPr lang="en-US" sz="600" dirty="0"/>
              <a:t> and </a:t>
            </a:r>
            <a:r>
              <a:rPr lang="en-US" sz="600" dirty="0">
                <a:hlinkClick r:id="rId4"/>
              </a:rPr>
              <a:t>http://</a:t>
            </a:r>
            <a:r>
              <a:rPr lang="en-US" sz="600" dirty="0" smtClean="0">
                <a:hlinkClick r:id="rId4"/>
              </a:rPr>
              <a:t>www.sltda.lk/node/741</a:t>
            </a:r>
            <a:r>
              <a:rPr lang="en-US" sz="600" dirty="0" smtClean="0"/>
              <a:t> </a:t>
            </a:r>
          </a:p>
        </p:txBody>
      </p:sp>
      <p:graphicFrame>
        <p:nvGraphicFramePr>
          <p:cNvPr id="5" name="Chart 4">
            <a:hlinkClick r:id="rId5" action="ppaction://hlinksldjump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338481"/>
              </p:ext>
            </p:extLst>
          </p:nvPr>
        </p:nvGraphicFramePr>
        <p:xfrm>
          <a:off x="533400" y="1485900"/>
          <a:ext cx="6934200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67600" y="2331357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India and China are the fastest growing markets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0472"/>
            <a:ext cx="56683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Travel </a:t>
            </a:r>
            <a:r>
              <a:rPr lang="en-US" sz="2800" b="1" dirty="0">
                <a:solidFill>
                  <a:schemeClr val="bg1"/>
                </a:solidFill>
                <a:cs typeface="Shonar Bangla" pitchFamily="34" charset="0"/>
              </a:rPr>
              <a:t>time not relative to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Distances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7" b="15133"/>
          <a:stretch/>
        </p:blipFill>
        <p:spPr>
          <a:xfrm>
            <a:off x="533399" y="1480458"/>
            <a:ext cx="4770577" cy="3840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942" y="5361727"/>
            <a:ext cx="637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*Driving times subject to change</a:t>
            </a:r>
          </a:p>
        </p:txBody>
      </p:sp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5668370" y="1828803"/>
            <a:ext cx="3295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cs typeface="Shonar Bangla" pitchFamily="34" charset="0"/>
              </a:rPr>
              <a:t>East coast – 7 to 8 </a:t>
            </a:r>
            <a:r>
              <a:rPr lang="en-US" sz="2400" b="1" dirty="0" err="1">
                <a:cs typeface="Shonar Bangla" pitchFamily="34" charset="0"/>
              </a:rPr>
              <a:t>hrs</a:t>
            </a:r>
            <a:endParaRPr lang="en-US" sz="2400" b="1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cs typeface="Shonar Bangla" pitchFamily="34" charset="0"/>
              </a:rPr>
              <a:t>Kandy - 3½  to 4 </a:t>
            </a:r>
            <a:r>
              <a:rPr lang="en-US" sz="2400" b="1" dirty="0" err="1">
                <a:cs typeface="Shonar Bangla" pitchFamily="34" charset="0"/>
              </a:rPr>
              <a:t>hrs</a:t>
            </a:r>
            <a:endParaRPr lang="en-US" sz="2400" b="1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cs typeface="Shonar Bangla" pitchFamily="34" charset="0"/>
              </a:rPr>
              <a:t>Cultural Triangle – 5 to 6 </a:t>
            </a:r>
            <a:r>
              <a:rPr lang="en-US" sz="2400" b="1" dirty="0" err="1">
                <a:cs typeface="Shonar Bangla" pitchFamily="34" charset="0"/>
              </a:rPr>
              <a:t>hrs</a:t>
            </a:r>
            <a:r>
              <a:rPr lang="en-US" sz="2400" b="1" dirty="0">
                <a:cs typeface="Shonar Bangla" pitchFamily="34" charset="0"/>
              </a:rPr>
              <a:t> </a:t>
            </a:r>
            <a:endParaRPr lang="en-GB" sz="2400" b="1" dirty="0"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Crafting </a:t>
            </a:r>
            <a:r>
              <a:rPr lang="en-US" sz="2800" b="1" dirty="0">
                <a:solidFill>
                  <a:schemeClr val="bg1"/>
                </a:solidFill>
                <a:cs typeface="Shonar Bangla" pitchFamily="34" charset="0"/>
              </a:rPr>
              <a:t>the product – needed to address main pain points 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58" y="1514780"/>
            <a:ext cx="85434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  <a:hlinkClick r:id="rId3" action="ppaction://hlinksldjump"/>
              </a:rPr>
              <a:t>Value </a:t>
            </a:r>
            <a:r>
              <a:rPr lang="en-US" sz="2400" b="1" dirty="0">
                <a:cs typeface="Shonar Bangla" pitchFamily="34" charset="0"/>
                <a:hlinkClick r:id="rId3" action="ppaction://hlinksldjump"/>
              </a:rPr>
              <a:t>adding and efficient </a:t>
            </a:r>
            <a:r>
              <a:rPr lang="en-US" sz="2400" dirty="0">
                <a:cs typeface="Shonar Bangla" pitchFamily="34" charset="0"/>
              </a:rPr>
              <a:t>- Time </a:t>
            </a:r>
            <a:r>
              <a:rPr lang="en-US" sz="2400" dirty="0" smtClean="0">
                <a:cs typeface="Shonar Bangla" pitchFamily="34" charset="0"/>
              </a:rPr>
              <a:t>and unique perspective</a:t>
            </a:r>
          </a:p>
          <a:p>
            <a:endParaRPr lang="en-US" sz="14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Convenient</a:t>
            </a:r>
            <a:r>
              <a:rPr lang="en-US" sz="2400" dirty="0" smtClean="0">
                <a:cs typeface="Shonar Bangla" pitchFamily="34" charset="0"/>
              </a:rPr>
              <a:t> </a:t>
            </a:r>
            <a:r>
              <a:rPr lang="en-US" sz="2400" dirty="0">
                <a:cs typeface="Shonar Bangla" pitchFamily="34" charset="0"/>
              </a:rPr>
              <a:t>– BIA access </a:t>
            </a:r>
            <a:r>
              <a:rPr lang="en-US" sz="2400" dirty="0" smtClean="0">
                <a:cs typeface="Shonar Bangla" pitchFamily="34" charset="0"/>
              </a:rPr>
              <a:t>essential, primary </a:t>
            </a:r>
            <a:r>
              <a:rPr lang="en-US" sz="2400" dirty="0">
                <a:cs typeface="Shonar Bangla" pitchFamily="34" charset="0"/>
              </a:rPr>
              <a:t>catchment </a:t>
            </a:r>
            <a:r>
              <a:rPr lang="en-US" sz="2400" dirty="0" smtClean="0">
                <a:cs typeface="Shonar Bangla" pitchFamily="34" charset="0"/>
              </a:rPr>
              <a:t>point</a:t>
            </a:r>
          </a:p>
          <a:p>
            <a:endParaRPr lang="en-US" sz="14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Reliable </a:t>
            </a:r>
            <a:r>
              <a:rPr lang="en-US" sz="2400" b="1" dirty="0">
                <a:cs typeface="Shonar Bangla" pitchFamily="34" charset="0"/>
              </a:rPr>
              <a:t>&amp; Safe </a:t>
            </a:r>
            <a:r>
              <a:rPr lang="en-US" sz="2400" dirty="0">
                <a:cs typeface="Shonar Bangla" pitchFamily="34" charset="0"/>
              </a:rPr>
              <a:t>– published fixed schedule, world class equipment and personnel, operate to global </a:t>
            </a:r>
            <a:r>
              <a:rPr lang="en-US" sz="2400" dirty="0" smtClean="0">
                <a:cs typeface="Shonar Bangla" pitchFamily="34" charset="0"/>
              </a:rPr>
              <a:t>standards</a:t>
            </a:r>
          </a:p>
          <a:p>
            <a:endParaRPr lang="en-US" sz="14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Affordable</a:t>
            </a:r>
            <a:r>
              <a:rPr lang="en-US" sz="2400" dirty="0" smtClean="0">
                <a:cs typeface="Shonar Bangla" pitchFamily="34" charset="0"/>
              </a:rPr>
              <a:t> </a:t>
            </a:r>
            <a:r>
              <a:rPr lang="en-US" sz="2400" dirty="0">
                <a:cs typeface="Shonar Bangla" pitchFamily="34" charset="0"/>
              </a:rPr>
              <a:t>– not cheap, but a realistic alternative to air charter and an attractive upgrade from road </a:t>
            </a:r>
            <a:r>
              <a:rPr lang="en-US" sz="2400" dirty="0" smtClean="0">
                <a:cs typeface="Shonar Bangla" pitchFamily="34" charset="0"/>
              </a:rPr>
              <a:t>travel</a:t>
            </a:r>
          </a:p>
          <a:p>
            <a:endParaRPr lang="en-US" sz="14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Accessible</a:t>
            </a:r>
            <a:r>
              <a:rPr lang="en-US" sz="2400" dirty="0" smtClean="0">
                <a:cs typeface="Shonar Bangla" pitchFamily="34" charset="0"/>
              </a:rPr>
              <a:t> </a:t>
            </a:r>
            <a:r>
              <a:rPr lang="en-US" sz="2400" dirty="0">
                <a:cs typeface="Shonar Bangla" pitchFamily="34" charset="0"/>
              </a:rPr>
              <a:t>– </a:t>
            </a:r>
            <a:r>
              <a:rPr lang="en-US" sz="2400" dirty="0" smtClean="0">
                <a:cs typeface="Shonar Bangla" pitchFamily="34" charset="0"/>
              </a:rPr>
              <a:t>all </a:t>
            </a:r>
            <a:r>
              <a:rPr lang="en-US" sz="2400" dirty="0">
                <a:cs typeface="Shonar Bangla" pitchFamily="34" charset="0"/>
              </a:rPr>
              <a:t>traditional distribution channels </a:t>
            </a:r>
            <a:r>
              <a:rPr lang="en-US" sz="2400" dirty="0" smtClean="0">
                <a:cs typeface="Shonar Bangla" pitchFamily="34" charset="0"/>
              </a:rPr>
              <a:t>but </a:t>
            </a:r>
            <a:r>
              <a:rPr lang="en-US" sz="2400" dirty="0">
                <a:cs typeface="Shonar Bangla" pitchFamily="34" charset="0"/>
              </a:rPr>
              <a:t>new, non-traditional </a:t>
            </a:r>
            <a:r>
              <a:rPr lang="en-US" sz="2400" dirty="0" smtClean="0">
                <a:cs typeface="Shonar Bangla" pitchFamily="34" charset="0"/>
              </a:rPr>
              <a:t>channels a pre-requisite to success</a:t>
            </a:r>
            <a:endParaRPr lang="en-US" sz="2400" dirty="0">
              <a:cs typeface="Shonar Bangla" pitchFamily="34" charset="0"/>
            </a:endParaRPr>
          </a:p>
        </p:txBody>
      </p:sp>
      <p:sp>
        <p:nvSpPr>
          <p:cNvPr id="2" name="AutoShape 2" descr="https://www.facebook.com/images/fb_icon_325x325.png"/>
          <p:cNvSpPr>
            <a:spLocks noChangeAspect="1" noChangeArrowheads="1"/>
          </p:cNvSpPr>
          <p:nvPr/>
        </p:nvSpPr>
        <p:spPr bwMode="auto">
          <a:xfrm>
            <a:off x="155575" y="-1485900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facebook.com/images/fb_icon_325x325.png"/>
          <p:cNvSpPr>
            <a:spLocks noChangeAspect="1" noChangeArrowheads="1"/>
          </p:cNvSpPr>
          <p:nvPr/>
        </p:nvSpPr>
        <p:spPr bwMode="auto">
          <a:xfrm>
            <a:off x="307975" y="-1333500"/>
            <a:ext cx="1941739" cy="19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Air Travel vs. Road Travel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 b="15767"/>
          <a:stretch/>
        </p:blipFill>
        <p:spPr>
          <a:xfrm>
            <a:off x="533400" y="1248228"/>
            <a:ext cx="4474029" cy="3911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942" y="5194300"/>
            <a:ext cx="637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*Driving and flying times subject to change</a:t>
            </a: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5460642" y="1828800"/>
            <a:ext cx="34901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4 hour journey to Kandy in 20 minutes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8 hour road trip to the East coast in 45 minutes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Outstanding views of the country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60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770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Traditional channels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58" y="1411748"/>
            <a:ext cx="85434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Traditional Media</a:t>
            </a:r>
          </a:p>
          <a:p>
            <a:endParaRPr lang="en-US" b="1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Referrals </a:t>
            </a:r>
            <a:r>
              <a:rPr lang="en-US" sz="2400" b="1" dirty="0">
                <a:cs typeface="Shonar Bangla" pitchFamily="34" charset="0"/>
              </a:rPr>
              <a:t>(Formal &amp; Informal) </a:t>
            </a:r>
            <a:endParaRPr lang="en-US" sz="2400" dirty="0">
              <a:cs typeface="Shonar Bangla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cs typeface="Shonar Bangla" pitchFamily="34" charset="0"/>
              </a:rPr>
              <a:t>Destination </a:t>
            </a:r>
            <a:r>
              <a:rPr lang="en-US" sz="2000" dirty="0">
                <a:cs typeface="Shonar Bangla" pitchFamily="34" charset="0"/>
              </a:rPr>
              <a:t>Management Companies (DMCs), Foreign Tour Operators &amp; Travel Agents, International Airlines, Hotels and Hotel Chains,  and informal promoters </a:t>
            </a:r>
            <a:endParaRPr lang="en-US" sz="2000" dirty="0" smtClean="0">
              <a:cs typeface="Shonar Bangla" pitchFamily="34" charset="0"/>
            </a:endParaRPr>
          </a:p>
          <a:p>
            <a:pPr lvl="1"/>
            <a:endParaRPr lang="en-US" sz="2000" dirty="0">
              <a:cs typeface="Shonar Bangl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cs typeface="Shonar Bangla" pitchFamily="34" charset="0"/>
              </a:rPr>
              <a:t>Events</a:t>
            </a:r>
            <a:r>
              <a:rPr lang="en-US" sz="2400" dirty="0" smtClean="0">
                <a:cs typeface="Shonar Bangla" pitchFamily="34" charset="0"/>
              </a:rPr>
              <a:t> </a:t>
            </a:r>
            <a:r>
              <a:rPr lang="en-US" sz="2400" dirty="0">
                <a:cs typeface="Shonar Bangla" pitchFamily="34" charset="0"/>
              </a:rPr>
              <a:t>- </a:t>
            </a:r>
            <a:r>
              <a:rPr lang="en-US" sz="2000" dirty="0">
                <a:cs typeface="Shonar Bangla" pitchFamily="34" charset="0"/>
              </a:rPr>
              <a:t>International Trade Fairs and sales visits </a:t>
            </a:r>
            <a:endParaRPr lang="en-US" sz="2400" dirty="0">
              <a:cs typeface="Shonar Bangl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4404005"/>
            <a:ext cx="1282700" cy="10518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79700" y="4391739"/>
            <a:ext cx="2306422" cy="682183"/>
            <a:chOff x="928459" y="5368019"/>
            <a:chExt cx="3250306" cy="9928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459" y="5368019"/>
              <a:ext cx="992868" cy="9928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856" y="5371736"/>
              <a:ext cx="2291909" cy="989146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2" y="4571706"/>
            <a:ext cx="1313596" cy="21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4" b="31443"/>
          <a:stretch/>
        </p:blipFill>
        <p:spPr>
          <a:xfrm>
            <a:off x="5046773" y="5211971"/>
            <a:ext cx="1430228" cy="1813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5269870"/>
            <a:ext cx="1613354" cy="166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4285832"/>
            <a:ext cx="1476375" cy="7381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7" b="24668"/>
          <a:stretch/>
        </p:blipFill>
        <p:spPr>
          <a:xfrm>
            <a:off x="571500" y="5043069"/>
            <a:ext cx="1986322" cy="292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4651338"/>
            <a:ext cx="1168400" cy="5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806" y="20472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Shonar Bangla" pitchFamily="34" charset="0"/>
              </a:rPr>
              <a:t>Traditional </a:t>
            </a:r>
            <a:r>
              <a:rPr lang="en-US" sz="2800" b="1" dirty="0">
                <a:solidFill>
                  <a:schemeClr val="bg1"/>
                </a:solidFill>
                <a:cs typeface="Shonar Bangla" pitchFamily="34" charset="0"/>
              </a:rPr>
              <a:t>channels </a:t>
            </a:r>
            <a:endParaRPr lang="en-GB" sz="2800" b="1" dirty="0">
              <a:solidFill>
                <a:schemeClr val="bg1"/>
              </a:solidFill>
              <a:cs typeface="Shonar Bangl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58" y="1540001"/>
            <a:ext cx="85434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Effective </a:t>
            </a:r>
            <a:r>
              <a:rPr lang="en-GB" sz="2400" dirty="0"/>
              <a:t>use of these channels would be </a:t>
            </a:r>
            <a:r>
              <a:rPr lang="en-GB" sz="2400" b="1" dirty="0"/>
              <a:t>limited</a:t>
            </a:r>
            <a:r>
              <a:rPr lang="en-GB" sz="2400" dirty="0"/>
              <a:t> by</a:t>
            </a:r>
            <a:r>
              <a:rPr lang="en-GB" sz="2400" dirty="0" smtClean="0"/>
              <a:t>:</a:t>
            </a:r>
          </a:p>
          <a:p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GB" sz="2400" b="1" dirty="0"/>
              <a:t>High Cost </a:t>
            </a:r>
            <a:r>
              <a:rPr lang="en-GB" sz="2400" dirty="0"/>
              <a:t>– </a:t>
            </a:r>
            <a:r>
              <a:rPr lang="en-GB" sz="2400" i="1" dirty="0"/>
              <a:t>effective coverage likely to affect project </a:t>
            </a:r>
            <a:r>
              <a:rPr lang="en-GB" sz="2400" i="1" dirty="0" smtClean="0"/>
              <a:t>viability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GB" sz="2400" b="1" dirty="0"/>
              <a:t>Segmentation &amp; Targeting </a:t>
            </a:r>
            <a:r>
              <a:rPr lang="en-GB" sz="2400" dirty="0"/>
              <a:t>– </a:t>
            </a:r>
            <a:r>
              <a:rPr lang="en-GB" sz="2400" i="1" dirty="0"/>
              <a:t>complexities will lead to </a:t>
            </a:r>
            <a:r>
              <a:rPr lang="en-GB" sz="2400" i="1" dirty="0" smtClean="0"/>
              <a:t>wastage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GB" sz="2400" b="1" dirty="0"/>
              <a:t>Time</a:t>
            </a:r>
            <a:r>
              <a:rPr lang="en-GB" sz="2400" dirty="0"/>
              <a:t> – </a:t>
            </a:r>
            <a:r>
              <a:rPr lang="en-GB" sz="2400" i="1" dirty="0"/>
              <a:t>traditional seasonal cycles, cost of </a:t>
            </a:r>
            <a:r>
              <a:rPr lang="en-GB" sz="2400" i="1" dirty="0" smtClean="0"/>
              <a:t>gestation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GB" sz="2400" b="1" dirty="0"/>
              <a:t>Mind set and Legacy </a:t>
            </a:r>
            <a:r>
              <a:rPr lang="en-GB" sz="2400" dirty="0"/>
              <a:t>– </a:t>
            </a:r>
            <a:r>
              <a:rPr lang="en-GB" sz="2400" i="1" dirty="0"/>
              <a:t>not consistent, too expensive, can’t be done, threat of displacing traditional providers (other modes)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43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0F1DDB9782614AA3D95CBD5FB4F8EC" ma:contentTypeVersion="1" ma:contentTypeDescription="Create a new document." ma:contentTypeScope="" ma:versionID="729321f20028e079630b956a1adc68eb">
  <xsd:schema xmlns:xsd="http://www.w3.org/2001/XMLSchema" xmlns:xs="http://www.w3.org/2001/XMLSchema" xmlns:p="http://schemas.microsoft.com/office/2006/metadata/properties" xmlns:ns3="d086d421-dd71-4053-a66b-0b5b83ab7f1e" targetNamespace="http://schemas.microsoft.com/office/2006/metadata/properties" ma:root="true" ma:fieldsID="e5e8b866503d098dbf3f13b6593e323e" ns3:_="">
    <xsd:import namespace="d086d421-dd71-4053-a66b-0b5b83ab7f1e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6d421-dd71-4053-a66b-0b5b83ab7f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CC9770-9F2A-4A78-92E5-522E4ED313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86d421-dd71-4053-a66b-0b5b83ab7f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7F2DC6-E187-43C7-99CE-CDB079ECE4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8F0BE6-CA4A-4B3A-9AA6-DBF4DCD1FDC2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d086d421-dd71-4053-a66b-0b5b83ab7f1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3550</TotalTime>
  <Words>1012</Words>
  <Application>Microsoft Office PowerPoint</Application>
  <PresentationFormat>On-screen Show (4:3)</PresentationFormat>
  <Paragraphs>145</Paragraphs>
  <Slides>22</Slides>
  <Notes>17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Shonar Bangla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Skandha Ponniah</dc:creator>
  <cp:lastModifiedBy>Skandha Ponniah</cp:lastModifiedBy>
  <cp:revision>250</cp:revision>
  <cp:lastPrinted>2015-07-08T11:44:03Z</cp:lastPrinted>
  <dcterms:created xsi:type="dcterms:W3CDTF">2014-07-28T04:47:32Z</dcterms:created>
  <dcterms:modified xsi:type="dcterms:W3CDTF">2015-07-13T11:55:09Z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0x010100EB0F1DDB9782614AA3D95CBD5FB4F8EC</vt:lpwstr>
  </property>
</Properties>
</file>