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unknown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  <p:sldMasterId id="2147484113" r:id="rId2"/>
  </p:sldMasterIdLst>
  <p:notesMasterIdLst>
    <p:notesMasterId r:id="rId39"/>
  </p:notesMasterIdLst>
  <p:handoutMasterIdLst>
    <p:handoutMasterId r:id="rId40"/>
  </p:handoutMasterIdLst>
  <p:sldIdLst>
    <p:sldId id="274" r:id="rId3"/>
    <p:sldId id="275" r:id="rId4"/>
    <p:sldId id="276" r:id="rId5"/>
    <p:sldId id="277" r:id="rId6"/>
    <p:sldId id="280" r:id="rId7"/>
    <p:sldId id="279" r:id="rId8"/>
    <p:sldId id="278" r:id="rId9"/>
    <p:sldId id="281" r:id="rId10"/>
    <p:sldId id="282" r:id="rId11"/>
    <p:sldId id="283" r:id="rId12"/>
    <p:sldId id="284" r:id="rId13"/>
    <p:sldId id="285" r:id="rId14"/>
    <p:sldId id="295" r:id="rId15"/>
    <p:sldId id="296" r:id="rId16"/>
    <p:sldId id="298" r:id="rId17"/>
    <p:sldId id="297" r:id="rId18"/>
    <p:sldId id="299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300" r:id="rId29"/>
    <p:sldId id="301" r:id="rId30"/>
    <p:sldId id="302" r:id="rId31"/>
    <p:sldId id="303" r:id="rId32"/>
    <p:sldId id="306" r:id="rId33"/>
    <p:sldId id="305" r:id="rId34"/>
    <p:sldId id="304" r:id="rId35"/>
    <p:sldId id="310" r:id="rId36"/>
    <p:sldId id="311" r:id="rId37"/>
    <p:sldId id="309" r:id="rId38"/>
  </p:sldIdLst>
  <p:sldSz cx="9144000" cy="6858000" type="screen4x3"/>
  <p:notesSz cx="6858000" cy="9144000"/>
  <p:custDataLst>
    <p:tags r:id="rId4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C8EB9F58-5906-E441-A6F9-B8D6678334D1}">
          <p14:sldIdLst>
            <p14:sldId id="274"/>
            <p14:sldId id="275"/>
            <p14:sldId id="276"/>
            <p14:sldId id="277"/>
            <p14:sldId id="280"/>
            <p14:sldId id="279"/>
            <p14:sldId id="278"/>
            <p14:sldId id="281"/>
            <p14:sldId id="282"/>
            <p14:sldId id="283"/>
            <p14:sldId id="284"/>
            <p14:sldId id="285"/>
            <p14:sldId id="295"/>
            <p14:sldId id="296"/>
            <p14:sldId id="298"/>
            <p14:sldId id="297"/>
            <p14:sldId id="299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300"/>
            <p14:sldId id="301"/>
            <p14:sldId id="302"/>
            <p14:sldId id="303"/>
            <p14:sldId id="306"/>
            <p14:sldId id="305"/>
            <p14:sldId id="304"/>
            <p14:sldId id="310"/>
            <p14:sldId id="311"/>
            <p14:sldId id="30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572">
          <p15:clr>
            <a:srgbClr val="A4A3A4"/>
          </p15:clr>
        </p15:guide>
        <p15:guide id="2" pos="5639">
          <p15:clr>
            <a:srgbClr val="A4A3A4"/>
          </p15:clr>
        </p15:guide>
        <p15:guide id="3" pos="494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3DAA"/>
    <a:srgbClr val="C0824E"/>
    <a:srgbClr val="62B355"/>
    <a:srgbClr val="54CC5F"/>
    <a:srgbClr val="0088D6"/>
    <a:srgbClr val="5AD6FB"/>
    <a:srgbClr val="1589D3"/>
    <a:srgbClr val="DDDDDD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1" autoAdjust="0"/>
    <p:restoredTop sz="92308" autoAdjust="0"/>
  </p:normalViewPr>
  <p:slideViewPr>
    <p:cSldViewPr snapToGrid="0">
      <p:cViewPr>
        <p:scale>
          <a:sx n="100" d="100"/>
          <a:sy n="100" d="100"/>
        </p:scale>
        <p:origin x="-480" y="56"/>
      </p:cViewPr>
      <p:guideLst>
        <p:guide orient="horz" pos="572"/>
        <p:guide pos="5639"/>
        <p:guide pos="4943"/>
      </p:guideLst>
    </p:cSldViewPr>
  </p:slideViewPr>
  <p:outlineViewPr>
    <p:cViewPr>
      <p:scale>
        <a:sx n="33" d="100"/>
        <a:sy n="33" d="100"/>
      </p:scale>
      <p:origin x="0" y="9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tags" Target="tags/tag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3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3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3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703AB25-2F2A-A047-8702-8D77D987AF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638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0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0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C71530D-B2AC-0740-9C90-569ECDA459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085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ヒラギノ角ゴ Pro W3" charset="-128"/>
        <a:cs typeface="ヒラギノ角ゴ Pro W3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ヒラギノ角ゴ Pro W3" charset="-128"/>
        <a:cs typeface="ヒラギノ角ゴ Pro W3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ヒラギノ角ゴ Pro W3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71530D-B2AC-0740-9C90-569ECDA459C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479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71530D-B2AC-0740-9C90-569ECDA459C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69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71530D-B2AC-0740-9C90-569ECDA459C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28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71530D-B2AC-0740-9C90-569ECDA459C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42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71530D-B2AC-0740-9C90-569ECDA459C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483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71530D-B2AC-0740-9C90-569ECDA459C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35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71530D-B2AC-0740-9C90-569ECDA459C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6454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71530D-B2AC-0740-9C90-569ECDA459C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288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71530D-B2AC-0740-9C90-569ECDA459C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86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71530D-B2AC-0740-9C90-569ECDA459C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483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71530D-B2AC-0740-9C90-569ECDA459C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63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71530D-B2AC-0740-9C90-569ECDA459C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7926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71530D-B2AC-0740-9C90-569ECDA459C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27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71530D-B2AC-0740-9C90-569ECDA459C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320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71530D-B2AC-0740-9C90-569ECDA459C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318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71530D-B2AC-0740-9C90-569ECDA459C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7309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71530D-B2AC-0740-9C90-569ECDA459C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655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71530D-B2AC-0740-9C90-569ECDA459C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7309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71530D-B2AC-0740-9C90-569ECDA459C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7309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71530D-B2AC-0740-9C90-569ECDA459C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318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71530D-B2AC-0740-9C90-569ECDA459C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7309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71530D-B2AC-0740-9C90-569ECDA459C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65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71530D-B2AC-0740-9C90-569ECDA459C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6782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71530D-B2AC-0740-9C90-569ECDA459C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655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71530D-B2AC-0740-9C90-569ECDA459C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7309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71530D-B2AC-0740-9C90-569ECDA459C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655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71530D-B2AC-0740-9C90-569ECDA459C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655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71530D-B2AC-0740-9C90-569ECDA459C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655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71530D-B2AC-0740-9C90-569ECDA459C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65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71530D-B2AC-0740-9C90-569ECDA459C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081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71530D-B2AC-0740-9C90-569ECDA459C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583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71530D-B2AC-0740-9C90-569ECDA459C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49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71530D-B2AC-0740-9C90-569ECDA459C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086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71530D-B2AC-0740-9C90-569ECDA459C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9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71530D-B2AC-0740-9C90-569ECDA459C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02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Twist\Desktop\Untitled-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942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23570" y="2761614"/>
            <a:ext cx="4804464" cy="1241425"/>
          </a:xfrm>
        </p:spPr>
        <p:txBody>
          <a:bodyPr anchor="b"/>
          <a:lstStyle>
            <a:lvl1pPr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9942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09599" y="4146232"/>
            <a:ext cx="4921295" cy="1421447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Wingdings" pitchFamily="-112" charset="2"/>
              <a:buNone/>
              <a:defRPr sz="2000" i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5815776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66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6576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8925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6768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133600" cy="61198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8400" cy="61198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2685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8308975" y="5967413"/>
            <a:ext cx="835025" cy="754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187325"/>
            <a:ext cx="8229600" cy="5137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123" name="Picture 3" descr="C:\Users\Twist\Desktop\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27596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1442720"/>
            <a:ext cx="8026400" cy="2032000"/>
          </a:xfr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5" descr="C:\Users\Twist\Desktop\Untitled-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74298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Twist\Desktop\Untitled-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62264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wist\Desktop\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04728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618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62050"/>
            <a:ext cx="4191000" cy="5110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62050"/>
            <a:ext cx="4191000" cy="5110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1539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304800" y="1295400"/>
            <a:ext cx="4191000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946275"/>
            <a:ext cx="4191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1" y="1295400"/>
            <a:ext cx="4191000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4"/>
          </p:nvPr>
        </p:nvSpPr>
        <p:spPr>
          <a:xfrm>
            <a:off x="4648201" y="1946275"/>
            <a:ext cx="4191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344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853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6208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wist\Desktop\1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65100" y="234950"/>
            <a:ext cx="8229600" cy="513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8" y="1162050"/>
            <a:ext cx="8228012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39489" tIns="69745" rIns="139489" bIns="69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8308975" y="5942013"/>
            <a:ext cx="835025" cy="754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</p:sldLayoutIdLst>
  <p:transition xmlns:p14="http://schemas.microsoft.com/office/powerpoint/2010/main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0">
          <a:solidFill>
            <a:schemeClr val="bg1">
              <a:lumMod val="50000"/>
            </a:schemeClr>
          </a:solidFill>
          <a:latin typeface="HelveticaNeueLT Std Thin" pitchFamily="34" charset="0"/>
          <a:ea typeface="ＭＳ Ｐゴシック" pitchFamily="-112" charset="-128"/>
          <a:cs typeface="HelveticaNeueLT Std Thin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009900"/>
        </a:buClr>
        <a:buFont typeface="Arial" charset="0"/>
        <a:buChar char="•"/>
        <a:defRPr sz="2400">
          <a:solidFill>
            <a:schemeClr val="tx1">
              <a:lumMod val="85000"/>
              <a:lumOff val="15000"/>
            </a:schemeClr>
          </a:solidFill>
          <a:latin typeface="HelveticaNeueLT Std Lt" pitchFamily="34" charset="0"/>
          <a:ea typeface="ＭＳ Ｐゴシック" pitchFamily="-112" charset="-128"/>
          <a:cs typeface="HelveticaNeueLT Std Lt" pitchFamily="34" charset="0"/>
        </a:defRPr>
      </a:lvl1pPr>
      <a:lvl2pPr marL="742950" indent="-2857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009900"/>
        </a:buClr>
        <a:buFont typeface="Arial" charset="0"/>
        <a:buChar char="•"/>
        <a:defRPr sz="2000">
          <a:solidFill>
            <a:srgbClr val="333333"/>
          </a:solidFill>
          <a:latin typeface="HelveticaNeueLT Std Lt" pitchFamily="34" charset="0"/>
          <a:ea typeface="ＭＳ Ｐゴシック" pitchFamily="-112" charset="-128"/>
        </a:defRPr>
      </a:lvl2pPr>
      <a:lvl3pPr marL="1143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009900"/>
        </a:buClr>
        <a:buFont typeface="Arial" charset="0"/>
        <a:buChar char="•"/>
        <a:defRPr>
          <a:solidFill>
            <a:schemeClr val="bg2"/>
          </a:solidFill>
          <a:latin typeface="HelveticaNeueLT Std Lt" pitchFamily="34" charset="0"/>
          <a:ea typeface="ヒラギノ角ゴ Pro W3" charset="-128"/>
          <a:cs typeface="ヒラギノ角ゴ Pro W3" charset="-128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009900"/>
        </a:buClr>
        <a:buFont typeface="Arial" charset="0"/>
        <a:buChar char="•"/>
        <a:defRPr sz="1600">
          <a:solidFill>
            <a:schemeClr val="bg2"/>
          </a:solidFill>
          <a:latin typeface="HelveticaNeueLT Std Lt" pitchFamily="34" charset="0"/>
          <a:ea typeface="ヒラギノ角ゴ Pro W3" charset="-128"/>
          <a:cs typeface="ヒラギノ角ゴ Pro W3" charset="0"/>
        </a:defRPr>
      </a:lvl4pPr>
      <a:lvl5pPr marL="20574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009900"/>
        </a:buClr>
        <a:buFont typeface="Arial" charset="0"/>
        <a:buChar char="•"/>
        <a:defRPr sz="1600">
          <a:solidFill>
            <a:schemeClr val="bg2"/>
          </a:solidFill>
          <a:latin typeface="HelveticaNeueLT Std Lt" pitchFamily="34" charset="0"/>
          <a:ea typeface="ヒラギノ角ゴ Pro W3" charset="-128"/>
          <a:cs typeface="ヒラギノ角ゴ Pro W3" charset="0"/>
        </a:defRPr>
      </a:lvl5pPr>
      <a:lvl6pPr marL="25146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chemeClr val="bg2"/>
        </a:buClr>
        <a:buChar char="»"/>
        <a:defRPr sz="1600">
          <a:solidFill>
            <a:schemeClr val="bg2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chemeClr val="bg2"/>
        </a:buClr>
        <a:buChar char="»"/>
        <a:defRPr sz="1600">
          <a:solidFill>
            <a:schemeClr val="bg2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chemeClr val="bg2"/>
        </a:buClr>
        <a:buChar char="»"/>
        <a:defRPr sz="1600">
          <a:solidFill>
            <a:schemeClr val="bg2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chemeClr val="bg2"/>
        </a:buClr>
        <a:buChar char="»"/>
        <a:defRPr sz="1600">
          <a:solidFill>
            <a:schemeClr val="bg2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344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No logo</a:t>
            </a:r>
          </a:p>
        </p:txBody>
      </p:sp>
      <p:sp>
        <p:nvSpPr>
          <p:cNvPr id="2253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162050"/>
            <a:ext cx="8534400" cy="511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9489" tIns="69745" rIns="139489" bIns="69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1772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MS PGothic" pitchFamily="34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MS PGothic" pitchFamily="34" charset="-128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MS PGothic" pitchFamily="34" charset="-128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MS PGothic" pitchFamily="34" charset="-128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MS PGothic" pitchFamily="34" charset="-128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35000"/>
        </a:spcAft>
        <a:buClr>
          <a:schemeClr val="bg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55613" indent="-225425" algn="l" rtl="0" eaLnBrk="0" fontAlgn="base" hangingPunct="0">
        <a:spcBef>
          <a:spcPct val="0"/>
        </a:spcBef>
        <a:spcAft>
          <a:spcPct val="35000"/>
        </a:spcAft>
        <a:buClr>
          <a:schemeClr val="bg2"/>
        </a:buClr>
        <a:buFont typeface="Arial" charset="0"/>
        <a:buChar char="–"/>
        <a:defRPr sz="2000">
          <a:solidFill>
            <a:srgbClr val="333333"/>
          </a:solidFill>
          <a:latin typeface="+mn-lt"/>
          <a:ea typeface="+mn-ea"/>
        </a:defRPr>
      </a:lvl2pPr>
      <a:lvl3pPr marL="684213" indent="-227013" algn="l" rtl="0" eaLnBrk="0" fontAlgn="base" hangingPunct="0">
        <a:spcBef>
          <a:spcPct val="0"/>
        </a:spcBef>
        <a:spcAft>
          <a:spcPct val="35000"/>
        </a:spcAft>
        <a:buClr>
          <a:schemeClr val="bg2"/>
        </a:buClr>
        <a:buFont typeface="Wingdings" pitchFamily="2" charset="2"/>
        <a:buChar char="§"/>
        <a:defRPr>
          <a:solidFill>
            <a:schemeClr val="bg2"/>
          </a:solidFill>
          <a:latin typeface="+mn-lt"/>
          <a:ea typeface="+mn-ea"/>
        </a:defRPr>
      </a:lvl3pPr>
      <a:lvl4pPr marL="912813" indent="-227013" algn="l" rtl="0" eaLnBrk="0" fontAlgn="base" hangingPunct="0">
        <a:spcBef>
          <a:spcPct val="0"/>
        </a:spcBef>
        <a:spcAft>
          <a:spcPct val="35000"/>
        </a:spcAft>
        <a:buClr>
          <a:schemeClr val="bg2"/>
        </a:buClr>
        <a:buFont typeface="Wingdings" pitchFamily="2" charset="2"/>
        <a:buChar char="§"/>
        <a:defRPr sz="1600">
          <a:solidFill>
            <a:schemeClr val="bg2"/>
          </a:solidFill>
          <a:latin typeface="+mn-lt"/>
          <a:ea typeface="+mn-ea"/>
        </a:defRPr>
      </a:lvl4pPr>
      <a:lvl5pPr marL="1141413" indent="-227013" algn="l" rtl="0" eaLnBrk="0" fontAlgn="base" hangingPunct="0">
        <a:spcBef>
          <a:spcPct val="0"/>
        </a:spcBef>
        <a:spcAft>
          <a:spcPct val="35000"/>
        </a:spcAft>
        <a:buClr>
          <a:schemeClr val="bg2"/>
        </a:buClr>
        <a:buFont typeface="Wingdings" pitchFamily="2" charset="2"/>
        <a:buChar char="§"/>
        <a:defRPr sz="1600">
          <a:solidFill>
            <a:schemeClr val="bg2"/>
          </a:solidFill>
          <a:latin typeface="+mn-lt"/>
          <a:ea typeface="+mn-ea"/>
        </a:defRPr>
      </a:lvl5pPr>
      <a:lvl6pPr marL="1598613" indent="-227013" algn="l" rtl="0" eaLnBrk="0" fontAlgn="base" hangingPunct="0">
        <a:spcBef>
          <a:spcPct val="0"/>
        </a:spcBef>
        <a:spcAft>
          <a:spcPct val="35000"/>
        </a:spcAft>
        <a:buClr>
          <a:schemeClr val="bg2"/>
        </a:buClr>
        <a:buChar char="•"/>
        <a:defRPr sz="1600">
          <a:solidFill>
            <a:schemeClr val="bg2"/>
          </a:solidFill>
          <a:latin typeface="+mn-lt"/>
          <a:ea typeface="+mn-ea"/>
        </a:defRPr>
      </a:lvl6pPr>
      <a:lvl7pPr marL="2055813" indent="-227013" algn="l" rtl="0" eaLnBrk="0" fontAlgn="base" hangingPunct="0">
        <a:spcBef>
          <a:spcPct val="0"/>
        </a:spcBef>
        <a:spcAft>
          <a:spcPct val="35000"/>
        </a:spcAft>
        <a:buClr>
          <a:schemeClr val="bg2"/>
        </a:buClr>
        <a:buChar char="•"/>
        <a:defRPr sz="1600">
          <a:solidFill>
            <a:schemeClr val="bg2"/>
          </a:solidFill>
          <a:latin typeface="+mn-lt"/>
          <a:ea typeface="+mn-ea"/>
        </a:defRPr>
      </a:lvl7pPr>
      <a:lvl8pPr marL="2513013" indent="-227013" algn="l" rtl="0" eaLnBrk="0" fontAlgn="base" hangingPunct="0">
        <a:spcBef>
          <a:spcPct val="0"/>
        </a:spcBef>
        <a:spcAft>
          <a:spcPct val="35000"/>
        </a:spcAft>
        <a:buClr>
          <a:schemeClr val="bg2"/>
        </a:buClr>
        <a:buChar char="•"/>
        <a:defRPr sz="1600">
          <a:solidFill>
            <a:schemeClr val="bg2"/>
          </a:solidFill>
          <a:latin typeface="+mn-lt"/>
          <a:ea typeface="+mn-ea"/>
        </a:defRPr>
      </a:lvl8pPr>
      <a:lvl9pPr marL="2970213" indent="-227013" algn="l" rtl="0" eaLnBrk="0" fontAlgn="base" hangingPunct="0">
        <a:spcBef>
          <a:spcPct val="0"/>
        </a:spcBef>
        <a:spcAft>
          <a:spcPct val="35000"/>
        </a:spcAft>
        <a:buClr>
          <a:schemeClr val="bg2"/>
        </a:buClr>
        <a:buChar char="•"/>
        <a:defRPr sz="16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jpg"/><Relationship Id="rId7" Type="http://schemas.openxmlformats.org/officeDocument/2006/relationships/image" Target="../media/image32.jpg"/><Relationship Id="rId8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5" Type="http://schemas.openxmlformats.org/officeDocument/2006/relationships/image" Target="../media/image36.tiff"/><Relationship Id="rId6" Type="http://schemas.openxmlformats.org/officeDocument/2006/relationships/image" Target="../media/image37.jpeg"/><Relationship Id="rId7" Type="http://schemas.openxmlformats.org/officeDocument/2006/relationships/image" Target="../media/image38.tiff"/><Relationship Id="rId8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4"/>
          <p:cNvSpPr>
            <a:spLocks noGrp="1"/>
          </p:cNvSpPr>
          <p:nvPr>
            <p:ph type="ctrTitle"/>
          </p:nvPr>
        </p:nvSpPr>
        <p:spPr>
          <a:xfrm>
            <a:off x="0" y="500533"/>
            <a:ext cx="5981369" cy="1241425"/>
          </a:xfrm>
        </p:spPr>
        <p:txBody>
          <a:bodyPr/>
          <a:lstStyle/>
          <a:p>
            <a:r>
              <a:rPr lang="en-US" sz="3600" dirty="0"/>
              <a:t>Common characteristics of disruptive business models</a:t>
            </a:r>
            <a:endParaRPr lang="en-US" sz="3600" spc="-150" dirty="0">
              <a:latin typeface="Helvetica Neue"/>
              <a:ea typeface="ＭＳ Ｐゴシック" charset="0"/>
              <a:cs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pectrum of disruption opportunity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810868" y="1481539"/>
            <a:ext cx="6820151" cy="223407"/>
          </a:xfrm>
          <a:prstGeom prst="roundRect">
            <a:avLst/>
          </a:prstGeom>
          <a:solidFill>
            <a:srgbClr val="54CC5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1008" y="1399230"/>
            <a:ext cx="1293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</a:t>
            </a:r>
            <a:r>
              <a:rPr lang="en-US" sz="1600" dirty="0" smtClean="0"/>
              <a:t>arket </a:t>
            </a:r>
            <a:r>
              <a:rPr lang="en-US" sz="1600" dirty="0"/>
              <a:t>s</a:t>
            </a:r>
            <a:r>
              <a:rPr lang="en-US" sz="1600" dirty="0" smtClean="0"/>
              <a:t>ize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160664" y="1328683"/>
            <a:ext cx="246936" cy="587913"/>
          </a:xfrm>
          <a:prstGeom prst="roundRect">
            <a:avLst/>
          </a:prstGeom>
          <a:solidFill>
            <a:srgbClr val="C0824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810401" y="2292387"/>
            <a:ext cx="6820151" cy="223407"/>
          </a:xfrm>
          <a:prstGeom prst="roundRect">
            <a:avLst/>
          </a:prstGeom>
          <a:solidFill>
            <a:srgbClr val="54CC5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40541" y="2092498"/>
            <a:ext cx="12934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</a:t>
            </a:r>
            <a:r>
              <a:rPr lang="en-US" sz="1600" dirty="0" smtClean="0"/>
              <a:t>requency of use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160197" y="2139531"/>
            <a:ext cx="246936" cy="587913"/>
          </a:xfrm>
          <a:prstGeom prst="roundRect">
            <a:avLst/>
          </a:prstGeom>
          <a:solidFill>
            <a:srgbClr val="C0824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809934" y="3126751"/>
            <a:ext cx="6820151" cy="223407"/>
          </a:xfrm>
          <a:prstGeom prst="roundRect">
            <a:avLst/>
          </a:prstGeom>
          <a:solidFill>
            <a:srgbClr val="54CC5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41108" y="3056200"/>
            <a:ext cx="1492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</a:t>
            </a:r>
            <a:r>
              <a:rPr lang="en-US" sz="1600" dirty="0" smtClean="0"/>
              <a:t>o regulation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159730" y="2973895"/>
            <a:ext cx="246936" cy="587913"/>
          </a:xfrm>
          <a:prstGeom prst="roundRect">
            <a:avLst/>
          </a:prstGeom>
          <a:solidFill>
            <a:srgbClr val="C0824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809934" y="3914537"/>
            <a:ext cx="6820151" cy="223407"/>
          </a:xfrm>
          <a:prstGeom prst="roundRect">
            <a:avLst/>
          </a:prstGeom>
          <a:solidFill>
            <a:srgbClr val="54CC5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036" y="3749922"/>
            <a:ext cx="175207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</a:t>
            </a:r>
            <a:r>
              <a:rPr lang="en-US" sz="1600" dirty="0" smtClean="0"/>
              <a:t>emographic and infrastructure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159730" y="3761681"/>
            <a:ext cx="246936" cy="587913"/>
          </a:xfrm>
          <a:prstGeom prst="roundRect">
            <a:avLst/>
          </a:prstGeom>
          <a:solidFill>
            <a:srgbClr val="C0824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809934" y="4808145"/>
            <a:ext cx="6820151" cy="223407"/>
          </a:xfrm>
          <a:prstGeom prst="roundRect">
            <a:avLst/>
          </a:prstGeom>
          <a:solidFill>
            <a:srgbClr val="54CC5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40074" y="4608256"/>
            <a:ext cx="12934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c</a:t>
            </a:r>
            <a:r>
              <a:rPr lang="en-US" sz="1600" b="1" dirty="0" smtClean="0"/>
              <a:t>ustomer pain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159730" y="4655289"/>
            <a:ext cx="246936" cy="587913"/>
          </a:xfrm>
          <a:prstGeom prst="roundRect">
            <a:avLst/>
          </a:prstGeom>
          <a:solidFill>
            <a:srgbClr val="C0824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3475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pplied to a few companies we all know</a:t>
            </a:r>
            <a:endParaRPr lang="en-US" dirty="0"/>
          </a:p>
        </p:txBody>
      </p:sp>
      <p:pic>
        <p:nvPicPr>
          <p:cNvPr id="3" name="Picture 2" descr="Screen Shot 2015-07-06 at 10.07.5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0154"/>
            <a:ext cx="4379507" cy="2538845"/>
          </a:xfrm>
          <a:prstGeom prst="rect">
            <a:avLst/>
          </a:prstGeom>
        </p:spPr>
      </p:pic>
      <p:pic>
        <p:nvPicPr>
          <p:cNvPr id="4" name="Picture 3" descr="Screen Shot 2015-07-06 at 10.08.4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356" y="827800"/>
            <a:ext cx="4554250" cy="2820555"/>
          </a:xfrm>
          <a:prstGeom prst="rect">
            <a:avLst/>
          </a:prstGeom>
        </p:spPr>
      </p:pic>
      <p:pic>
        <p:nvPicPr>
          <p:cNvPr id="6" name="Picture 5" descr="Screen Shot 2015-07-06 at 10.10.0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4397"/>
            <a:ext cx="4652818" cy="2610672"/>
          </a:xfrm>
          <a:prstGeom prst="rect">
            <a:avLst/>
          </a:prstGeom>
        </p:spPr>
      </p:pic>
      <p:pic>
        <p:nvPicPr>
          <p:cNvPr id="10" name="Picture 9" descr="Screen Shot 2015-07-06 at 10.10.46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82" y="3452698"/>
            <a:ext cx="4525818" cy="262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36352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o what does this all mean?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588" y="971550"/>
            <a:ext cx="8228012" cy="4476750"/>
          </a:xfrm>
        </p:spPr>
        <p:txBody>
          <a:bodyPr/>
          <a:lstStyle/>
          <a:p>
            <a:r>
              <a:rPr lang="en-US" sz="2800" dirty="0"/>
              <a:t>t</a:t>
            </a:r>
            <a:r>
              <a:rPr lang="en-US" sz="2800" dirty="0" smtClean="0"/>
              <a:t>he higher the score in the opportunity spectrum the easier it is to disrupt the incumbent</a:t>
            </a:r>
          </a:p>
          <a:p>
            <a:r>
              <a:rPr lang="en-US" sz="2800" dirty="0"/>
              <a:t>t</a:t>
            </a:r>
            <a:r>
              <a:rPr lang="en-US" sz="2800" dirty="0" smtClean="0"/>
              <a:t>he lower score the more you have to do:</a:t>
            </a:r>
          </a:p>
          <a:p>
            <a:pPr lvl="1"/>
            <a:r>
              <a:rPr lang="en-US" sz="2400" dirty="0" smtClean="0"/>
              <a:t>10x better user experience </a:t>
            </a:r>
          </a:p>
          <a:p>
            <a:pPr lvl="1"/>
            <a:r>
              <a:rPr lang="en-US" sz="2400" dirty="0"/>
              <a:t>b</a:t>
            </a:r>
            <a:r>
              <a:rPr lang="en-US" sz="2400" dirty="0" smtClean="0"/>
              <a:t>etter design and product</a:t>
            </a:r>
          </a:p>
          <a:p>
            <a:pPr lvl="1"/>
            <a:r>
              <a:rPr lang="en-US" sz="2400" dirty="0"/>
              <a:t>n</a:t>
            </a:r>
            <a:r>
              <a:rPr lang="en-US" sz="2400" dirty="0" smtClean="0"/>
              <a:t>eed to innovate outside of the core product offering</a:t>
            </a:r>
          </a:p>
          <a:p>
            <a:pPr lvl="1"/>
            <a:r>
              <a:rPr lang="en-US" sz="2400" dirty="0"/>
              <a:t>t</a:t>
            </a:r>
            <a:r>
              <a:rPr lang="en-US" sz="2400" dirty="0" smtClean="0"/>
              <a:t>akes longer and more “near death” experiences</a:t>
            </a:r>
            <a:endParaRPr lang="en-US" sz="2400" dirty="0"/>
          </a:p>
          <a:p>
            <a:pPr lvl="1"/>
            <a:endParaRPr lang="en-US" sz="2400" dirty="0" smtClean="0"/>
          </a:p>
          <a:p>
            <a:r>
              <a:rPr lang="en-US" sz="2800" dirty="0"/>
              <a:t>b</a:t>
            </a:r>
            <a:r>
              <a:rPr lang="en-US" sz="2800" dirty="0" smtClean="0"/>
              <a:t>ut ultimately any industry can be disrupted. nobody is safe.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1268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0" y="2324100"/>
            <a:ext cx="25400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5558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810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4886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12244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2300"/>
            <a:ext cx="9144000" cy="558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122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06 at 5.50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00"/>
            <a:ext cx="9144000" cy="443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0986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2668316"/>
            <a:ext cx="7289800" cy="513764"/>
          </a:xfrm>
        </p:spPr>
        <p:txBody>
          <a:bodyPr/>
          <a:lstStyle/>
          <a:p>
            <a:pPr algn="ctr"/>
            <a:r>
              <a:rPr lang="en-US" sz="4800" dirty="0"/>
              <a:t>s</a:t>
            </a:r>
            <a:r>
              <a:rPr lang="en-US" sz="4800" dirty="0" smtClean="0"/>
              <a:t>o,……can anyone build a disruptive company?</a:t>
            </a:r>
            <a:br>
              <a:rPr lang="en-US" sz="4800" dirty="0" smtClean="0"/>
            </a:b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yes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78317039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853" y="2668316"/>
            <a:ext cx="6783247" cy="513764"/>
          </a:xfrm>
        </p:spPr>
        <p:txBody>
          <a:bodyPr/>
          <a:lstStyle/>
          <a:p>
            <a:pPr algn="ctr"/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but not if you are in a big company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586524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187325"/>
            <a:ext cx="8512954" cy="513764"/>
          </a:xfrm>
        </p:spPr>
        <p:txBody>
          <a:bodyPr/>
          <a:lstStyle/>
          <a:p>
            <a:r>
              <a:rPr lang="en-US" dirty="0" smtClean="0"/>
              <a:t>how do you know your idea is disruptive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5400"/>
            <a:ext cx="9144000" cy="424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94455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hy not?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588" y="984250"/>
            <a:ext cx="8228012" cy="4476750"/>
          </a:xfrm>
        </p:spPr>
        <p:txBody>
          <a:bodyPr/>
          <a:lstStyle/>
          <a:p>
            <a:r>
              <a:rPr lang="en-US" dirty="0" smtClean="0"/>
              <a:t>Need to protect existing customers and business models</a:t>
            </a:r>
          </a:p>
          <a:p>
            <a:r>
              <a:rPr lang="en-US" dirty="0" smtClean="0"/>
              <a:t>Decision making by committee and therefore slower</a:t>
            </a:r>
          </a:p>
          <a:p>
            <a:r>
              <a:rPr lang="en-US" dirty="0" smtClean="0"/>
              <a:t>Most decisions are data driven.  What if the data is not available? </a:t>
            </a:r>
          </a:p>
          <a:p>
            <a:r>
              <a:rPr lang="en-US" dirty="0" smtClean="0"/>
              <a:t>The more successful the company the more reluctance to change.</a:t>
            </a:r>
          </a:p>
          <a:p>
            <a:r>
              <a:rPr lang="en-US" dirty="0" smtClean="0"/>
              <a:t>Failure = loss of credibility ………. </a:t>
            </a:r>
            <a:r>
              <a:rPr lang="en-US" dirty="0"/>
              <a:t>o</a:t>
            </a:r>
            <a:r>
              <a:rPr lang="en-US" dirty="0" smtClean="0"/>
              <a:t>r worse</a:t>
            </a:r>
          </a:p>
          <a:p>
            <a:endParaRPr lang="en-US" dirty="0" smtClean="0"/>
          </a:p>
          <a:p>
            <a:r>
              <a:rPr lang="en-US" dirty="0" smtClean="0"/>
              <a:t>Startups start at the bottom so have nothing to lose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10975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xhibit one - tesla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8700"/>
            <a:ext cx="9144000" cy="478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6807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xhibit two – </a:t>
            </a:r>
            <a:r>
              <a:rPr lang="en-US" dirty="0" err="1" smtClean="0"/>
              <a:t>nissan</a:t>
            </a:r>
            <a:r>
              <a:rPr lang="en-US" dirty="0" smtClean="0"/>
              <a:t> leaf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764" y="1158264"/>
            <a:ext cx="7544117" cy="501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4172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853" y="2668316"/>
            <a:ext cx="6796633" cy="513764"/>
          </a:xfrm>
        </p:spPr>
        <p:txBody>
          <a:bodyPr/>
          <a:lstStyle/>
          <a:p>
            <a:pPr algn="ctr"/>
            <a:r>
              <a:rPr lang="en-US" sz="3600" dirty="0" err="1"/>
              <a:t>i</a:t>
            </a:r>
            <a:r>
              <a:rPr lang="en-US" sz="3600" dirty="0" smtClean="0"/>
              <a:t> am a big company exec</a:t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what do </a:t>
            </a:r>
            <a:r>
              <a:rPr lang="en-US" sz="3600" dirty="0" err="1" smtClean="0"/>
              <a:t>i</a:t>
            </a:r>
            <a:r>
              <a:rPr lang="en-US" sz="3600" dirty="0" smtClean="0"/>
              <a:t> do?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789898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s a big company you CAN disrupt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588" y="920750"/>
            <a:ext cx="8228012" cy="4476750"/>
          </a:xfrm>
        </p:spPr>
        <p:txBody>
          <a:bodyPr/>
          <a:lstStyle/>
          <a:p>
            <a:r>
              <a:rPr lang="en-US" sz="2800" dirty="0" smtClean="0"/>
              <a:t>But you need to get comfortable with the following</a:t>
            </a:r>
          </a:p>
          <a:p>
            <a:pPr lvl="1"/>
            <a:r>
              <a:rPr lang="en-US" sz="2800" i="1" dirty="0" smtClean="0"/>
              <a:t>Agree to implement crazy ideas</a:t>
            </a:r>
            <a:endParaRPr lang="en-US" sz="2800" i="1" dirty="0"/>
          </a:p>
          <a:p>
            <a:pPr lvl="1"/>
            <a:r>
              <a:rPr lang="en-US" sz="2800" i="1" dirty="0" smtClean="0"/>
              <a:t>Don</a:t>
            </a:r>
            <a:r>
              <a:rPr lang="fr-FR" sz="2800" i="1" dirty="0" smtClean="0"/>
              <a:t>’</a:t>
            </a:r>
            <a:r>
              <a:rPr lang="en-US" sz="2800" i="1" dirty="0" smtClean="0"/>
              <a:t>t be afraid of competitive markets </a:t>
            </a:r>
            <a:endParaRPr lang="en-US" sz="2800" i="1" dirty="0"/>
          </a:p>
          <a:p>
            <a:pPr lvl="1"/>
            <a:r>
              <a:rPr lang="en-US" sz="2800" i="1" dirty="0" smtClean="0"/>
              <a:t>Realize you need to change user behavior</a:t>
            </a:r>
            <a:endParaRPr lang="en-US" sz="2800" i="1" dirty="0"/>
          </a:p>
          <a:p>
            <a:pPr lvl="1"/>
            <a:r>
              <a:rPr lang="en-US" sz="2800" i="1" dirty="0" smtClean="0"/>
              <a:t>Find leaders who are not from your industry</a:t>
            </a:r>
          </a:p>
          <a:p>
            <a:endParaRPr lang="en-US" sz="3200" i="1" dirty="0"/>
          </a:p>
          <a:p>
            <a:r>
              <a:rPr lang="en-US" sz="2800" dirty="0" smtClean="0"/>
              <a:t>And isolate that team from the rest of your company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5105360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e crazy</a:t>
            </a:r>
            <a:endParaRPr lang="en-US" dirty="0"/>
          </a:p>
        </p:txBody>
      </p:sp>
      <p:pic>
        <p:nvPicPr>
          <p:cNvPr id="4" name="Apple Steve Jobs The Crazy Ones - NEVER BEFORE AIRED 1997 - (Original Post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729" y="822625"/>
            <a:ext cx="7308272" cy="548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557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853" y="2782616"/>
            <a:ext cx="6796633" cy="513764"/>
          </a:xfrm>
        </p:spPr>
        <p:txBody>
          <a:bodyPr/>
          <a:lstStyle/>
          <a:p>
            <a:pPr algn="ctr"/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Brian </a:t>
            </a:r>
            <a:r>
              <a:rPr lang="en-US" sz="4000" dirty="0" smtClean="0"/>
              <a:t>Beach</a:t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>the </a:t>
            </a:r>
            <a:r>
              <a:rPr lang="en-US" sz="4000" dirty="0" smtClean="0"/>
              <a:t>challenges of creating disruption</a:t>
            </a:r>
            <a:br>
              <a:rPr lang="en-US" sz="4000" dirty="0" smtClean="0"/>
            </a:br>
            <a:r>
              <a:rPr lang="en-US" sz="4000" dirty="0" smtClean="0"/>
              <a:t>within a big company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8556713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bea4572\AppData\Local\Microsoft\Windows\Temporary Internet Files\Content.Outlook\5RTMYQFE\BCB_Crazy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730" y="762000"/>
            <a:ext cx="355854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7500" y="352425"/>
            <a:ext cx="8229600" cy="513764"/>
          </a:xfrm>
        </p:spPr>
        <p:txBody>
          <a:bodyPr/>
          <a:lstStyle/>
          <a:p>
            <a:r>
              <a:rPr lang="en-US" sz="4400" dirty="0" smtClean="0"/>
              <a:t>be crazy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4048822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Sysco disrupted the industry and became massive</a:t>
            </a:r>
            <a:endParaRPr lang="en-US" dirty="0"/>
          </a:p>
        </p:txBody>
      </p:sp>
      <p:sp>
        <p:nvSpPr>
          <p:cNvPr id="3" name="AutoShape 2" descr="Image result for image sysco tru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 descr="http://investors.sysco.com/files/sustainability/2010/images/content/mil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797" y="3630705"/>
            <a:ext cx="6131858" cy="271630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717" y="1411941"/>
            <a:ext cx="4228555" cy="176363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1" y="4169707"/>
            <a:ext cx="2307789" cy="190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 descr="C:\Users\bbea4572\AppData\Local\Microsoft\Windows\Temporary Internet Files\Content.Outlook\5RTMYQFE\Vintage truc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94" y="1067132"/>
            <a:ext cx="4170003" cy="256357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58576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generates very powerful forces </a:t>
            </a:r>
            <a:endParaRPr lang="en-US" dirty="0"/>
          </a:p>
        </p:txBody>
      </p:sp>
      <p:pic>
        <p:nvPicPr>
          <p:cNvPr id="3074" name="Picture 2" descr="Image result for picture of man pushing boulder uphi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8" y="745190"/>
            <a:ext cx="8552329" cy="300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36281" y="4561767"/>
            <a:ext cx="7708134" cy="490923"/>
            <a:chOff x="736281" y="4588661"/>
            <a:chExt cx="7708134" cy="490923"/>
          </a:xfrm>
        </p:grpSpPr>
        <p:sp>
          <p:nvSpPr>
            <p:cNvPr id="10" name="Oval 171"/>
            <p:cNvSpPr>
              <a:spLocks noChangeArrowheads="1"/>
            </p:cNvSpPr>
            <p:nvPr/>
          </p:nvSpPr>
          <p:spPr bwMode="gray">
            <a:xfrm>
              <a:off x="736281" y="4588661"/>
              <a:ext cx="542909" cy="490923"/>
            </a:xfrm>
            <a:prstGeom prst="ellipse">
              <a:avLst/>
            </a:prstGeom>
            <a:solidFill>
              <a:schemeClr val="accent2"/>
            </a:solidFill>
            <a:ln w="9525" algn="ctr">
              <a:noFill/>
              <a:round/>
              <a:headEnd/>
              <a:tailEnd/>
            </a:ln>
          </p:spPr>
          <p:txBody>
            <a:bodyPr wrap="none" lIns="0" tIns="0" rIns="0" bIns="0" anchor="ctr" anchorCtr="1">
              <a:noAutofit/>
            </a:bodyPr>
            <a:lstStyle/>
            <a:p>
              <a:pPr algn="ctr"/>
              <a:r>
                <a:rPr lang="en-US" sz="2100" b="1" dirty="0" smtClean="0">
                  <a:solidFill>
                    <a:schemeClr val="bg1"/>
                  </a:solidFill>
                  <a:latin typeface="+mj-lt"/>
                </a:rPr>
                <a:t>2</a:t>
              </a:r>
              <a:endParaRPr lang="en-US" sz="21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Rectangle 18"/>
            <p:cNvSpPr txBox="1">
              <a:spLocks/>
            </p:cNvSpPr>
            <p:nvPr/>
          </p:nvSpPr>
          <p:spPr>
            <a:xfrm>
              <a:off x="1447386" y="4680355"/>
              <a:ext cx="6997029" cy="3623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255" eaLnBrk="1" hangingPunct="1">
                <a:buClr>
                  <a:schemeClr val="tx2"/>
                </a:buClr>
                <a:defRPr baseline="0">
                  <a:latin typeface="+mn-lt"/>
                </a:defRPr>
              </a:lvl1pPr>
              <a:lvl2pPr marL="193655" indent="-192067" defTabSz="895255" eaLnBrk="1" hangingPunct="1">
                <a:buClr>
                  <a:srgbClr val="56AA1C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57151" indent="-261910" defTabSz="895255" eaLnBrk="1" hangingPunct="1">
                <a:buClr>
                  <a:srgbClr val="56AA1C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4298" indent="-155558" defTabSz="895255" eaLnBrk="1" hangingPunct="1">
                <a:buClr>
                  <a:srgbClr val="56AA1C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9728" indent="-130162" defTabSz="895255" eaLnBrk="1" hangingPunct="1">
                <a:buClr>
                  <a:srgbClr val="56AA1C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749728" indent="-130162" defTabSz="89525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728" indent="-130162" defTabSz="89525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728" indent="-130162" defTabSz="89525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728" indent="-130162" defTabSz="89525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marL="1588" lvl="1" indent="0">
                <a:spcBef>
                  <a:spcPct val="50000"/>
                </a:spcBef>
                <a:buNone/>
              </a:pPr>
              <a:r>
                <a:rPr lang="en-US" sz="2200" dirty="0" smtClean="0">
                  <a:solidFill>
                    <a:schemeClr val="accent4"/>
                  </a:solidFill>
                  <a:latin typeface="Verdana"/>
                </a:rPr>
                <a:t>The force of</a:t>
              </a:r>
              <a:r>
                <a:rPr lang="en-US" sz="2200" b="1" dirty="0" smtClean="0">
                  <a:solidFill>
                    <a:srgbClr val="00B050"/>
                  </a:solidFill>
                  <a:latin typeface="Verdana"/>
                </a:rPr>
                <a:t> massive size and scale</a:t>
              </a:r>
              <a:endParaRPr lang="en-US" sz="2200" b="1" dirty="0" smtClean="0">
                <a:solidFill>
                  <a:schemeClr val="tx2"/>
                </a:solidFill>
                <a:latin typeface="Verdana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36281" y="5230379"/>
            <a:ext cx="8004305" cy="524966"/>
            <a:chOff x="736281" y="5230379"/>
            <a:chExt cx="8004305" cy="524966"/>
          </a:xfrm>
        </p:grpSpPr>
        <p:sp>
          <p:nvSpPr>
            <p:cNvPr id="12" name="Oval 171"/>
            <p:cNvSpPr>
              <a:spLocks noChangeArrowheads="1"/>
            </p:cNvSpPr>
            <p:nvPr/>
          </p:nvSpPr>
          <p:spPr bwMode="gray">
            <a:xfrm>
              <a:off x="736281" y="5230379"/>
              <a:ext cx="542909" cy="524966"/>
            </a:xfrm>
            <a:prstGeom prst="ellipse">
              <a:avLst/>
            </a:prstGeom>
            <a:solidFill>
              <a:schemeClr val="accent2"/>
            </a:solidFill>
            <a:ln w="9525" algn="ctr">
              <a:noFill/>
              <a:round/>
              <a:headEnd/>
              <a:tailEnd/>
            </a:ln>
          </p:spPr>
          <p:txBody>
            <a:bodyPr wrap="none" lIns="0" tIns="0" rIns="0" bIns="0" anchor="ctr" anchorCtr="1">
              <a:noAutofit/>
            </a:bodyPr>
            <a:lstStyle/>
            <a:p>
              <a:pPr algn="ctr"/>
              <a:r>
                <a:rPr lang="en-US" sz="2100" b="1" dirty="0" smtClean="0">
                  <a:solidFill>
                    <a:schemeClr val="bg1"/>
                  </a:solidFill>
                  <a:latin typeface="+mj-lt"/>
                </a:rPr>
                <a:t>3</a:t>
              </a:r>
              <a:endParaRPr lang="en-US" sz="21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Rectangle 18"/>
            <p:cNvSpPr txBox="1">
              <a:spLocks/>
            </p:cNvSpPr>
            <p:nvPr/>
          </p:nvSpPr>
          <p:spPr>
            <a:xfrm>
              <a:off x="1447386" y="5318057"/>
              <a:ext cx="72932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255" eaLnBrk="1" hangingPunct="1">
                <a:buClr>
                  <a:schemeClr val="tx2"/>
                </a:buClr>
                <a:defRPr baseline="0">
                  <a:latin typeface="+mn-lt"/>
                </a:defRPr>
              </a:lvl1pPr>
              <a:lvl2pPr marL="193655" indent="-192067" defTabSz="895255" eaLnBrk="1" hangingPunct="1">
                <a:buClr>
                  <a:srgbClr val="56AA1C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57151" indent="-261910" defTabSz="895255" eaLnBrk="1" hangingPunct="1">
                <a:buClr>
                  <a:srgbClr val="56AA1C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4298" indent="-155558" defTabSz="895255" eaLnBrk="1" hangingPunct="1">
                <a:buClr>
                  <a:srgbClr val="56AA1C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9728" indent="-130162" defTabSz="895255" eaLnBrk="1" hangingPunct="1">
                <a:buClr>
                  <a:srgbClr val="56AA1C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749728" indent="-130162" defTabSz="89525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728" indent="-130162" defTabSz="89525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728" indent="-130162" defTabSz="89525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728" indent="-130162" defTabSz="89525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marL="1588" lvl="1" indent="0">
                <a:spcBef>
                  <a:spcPct val="50000"/>
                </a:spcBef>
                <a:buNone/>
              </a:pPr>
              <a:r>
                <a:rPr lang="en-US" sz="2200" dirty="0" smtClean="0">
                  <a:solidFill>
                    <a:schemeClr val="accent4"/>
                  </a:solidFill>
                  <a:latin typeface="Verdana"/>
                </a:rPr>
                <a:t>The force of an </a:t>
              </a:r>
              <a:r>
                <a:rPr lang="en-US" sz="2200" b="1" dirty="0" smtClean="0">
                  <a:solidFill>
                    <a:srgbClr val="00B050"/>
                  </a:solidFill>
                  <a:latin typeface="Verdana"/>
                </a:rPr>
                <a:t>operations, day-to-day focus</a:t>
              </a:r>
              <a:endParaRPr lang="en-US" sz="2200" b="1" dirty="0" smtClean="0">
                <a:solidFill>
                  <a:schemeClr val="tx2"/>
                </a:solidFill>
                <a:latin typeface="Verdana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40764" y="5866868"/>
            <a:ext cx="8004305" cy="524965"/>
            <a:chOff x="740764" y="5866868"/>
            <a:chExt cx="8004305" cy="524965"/>
          </a:xfrm>
        </p:grpSpPr>
        <p:sp>
          <p:nvSpPr>
            <p:cNvPr id="14" name="Rectangle 18"/>
            <p:cNvSpPr txBox="1">
              <a:spLocks/>
            </p:cNvSpPr>
            <p:nvPr/>
          </p:nvSpPr>
          <p:spPr>
            <a:xfrm>
              <a:off x="1451869" y="5941098"/>
              <a:ext cx="72932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255" eaLnBrk="1" hangingPunct="1">
                <a:buClr>
                  <a:schemeClr val="tx2"/>
                </a:buClr>
                <a:defRPr baseline="0">
                  <a:latin typeface="+mn-lt"/>
                </a:defRPr>
              </a:lvl1pPr>
              <a:lvl2pPr marL="193655" indent="-192067" defTabSz="895255" eaLnBrk="1" hangingPunct="1">
                <a:buClr>
                  <a:srgbClr val="56AA1C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57151" indent="-261910" defTabSz="895255" eaLnBrk="1" hangingPunct="1">
                <a:buClr>
                  <a:srgbClr val="56AA1C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4298" indent="-155558" defTabSz="895255" eaLnBrk="1" hangingPunct="1">
                <a:buClr>
                  <a:srgbClr val="56AA1C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9728" indent="-130162" defTabSz="895255" eaLnBrk="1" hangingPunct="1">
                <a:buClr>
                  <a:srgbClr val="56AA1C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749728" indent="-130162" defTabSz="89525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728" indent="-130162" defTabSz="89525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728" indent="-130162" defTabSz="89525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728" indent="-130162" defTabSz="89525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marL="1588" lvl="1" indent="0">
                <a:spcBef>
                  <a:spcPct val="50000"/>
                </a:spcBef>
                <a:buNone/>
              </a:pPr>
              <a:r>
                <a:rPr lang="en-US" sz="2200" dirty="0" smtClean="0">
                  <a:solidFill>
                    <a:schemeClr val="accent4"/>
                  </a:solidFill>
                  <a:latin typeface="Verdana"/>
                </a:rPr>
                <a:t>The force of </a:t>
              </a:r>
              <a:r>
                <a:rPr lang="en-US" sz="2200" b="1" dirty="0" smtClean="0">
                  <a:solidFill>
                    <a:srgbClr val="00B050"/>
                  </a:solidFill>
                  <a:latin typeface="Verdana"/>
                </a:rPr>
                <a:t>playing defense</a:t>
              </a:r>
              <a:endParaRPr lang="en-US" sz="2200" b="1" dirty="0" smtClean="0">
                <a:solidFill>
                  <a:schemeClr val="tx2"/>
                </a:solidFill>
                <a:latin typeface="Verdana"/>
              </a:endParaRPr>
            </a:p>
          </p:txBody>
        </p:sp>
        <p:sp>
          <p:nvSpPr>
            <p:cNvPr id="15" name="Oval 171"/>
            <p:cNvSpPr>
              <a:spLocks noChangeArrowheads="1"/>
            </p:cNvSpPr>
            <p:nvPr/>
          </p:nvSpPr>
          <p:spPr bwMode="gray">
            <a:xfrm>
              <a:off x="740764" y="5866868"/>
              <a:ext cx="542909" cy="524965"/>
            </a:xfrm>
            <a:prstGeom prst="ellipse">
              <a:avLst/>
            </a:prstGeom>
            <a:solidFill>
              <a:schemeClr val="accent2"/>
            </a:solidFill>
            <a:ln w="9525" algn="ctr">
              <a:noFill/>
              <a:round/>
              <a:headEnd/>
              <a:tailEnd/>
            </a:ln>
          </p:spPr>
          <p:txBody>
            <a:bodyPr wrap="none" lIns="0" tIns="0" rIns="0" bIns="0" anchor="ctr" anchorCtr="1">
              <a:noAutofit/>
            </a:bodyPr>
            <a:lstStyle/>
            <a:p>
              <a:pPr algn="ctr"/>
              <a:r>
                <a:rPr lang="en-US" sz="2100" b="1" dirty="0" smtClean="0">
                  <a:solidFill>
                    <a:schemeClr val="bg1"/>
                  </a:solidFill>
                  <a:latin typeface="+mj-lt"/>
                </a:rPr>
                <a:t>4</a:t>
              </a:r>
              <a:endParaRPr lang="en-US" sz="21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40764" y="3961135"/>
            <a:ext cx="7703651" cy="490923"/>
            <a:chOff x="740764" y="3961135"/>
            <a:chExt cx="7703651" cy="490923"/>
          </a:xfrm>
        </p:grpSpPr>
        <p:sp>
          <p:nvSpPr>
            <p:cNvPr id="9" name="Rectangle 18"/>
            <p:cNvSpPr txBox="1">
              <a:spLocks/>
            </p:cNvSpPr>
            <p:nvPr/>
          </p:nvSpPr>
          <p:spPr>
            <a:xfrm>
              <a:off x="1447386" y="4001199"/>
              <a:ext cx="6997029" cy="3623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255" eaLnBrk="1" hangingPunct="1">
                <a:buClr>
                  <a:schemeClr val="tx2"/>
                </a:buClr>
                <a:defRPr baseline="0">
                  <a:latin typeface="+mn-lt"/>
                </a:defRPr>
              </a:lvl1pPr>
              <a:lvl2pPr marL="193655" indent="-192067" defTabSz="895255" eaLnBrk="1" hangingPunct="1">
                <a:buClr>
                  <a:srgbClr val="56AA1C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57151" indent="-261910" defTabSz="895255" eaLnBrk="1" hangingPunct="1">
                <a:buClr>
                  <a:srgbClr val="56AA1C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4298" indent="-155558" defTabSz="895255" eaLnBrk="1" hangingPunct="1">
                <a:buClr>
                  <a:srgbClr val="56AA1C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9728" indent="-130162" defTabSz="895255" eaLnBrk="1" hangingPunct="1">
                <a:buClr>
                  <a:srgbClr val="56AA1C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749728" indent="-130162" defTabSz="89525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728" indent="-130162" defTabSz="89525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728" indent="-130162" defTabSz="89525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728" indent="-130162" defTabSz="89525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marL="1588" lvl="1" indent="0">
                <a:spcBef>
                  <a:spcPct val="50000"/>
                </a:spcBef>
                <a:buNone/>
              </a:pPr>
              <a:r>
                <a:rPr lang="en-US" sz="2200" dirty="0" smtClean="0">
                  <a:solidFill>
                    <a:schemeClr val="accent4"/>
                  </a:solidFill>
                  <a:latin typeface="Verdana"/>
                </a:rPr>
                <a:t>The force of </a:t>
              </a:r>
              <a:r>
                <a:rPr lang="en-US" sz="2200" b="1" dirty="0" smtClean="0">
                  <a:solidFill>
                    <a:srgbClr val="00B050"/>
                  </a:solidFill>
                  <a:latin typeface="Verdana"/>
                </a:rPr>
                <a:t>history and success </a:t>
              </a:r>
              <a:r>
                <a:rPr lang="en-US" sz="2200" dirty="0" smtClean="0">
                  <a:solidFill>
                    <a:schemeClr val="accent4"/>
                  </a:solidFill>
                  <a:latin typeface="Verdana"/>
                </a:rPr>
                <a:t>(culture)</a:t>
              </a:r>
            </a:p>
          </p:txBody>
        </p:sp>
        <p:sp>
          <p:nvSpPr>
            <p:cNvPr id="20" name="Oval 171"/>
            <p:cNvSpPr>
              <a:spLocks noChangeArrowheads="1"/>
            </p:cNvSpPr>
            <p:nvPr/>
          </p:nvSpPr>
          <p:spPr bwMode="gray">
            <a:xfrm>
              <a:off x="740764" y="3961135"/>
              <a:ext cx="542909" cy="490923"/>
            </a:xfrm>
            <a:prstGeom prst="ellipse">
              <a:avLst/>
            </a:prstGeom>
            <a:solidFill>
              <a:schemeClr val="accent2"/>
            </a:solidFill>
            <a:ln w="9525" algn="ctr">
              <a:noFill/>
              <a:round/>
              <a:headEnd/>
              <a:tailEnd/>
            </a:ln>
          </p:spPr>
          <p:txBody>
            <a:bodyPr wrap="none" lIns="0" tIns="0" rIns="0" bIns="0" anchor="ctr" anchorCtr="1">
              <a:noAutofit/>
            </a:bodyPr>
            <a:lstStyle/>
            <a:p>
              <a:pPr algn="ctr"/>
              <a:r>
                <a:rPr lang="en-US" sz="2100" b="1" dirty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39659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099" y="246115"/>
            <a:ext cx="8712855" cy="513764"/>
          </a:xfrm>
        </p:spPr>
        <p:txBody>
          <a:bodyPr/>
          <a:lstStyle/>
          <a:p>
            <a:r>
              <a:rPr lang="en-US" sz="2600" dirty="0" smtClean="0"/>
              <a:t>how do you know if you are smart enough to be disruptive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385" y="1031725"/>
            <a:ext cx="5774331" cy="544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7914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“as a big company you CAN disrupt”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Is it disruption or destruction?</a:t>
            </a:r>
          </a:p>
          <a:p>
            <a:pPr lvl="1"/>
            <a:r>
              <a:rPr lang="en-US" sz="2800" i="1" dirty="0" smtClean="0"/>
              <a:t>Some see it as destruction no matter what</a:t>
            </a:r>
            <a:endParaRPr lang="en-US" sz="2800" i="1" dirty="0"/>
          </a:p>
          <a:p>
            <a:pPr lvl="1"/>
            <a:r>
              <a:rPr lang="en-US" sz="2800" i="1" dirty="0" smtClean="0"/>
              <a:t>Failures are good; or are they?</a:t>
            </a:r>
            <a:endParaRPr lang="en-US" sz="2800" i="1" dirty="0"/>
          </a:p>
          <a:p>
            <a:r>
              <a:rPr lang="en-US" sz="2800" dirty="0" smtClean="0"/>
              <a:t>So what do you disrupt as a big company?</a:t>
            </a:r>
            <a:endParaRPr lang="en-US" sz="2800" dirty="0"/>
          </a:p>
          <a:p>
            <a:pPr lvl="1"/>
            <a:r>
              <a:rPr lang="en-US" sz="2800" i="1" dirty="0" smtClean="0"/>
              <a:t>What you do and how you do it?</a:t>
            </a:r>
            <a:endParaRPr lang="en-US" sz="2800" i="1" dirty="0"/>
          </a:p>
          <a:p>
            <a:pPr lvl="1"/>
            <a:r>
              <a:rPr lang="en-US" sz="2800" i="1" dirty="0" smtClean="0"/>
              <a:t>How you see yourself?</a:t>
            </a:r>
            <a:endParaRPr lang="en-US" sz="2800" i="1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7854059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big company starts with how it sees itself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Disrupt – or transform – the way Sysco sees itself</a:t>
            </a:r>
          </a:p>
          <a:p>
            <a:pPr lvl="1"/>
            <a:r>
              <a:rPr lang="en-US" sz="2800" i="1" dirty="0" smtClean="0"/>
              <a:t>Transform from an order taker and distributor</a:t>
            </a:r>
            <a:endParaRPr lang="en-US" sz="2800" i="1" dirty="0"/>
          </a:p>
          <a:p>
            <a:pPr lvl="1"/>
            <a:r>
              <a:rPr lang="en-US" sz="2800" i="1" dirty="0" smtClean="0"/>
              <a:t>To a solutions provider</a:t>
            </a:r>
          </a:p>
          <a:p>
            <a:pPr lvl="1"/>
            <a:r>
              <a:rPr lang="en-US" sz="2800" i="1" dirty="0" smtClean="0"/>
              <a:t>Then to an information company</a:t>
            </a:r>
            <a:endParaRPr lang="en-US" sz="2800" i="1" dirty="0"/>
          </a:p>
          <a:p>
            <a:r>
              <a:rPr lang="en-US" sz="2800" dirty="0" smtClean="0"/>
              <a:t>So how do you start?</a:t>
            </a:r>
            <a:endParaRPr lang="en-US" sz="2800" dirty="0"/>
          </a:p>
          <a:p>
            <a:pPr lvl="1"/>
            <a:r>
              <a:rPr lang="en-US" sz="2800" i="1" dirty="0" smtClean="0"/>
              <a:t>Mani says to do something crazy</a:t>
            </a:r>
            <a:endParaRPr lang="en-US" sz="2800" i="1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6640999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 crazy</a:t>
            </a:r>
            <a:endParaRPr lang="en-US" dirty="0"/>
          </a:p>
        </p:txBody>
      </p:sp>
      <p:pic>
        <p:nvPicPr>
          <p:cNvPr id="4098" name="Picture 2" descr="C:\Users\bbea4572\AppData\Local\Microsoft\Windows\Temporary Internet Files\Content.Outlook\5RTMYQFE\Truck_wings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341" y="927847"/>
            <a:ext cx="6755353" cy="547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17601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actually can’t be crazy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162050"/>
            <a:ext cx="8547100" cy="4476750"/>
          </a:xfrm>
        </p:spPr>
        <p:txBody>
          <a:bodyPr/>
          <a:lstStyle/>
          <a:p>
            <a:r>
              <a:rPr lang="en-US" sz="2800" dirty="0" smtClean="0"/>
              <a:t>What you need seems so simple:</a:t>
            </a:r>
          </a:p>
          <a:p>
            <a:pPr lvl="1"/>
            <a:r>
              <a:rPr lang="en-US" sz="2800" i="1" dirty="0" smtClean="0"/>
              <a:t>Visionary and vocal leadership</a:t>
            </a:r>
            <a:endParaRPr lang="en-US" sz="2800" i="1" dirty="0"/>
          </a:p>
          <a:p>
            <a:pPr lvl="1"/>
            <a:r>
              <a:rPr lang="en-US" sz="2800" i="1" dirty="0" smtClean="0"/>
              <a:t>Evangelists who fight the fight every single day</a:t>
            </a:r>
          </a:p>
          <a:p>
            <a:pPr lvl="1"/>
            <a:r>
              <a:rPr lang="en-US" sz="2800" i="1" dirty="0" smtClean="0"/>
              <a:t>Focus</a:t>
            </a:r>
            <a:endParaRPr lang="en-US" sz="2800" i="1" dirty="0"/>
          </a:p>
          <a:p>
            <a:r>
              <a:rPr lang="en-US" sz="2800" dirty="0" smtClean="0"/>
              <a:t>None of that is very easy at all</a:t>
            </a:r>
          </a:p>
          <a:p>
            <a:r>
              <a:rPr lang="en-US" sz="2800" dirty="0" smtClean="0"/>
              <a:t>No crazy because the core will isolate and eat you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9313101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187325"/>
            <a:ext cx="8978900" cy="513764"/>
          </a:xfrm>
        </p:spPr>
        <p:txBody>
          <a:bodyPr/>
          <a:lstStyle/>
          <a:p>
            <a:r>
              <a:rPr lang="en-US" dirty="0" smtClean="0"/>
              <a:t>Focus: incrementally disrupt how we see ourselves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82392" y="1290917"/>
            <a:ext cx="2294786" cy="2312893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" r="-14954" b="8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034772" y="1290917"/>
            <a:ext cx="2294786" cy="2312893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364" t="-51200" r="-142436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778808" y="1290917"/>
            <a:ext cx="2294786" cy="2312893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8000" t="-27928" r="-15768" b="-174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55635" y="3980330"/>
            <a:ext cx="2264591" cy="2294964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604" r="-6604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984957" y="3980330"/>
            <a:ext cx="2264591" cy="2294964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213" r="-6213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706045" y="3980330"/>
            <a:ext cx="2264591" cy="2294964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2364" r="-2478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481482" y="1250578"/>
            <a:ext cx="2366683" cy="2384611"/>
          </a:xfrm>
          <a:prstGeom prst="ellipse">
            <a:avLst/>
          </a:prstGeom>
          <a:gradFill>
            <a:gsLst>
              <a:gs pos="0">
                <a:srgbClr val="0099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Technology solutions &amp; team…going beyond food and trucks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499412" y="3863779"/>
            <a:ext cx="2366683" cy="2384611"/>
          </a:xfrm>
          <a:prstGeom prst="ellipse">
            <a:avLst/>
          </a:prstGeom>
          <a:gradFill>
            <a:gsLst>
              <a:gs pos="0">
                <a:srgbClr val="0070C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Millennials: see that our associates, customers, consumers are changing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13999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187325"/>
            <a:ext cx="8978900" cy="513764"/>
          </a:xfrm>
        </p:spPr>
        <p:txBody>
          <a:bodyPr/>
          <a:lstStyle/>
          <a:p>
            <a:r>
              <a:rPr lang="en-US" dirty="0" smtClean="0"/>
              <a:t>disruption happens when we change our self view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0" y="2514600"/>
            <a:ext cx="1905001" cy="1905001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35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454727" y="2514600"/>
            <a:ext cx="1905001" cy="1905001"/>
          </a:xfrm>
          <a:prstGeom prst="ellips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4895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902527" y="2514600"/>
            <a:ext cx="1905001" cy="1905001"/>
          </a:xfrm>
          <a:prstGeom prst="ellipse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350327" y="2514600"/>
            <a:ext cx="1905001" cy="1905001"/>
          </a:xfrm>
          <a:prstGeom prst="ellipse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798127" y="2514600"/>
            <a:ext cx="1905001" cy="1905001"/>
          </a:xfrm>
          <a:prstGeom prst="ellipse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245927" y="2514600"/>
            <a:ext cx="1905001" cy="1905001"/>
          </a:xfrm>
          <a:prstGeom prst="ellipse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45455" r="-4545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0135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187325"/>
            <a:ext cx="8978900" cy="513764"/>
          </a:xfrm>
        </p:spPr>
        <p:txBody>
          <a:bodyPr/>
          <a:lstStyle/>
          <a:p>
            <a:r>
              <a:rPr lang="en-US" dirty="0" smtClean="0"/>
              <a:t>only then can we disrupt what we do &amp; how we do it</a:t>
            </a:r>
            <a:endParaRPr lang="en-US" dirty="0"/>
          </a:p>
        </p:txBody>
      </p:sp>
      <p:pic>
        <p:nvPicPr>
          <p:cNvPr id="1026" name="Picture 2" descr="C:\Users\bbea4572\AppData\Local\Microsoft\Windows\Temporary Internet Files\Content.Outlook\5RTMYQFE\BCB_dr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4410"/>
            <a:ext cx="7315200" cy="486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35003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cquired by </a:t>
            </a:r>
            <a:r>
              <a:rPr lang="en-US" dirty="0" err="1" smtClean="0"/>
              <a:t>facebook</a:t>
            </a:r>
            <a:r>
              <a:rPr lang="en-US" dirty="0" smtClean="0"/>
              <a:t> for $19B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977900"/>
            <a:ext cx="8267700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6811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00" y="2668316"/>
            <a:ext cx="6908800" cy="513764"/>
          </a:xfrm>
        </p:spPr>
        <p:txBody>
          <a:bodyPr/>
          <a:lstStyle/>
          <a:p>
            <a:pPr algn="ctr"/>
            <a:r>
              <a:rPr lang="en-US" sz="4800" dirty="0"/>
              <a:t>s</a:t>
            </a:r>
            <a:r>
              <a:rPr lang="en-US" sz="4800" dirty="0" smtClean="0"/>
              <a:t>o what does a disruptive startup look like in their early days?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39084211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</a:t>
            </a:r>
            <a:r>
              <a:rPr lang="en-US" dirty="0" err="1" smtClean="0"/>
              <a:t>hasta</a:t>
            </a:r>
            <a:r>
              <a:rPr lang="en-US" dirty="0" smtClean="0"/>
              <a:t> ventures study</a:t>
            </a:r>
            <a:endParaRPr lang="en-US" dirty="0"/>
          </a:p>
        </p:txBody>
      </p:sp>
      <p:pic>
        <p:nvPicPr>
          <p:cNvPr id="6" name="Picture 5" descr="Screen Shot 2015-07-01 at 10.32.2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19" y="928995"/>
            <a:ext cx="8003389" cy="556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2818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377825"/>
            <a:ext cx="8229600" cy="513764"/>
          </a:xfrm>
        </p:spPr>
        <p:txBody>
          <a:bodyPr/>
          <a:lstStyle/>
          <a:p>
            <a:r>
              <a:rPr lang="en-US" sz="3600" dirty="0"/>
              <a:t>c</a:t>
            </a:r>
            <a:r>
              <a:rPr lang="en-US" sz="3600" dirty="0" smtClean="0"/>
              <a:t>haracteristics of disruptive startups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588" y="1174750"/>
            <a:ext cx="8228012" cy="4476750"/>
          </a:xfrm>
        </p:spPr>
        <p:txBody>
          <a:bodyPr/>
          <a:lstStyle/>
          <a:p>
            <a:r>
              <a:rPr lang="en-US" sz="2800" b="1" i="1" dirty="0" smtClean="0"/>
              <a:t>Most of the time only apparent in retrospect</a:t>
            </a:r>
          </a:p>
          <a:p>
            <a:pPr lvl="1"/>
            <a:r>
              <a:rPr lang="en-US" sz="2800" i="1" dirty="0" smtClean="0"/>
              <a:t>Easy to dismiss ideas </a:t>
            </a:r>
          </a:p>
          <a:p>
            <a:pPr lvl="1"/>
            <a:r>
              <a:rPr lang="en-US" sz="2800" i="1" dirty="0" smtClean="0"/>
              <a:t>Mostly in competitive markets with big incumbents</a:t>
            </a:r>
          </a:p>
          <a:p>
            <a:pPr lvl="1"/>
            <a:r>
              <a:rPr lang="en-US" sz="2800" i="1" dirty="0" smtClean="0"/>
              <a:t>Re-invents user experience in a grand way</a:t>
            </a:r>
          </a:p>
          <a:p>
            <a:pPr lvl="1"/>
            <a:r>
              <a:rPr lang="en-US" sz="2800" i="1" dirty="0" smtClean="0"/>
              <a:t>Founders are typically industry novices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1562506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668316"/>
            <a:ext cx="7150100" cy="513764"/>
          </a:xfrm>
        </p:spPr>
        <p:txBody>
          <a:bodyPr/>
          <a:lstStyle/>
          <a:p>
            <a:pPr algn="ctr"/>
            <a:r>
              <a:rPr lang="en-US" sz="4800" dirty="0" smtClean="0"/>
              <a:t>is there any way to predict if a startup (idea) is disruptive or not?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38509262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853" y="2668316"/>
            <a:ext cx="6796633" cy="513764"/>
          </a:xfrm>
        </p:spPr>
        <p:txBody>
          <a:bodyPr/>
          <a:lstStyle/>
          <a:p>
            <a:pPr algn="ctr"/>
            <a:r>
              <a:rPr lang="en-US" sz="5400" dirty="0" smtClean="0"/>
              <a:t>probably not</a:t>
            </a:r>
            <a:br>
              <a:rPr lang="en-US" sz="5400" dirty="0" smtClean="0"/>
            </a:br>
            <a:r>
              <a:rPr lang="en-US" sz="5400" dirty="0"/>
              <a:t/>
            </a:r>
            <a:br>
              <a:rPr lang="en-US" sz="5400" dirty="0"/>
            </a:b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/>
              <a:t>b</a:t>
            </a:r>
            <a:r>
              <a:rPr lang="en-US" sz="5400" dirty="0" smtClean="0"/>
              <a:t>ut…….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74563551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6.0&quot;&gt;&lt;object type=&quot;1&quot; unique_id=&quot;10001&quot;&gt;&lt;object type=&quot;8&quot; unique_id=&quot;20024&quot;&gt;&lt;/object&gt;&lt;object type=&quot;2&quot; unique_id=&quot;20025&quot;&gt;&lt;object type=&quot;3&quot; unique_id=&quot;20027&quot;&gt;&lt;property id=&quot;20148&quot; value=&quot;5&quot;/&gt;&lt;property id=&quot;20300&quot; value=&quot;Slide 2 - &amp;quot;Safe Harbor Statement&amp;quot;&quot;/&gt;&lt;property id=&quot;20307&quot; value=&quot;562&quot;/&gt;&lt;/object&gt;&lt;object type=&quot;3&quot; unique_id=&quot;20028&quot;&gt;&lt;property id=&quot;20148&quot; value=&quot;5&quot;/&gt;&lt;property id=&quot;20300&quot; value=&quot;Slide 3 - &amp;quot;Company Update&amp;quot;&quot;/&gt;&lt;property id=&quot;20307&quot; value=&quot;563&quot;/&gt;&lt;/object&gt;&lt;object type=&quot;3&quot; unique_id=&quot;20029&quot;&gt;&lt;property id=&quot;20148&quot; value=&quot;5&quot;/&gt;&lt;property id=&quot;20300&quot; value=&quot;Slide 4 - &amp;quot;Record Fourth Quarter Revenue&amp;quot;&quot;/&gt;&lt;property id=&quot;20307&quot; value=&quot;564&quot;/&gt;&lt;/object&gt;&lt;object type=&quot;3&quot; unique_id=&quot;20030&quot;&gt;&lt;property id=&quot;20148&quot; value=&quot;5&quot;/&gt;&lt;property id=&quot;20300&quot; value=&quot;Slide 5 - &amp;quot;Rapid Growth in Customers&amp;#x0D;&amp;#x0A;Success in Selling to Companies of All Sizes&amp;quot;&quot;/&gt;&lt;property id=&quot;20307&quot; value=&quot;565&quot;/&gt;&lt;/object&gt;&lt;object type=&quot;3&quot; unique_id=&quot;20031&quot;&gt;&lt;property id=&quot;20148&quot; value=&quot;5&quot;/&gt;&lt;property id=&quot;20300&quot; value=&quot;Slide 6 - &amp;quot;Record-Setting Increase in Subscribers &amp;#x0D;&amp;#x0A;90,000 Net New Subscribers in Q4 FY07&amp;quot;&quot;/&gt;&lt;property id=&quot;20307&quot; value=&quot;566&quot;/&gt;&lt;/object&gt;&lt;object type=&quot;3&quot; unique_id=&quot;20032&quot;&gt;&lt;property id=&quot;20148&quot; value=&quot;5&quot;/&gt;&lt;property id=&quot;20300&quot; value=&quot;Slide 7 - &amp;quot;Proven Scalability and Performance&amp;#x0D;&amp;#x0A;Delivering Over 70 Million Transactions Daily&amp;quot;&quot;/&gt;&lt;property id=&quot;20307&quot; value=&quot;567&quot;/&gt;&lt;/object&gt;&lt;object type=&quot;3&quot; unique_id=&quot;20033&quot;&gt;&lt;property id=&quot;20148&quot; value=&quot;5&quot;/&gt;&lt;property id=&quot;20300&quot; value=&quot;Slide 8 - &amp;quot;Our Biggest Release Ever&amp;#x0D;&amp;#x0A;21st Generation Winter ’07 Release&amp;quot;&quot;/&gt;&lt;property id=&quot;20307&quot; value=&quot;568&quot;/&gt;&lt;/object&gt;&lt;object type=&quot;3&quot; unique_id=&quot;20034&quot;&gt;&lt;property id=&quot;20148&quot; value=&quot;5&quot;/&gt;&lt;property id=&quot;20300&quot; value=&quot;Slide 9 - &amp;quot;Momentum In New Products&amp;#x0D;&amp;#x0A;New Customers in Q4&amp;quot;&quot;/&gt;&lt;property id=&quot;20307&quot; value=&quot;569&quot;/&gt;&lt;/object&gt;&lt;object type=&quot;3&quot; unique_id=&quot;20035&quot;&gt;&lt;property id=&quot;20148&quot; value=&quot;5&quot;/&gt;&lt;property id=&quot;20300&quot; value=&quot;Slide 10 - &amp;quot;The On-Demand Standard for the Enterprise&amp;quot;&quot;/&gt;&lt;property id=&quot;20307&quot; value=&quot;570&quot;/&gt;&lt;/object&gt;&lt;object type=&quot;3&quot; unique_id=&quot;20036&quot;&gt;&lt;property id=&quot;20148&quot; value=&quot;5&quot;/&gt;&lt;property id=&quot;20300&quot; value=&quot;Slide 12 - &amp;quot;Strong Momentum for On-Demand&amp;quot;&quot;/&gt;&lt;property id=&quot;20307&quot; value=&quot;571&quot;/&gt;&lt;/object&gt;&lt;object type=&quot;3&quot; unique_id=&quot;20037&quot;&gt;&lt;property id=&quot;20148&quot; value=&quot;5&quot;/&gt;&lt;property id=&quot;20300&quot; value=&quot;Slide 13 - &amp;quot;Why Has the Game Changed?&amp;quot;&quot;/&gt;&lt;property id=&quot;20307&quot; value=&quot;572&quot;/&gt;&lt;/object&gt;&lt;object type=&quot;3&quot; unique_id=&quot;20038&quot;&gt;&lt;property id=&quot;20148&quot; value=&quot;5&quot;/&gt;&lt;property id=&quot;20300&quot; value=&quot;Slide 14 - &amp;quot;&amp;amp;#x09;&amp;amp;#x09;&amp;amp;#x09; The New Circle of Success&amp;quot;&quot;/&gt;&lt;property id=&quot;20307&quot; value=&quot;573&quot;/&gt;&lt;/object&gt;&lt;object type=&quot;3&quot; unique_id=&quot;20039&quot;&gt;&lt;property id=&quot;20148&quot; value=&quot;5&quot;/&gt;&lt;property id=&quot;20300&quot; value=&quot;Slide 15 - &amp;quot;1. Delivering the Killer Apps: CRM&amp;quot;&quot;/&gt;&lt;property id=&quot;20307&quot; value=&quot;574&quot;/&gt;&lt;/object&gt;&lt;object type=&quot;3&quot; unique_id=&quot;20040&quot;&gt;&lt;property id=&quot;20148&quot; value=&quot;5&quot;/&gt;&lt;property id=&quot;20300&quot; value=&quot;Slide 16 - &amp;quot;2. IdeaExchange: Community Empowerment&amp;quot;&quot;/&gt;&lt;property id=&quot;20307&quot; value=&quot;575&quot;/&gt;&lt;/object&gt;&lt;object type=&quot;3&quot; unique_id=&quot;20041&quot;&gt;&lt;property id=&quot;20148&quot; value=&quot;5&quot;/&gt;&lt;property id=&quot;20300&quot; value=&quot;Slide 17&quot;/&gt;&lt;property id=&quot;20307&quot; value=&quot;576&quot;/&gt;&lt;/object&gt;&lt;object type=&quot;3&quot; unique_id=&quot;20042&quot;&gt;&lt;property id=&quot;20148&quot; value=&quot;5&quot;/&gt;&lt;property id=&quot;20300&quot; value=&quot;Slide 18 - &amp;quot;3. Developer Network: Developer Empowerment&amp;quot;&quot;/&gt;&lt;property id=&quot;20307&quot; value=&quot;577&quot;/&gt;&lt;/object&gt;&lt;object type=&quot;3&quot; unique_id=&quot;20043&quot;&gt;&lt;property id=&quot;20148&quot; value=&quot;5&quot;/&gt;&lt;property id=&quot;20300&quot; value=&quot;Slide 19 - &amp;quot;Empowering Partners to be “The Next Salesforce.com”&amp;quot;&quot;/&gt;&lt;property id=&quot;20307&quot; value=&quot;578&quot;/&gt;&lt;/object&gt;&lt;object type=&quot;3&quot; unique_id=&quot;20044&quot;&gt;&lt;property id=&quot;20148&quot; value=&quot;5&quot;/&gt;&lt;property id=&quot;20300&quot; value=&quot;Slide 20 - &amp;quot;4. The On-Demand Operating System&amp;quot;&quot;/&gt;&lt;property id=&quot;20307&quot; value=&quot;579&quot;/&gt;&lt;/object&gt;&lt;object type=&quot;3&quot; unique_id=&quot;20045&quot;&gt;&lt;property id=&quot;20148&quot; value=&quot;5&quot;/&gt;&lt;property id=&quot;20300&quot; value=&quot;Slide 21&quot;/&gt;&lt;property id=&quot;20307&quot; value=&quot;580&quot;/&gt;&lt;/object&gt;&lt;object type=&quot;3&quot; unique_id=&quot;20046&quot;&gt;&lt;property id=&quot;20148&quot; value=&quot;5&quot;/&gt;&lt;property id=&quot;20300&quot; value=&quot;Slide 22&quot;/&gt;&lt;property id=&quot;20307&quot; value=&quot;581&quot;/&gt;&lt;/object&gt;&lt;object type=&quot;3&quot; unique_id=&quot;20047&quot;&gt;&lt;property id=&quot;20148&quot; value=&quot;5&quot;/&gt;&lt;property id=&quot;20300&quot; value=&quot;Slide 23&quot;/&gt;&lt;property id=&quot;20307&quot; value=&quot;582&quot;/&gt;&lt;/object&gt;&lt;object type=&quot;3&quot; unique_id=&quot;20048&quot;&gt;&lt;property id=&quot;20148&quot; value=&quot;5&quot;/&gt;&lt;property id=&quot;20300&quot; value=&quot;Slide 24 - &amp;quot;5. AppExchange: Sharing &amp;amp; Distribution&amp;quot;&quot;/&gt;&lt;property id=&quot;20307&quot; value=&quot;583&quot;/&gt;&lt;/object&gt;&lt;object type=&quot;3&quot; unique_id=&quot;20049&quot;&gt;&lt;property id=&quot;20148&quot; value=&quot;5&quot;/&gt;&lt;property id=&quot;20300&quot; value=&quot;Slide 25 - &amp;quot;The New Model Delivers Choice to Customers&amp;quot;&quot;/&gt;&lt;property id=&quot;20307&quot; value=&quot;584&quot;/&gt;&lt;/object&gt;&lt;object type=&quot;3&quot; unique_id=&quot;20050&quot;&gt;&lt;property id=&quot;20148&quot; value=&quot;5&quot;/&gt;&lt;property id=&quot;20300&quot; value=&quot;Slide 26 - &amp;quot;6. AppStore: Engine Fuels Marketplace &amp;quot;&quot;/&gt;&lt;property id=&quot;20307&quot; value=&quot;585&quot;/&gt;&lt;/object&gt;&lt;object type=&quot;3&quot; unique_id=&quot;20051&quot;&gt;&lt;property id=&quot;20148&quot; value=&quot;5&quot;/&gt;&lt;property id=&quot;20300&quot; value=&quot;Slide 28 - &amp;quot;Developers Bet on On-Demand &amp;amp; Win &amp;quot;&quot;/&gt;&lt;property id=&quot;20307&quot; value=&quot;613&quot;/&gt;&lt;/object&gt;&lt;object type=&quot;3&quot; unique_id=&quot;20053&quot;&gt;&lt;property id=&quot;20148&quot; value=&quot;5&quot;/&gt;&lt;property id=&quot;20300&quot; value=&quot;Slide 30 - &amp;quot;The Circle of Success in Financial Services&amp;quot;&quot;/&gt;&lt;property id=&quot;20307&quot; value=&quot;588&quot;/&gt;&lt;/object&gt;&lt;object type=&quot;3&quot; unique_id=&quot;20054&quot;&gt;&lt;property id=&quot;20148&quot; value=&quot;5&quot;/&gt;&lt;property id=&quot;20300&quot; value=&quot;Slide 31 - &amp;quot;Success - The New Leader in Financial Services&amp;quot;&quot;/&gt;&lt;property id=&quot;20307&quot; value=&quot;614&quot;/&gt;&lt;/object&gt;&lt;object type=&quot;3&quot; unique_id=&quot;20055&quot;&gt;&lt;property id=&quot;20148&quot; value=&quot;5&quot;/&gt;&lt;property id=&quot;20300&quot; value=&quot;Slide 32 - &amp;quot;Our New Largest Customer&amp;quot;&quot;/&gt;&lt;property id=&quot;20307&quot; value=&quot;590&quot;/&gt;&lt;/object&gt;&lt;object type=&quot;3&quot; unique_id=&quot;20057&quot;&gt;&lt;property id=&quot;20148&quot; value=&quot;5&quot;/&gt;&lt;property id=&quot;20300&quot; value=&quot;Slide 33&quot;/&gt;&lt;property id=&quot;20307&quot; value=&quot;612&quot;/&gt;&lt;/object&gt;&lt;object type=&quot;3&quot; unique_id=&quot;20058&quot;&gt;&lt;property id=&quot;20148&quot; value=&quot;5&quot;/&gt;&lt;property id=&quot;20300&quot; value=&quot;Slide 34 - &amp;quot;Proprietary Systems Like Bloomberg Have Failed Financial Services&amp;quot;&quot;/&gt;&lt;property id=&quot;20307&quot; value=&quot;593&quot;/&gt;&lt;/object&gt;&lt;object type=&quot;3&quot; unique_id=&quot;20059&quot;&gt;&lt;property id=&quot;20148&quot; value=&quot;5&quot;/&gt;&lt;property id=&quot;20300&quot; value=&quot;Slide 35 - &amp;quot;Massive Opportunity in Wealth Management&amp;quot;&quot;/&gt;&lt;property id=&quot;20307&quot; value=&quot;594&quot;/&gt;&lt;/object&gt;&lt;object type=&quot;3&quot; unique_id=&quot;20060&quot;&gt;&lt;property id=&quot;20148&quot; value=&quot;5&quot;/&gt;&lt;property id=&quot;20300&quot; value=&quot;Slide 36 - &amp;quot;Introducing the Next Generation Desktop&amp;quot;&quot;/&gt;&lt;property id=&quot;20307&quot; value=&quot;615&quot;/&gt;&lt;/object&gt;&lt;object type=&quot;3&quot; unique_id=&quot;20061&quot;&gt;&lt;property id=&quot;20148&quot; value=&quot;5&quot;/&gt;&lt;property id=&quot;20300&quot; value=&quot;Slide 37 - &amp;quot;Created by a Coalition of Industry Leaders&amp;#x0D;&amp;#x0A;Common vision and strategy lead the financial industry&amp;quot;&quot;/&gt;&lt;property id=&quot;20307&quot; value=&quot;596&quot;/&gt;&lt;/object&gt;&lt;object type=&quot;3&quot; unique_id=&quot;20062&quot;&gt;&lt;property id=&quot;20148&quot; value=&quot;5&quot;/&gt;&lt;property id=&quot;20300&quot; value=&quot;Slide 38 - &amp;quot;Rich, New Wealth-Management Capabilities&amp;quot;&quot;/&gt;&lt;property id=&quot;20307&quot; value=&quot;616&quot;/&gt;&lt;/object&gt;&lt;object type=&quot;3&quot; unique_id=&quot;20063&quot;&gt;&lt;property id=&quot;20148&quot; value=&quot;5&quot;/&gt;&lt;property id=&quot;20300&quot; value=&quot;Slide 39 - &amp;quot;Innovation from Customer Ideas&amp;quot;&quot;/&gt;&lt;property id=&quot;20307&quot; value=&quot;617&quot;/&gt;&lt;/object&gt;&lt;object type=&quot;3&quot; unique_id=&quot;20064&quot;&gt;&lt;property id=&quot;20148&quot; value=&quot;5&quot;/&gt;&lt;property id=&quot;20300&quot; value=&quot;Slide 40 - &amp;quot;Ideas Inspire The Next Salesforce.com&amp;quot;&quot;/&gt;&lt;property id=&quot;20307&quot; value=&quot;599&quot;/&gt;&lt;/object&gt;&lt;object type=&quot;3&quot; unique_id=&quot;20065&quot;&gt;&lt;property id=&quot;20148&quot; value=&quot;5&quot;/&gt;&lt;property id=&quot;20300&quot; value=&quot;Slide 41 - &amp;quot;Innovative Platform for Wealth Management&amp;quot;&quot;/&gt;&lt;property id=&quot;20307&quot; value=&quot;618&quot;/&gt;&lt;/object&gt;&lt;object type=&quot;3&quot; unique_id=&quot;20066&quot;&gt;&lt;property id=&quot;20148&quot; value=&quot;5&quot;/&gt;&lt;property id=&quot;20300&quot; value=&quot;Slide 42 - &amp;quot;The Marketplace for Wealth Management Apps&amp;quot;&quot;/&gt;&lt;property id=&quot;20307&quot; value=&quot;601&quot;/&gt;&lt;/object&gt;&lt;object type=&quot;3&quot; unique_id=&quot;20067&quot;&gt;&lt;property id=&quot;20148&quot; value=&quot;5&quot;/&gt;&lt;property id=&quot;20300&quot; value=&quot;Slide 43 - &amp;quot;An Ecosystem of System Integrators&amp;quot;&quot;/&gt;&lt;property id=&quot;20307&quot; value=&quot;602&quot;/&gt;&lt;/object&gt;&lt;object type=&quot;3&quot; unique_id=&quot;20068&quot;&gt;&lt;property id=&quot;20148&quot; value=&quot;5&quot;/&gt;&lt;property id=&quot;20300&quot; value=&quot;Slide 45 - &amp;quot;Wealth Management Edition Currently Scheduled for Q3 2007&amp;quot;&quot;/&gt;&lt;property id=&quot;20307&quot; value=&quot;603&quot;/&gt;&lt;/object&gt;&lt;object type=&quot;3&quot; unique_id=&quot;20069&quot;&gt;&lt;property id=&quot;20148&quot; value=&quot;5&quot;/&gt;&lt;property id=&quot;20300&quot; value=&quot;Slide 46 - &amp;quot;The First of More Financial Editions Currently Planned…&amp;quot;&quot;/&gt;&lt;property id=&quot;20307&quot; value=&quot;604&quot;/&gt;&lt;/object&gt;&lt;object type=&quot;3&quot; unique_id=&quot;20070&quot;&gt;&lt;property id=&quot;20148&quot; value=&quot;5&quot;/&gt;&lt;property id=&quot;20300&quot; value=&quot;Slide 47&quot;/&gt;&lt;property id=&quot;20307&quot; value=&quot;605&quot;/&gt;&lt;/object&gt;&lt;object type=&quot;3&quot; unique_id=&quot;20071&quot;&gt;&lt;property id=&quot;20148&quot; value=&quot;5&quot;/&gt;&lt;property id=&quot;20300&quot; value=&quot;Slide 48&quot;/&gt;&lt;property id=&quot;20307&quot; value=&quot;606&quot;/&gt;&lt;/object&gt;&lt;object type=&quot;3&quot; unique_id=&quot;20072&quot;&gt;&lt;property id=&quot;20148&quot; value=&quot;5&quot;/&gt;&lt;property id=&quot;20300&quot; value=&quot;Slide 49&quot;/&gt;&lt;property id=&quot;20307&quot; value=&quot;607&quot;/&gt;&lt;/object&gt;&lt;object type=&quot;3&quot; unique_id=&quot;20073&quot;&gt;&lt;property id=&quot;20148&quot; value=&quot;5&quot;/&gt;&lt;property id=&quot;20300&quot; value=&quot;Slide 50&quot;/&gt;&lt;property id=&quot;20307&quot; value=&quot;608&quot;/&gt;&lt;/object&gt;&lt;object type=&quot;3&quot; unique_id=&quot;20074&quot;&gt;&lt;property id=&quot;20148&quot; value=&quot;5&quot;/&gt;&lt;property id=&quot;20300&quot; value=&quot;Slide 51 - &amp;quot;The New Circle of Success&amp;quot;&quot;/&gt;&lt;property id=&quot;20307&quot; value=&quot;609&quot;/&gt;&lt;/object&gt;&lt;object type=&quot;3&quot; unique_id=&quot;20076&quot;&gt;&lt;property id=&quot;20148&quot; value=&quot;5&quot;/&gt;&lt;property id=&quot;20300&quot; value=&quot;Slide 52 - &amp;quot;Thank you.&amp;#x0D;&amp;#x0A;ceo@salesforce.com&amp;quot;&quot;/&gt;&lt;property id=&quot;20307&quot; value=&quot;611&quot;/&gt;&lt;/object&gt;&lt;object type=&quot;3&quot; unique_id=&quot;20576&quot;&gt;&lt;property id=&quot;20148&quot; value=&quot;5&quot;/&gt;&lt;property id=&quot;20300&quot; value=&quot;Slide 27&quot;/&gt;&lt;property id=&quot;20307&quot; value=&quot;620&quot;/&gt;&lt;/object&gt;&lt;object type=&quot;3&quot; unique_id=&quot;20631&quot;&gt;&lt;property id=&quot;20148&quot; value=&quot;5&quot;/&gt;&lt;property id=&quot;20300&quot; value=&quot;Slide 44 - &amp;quot;One Stop Shopping at the AppStore&amp;quot;&quot;/&gt;&lt;property id=&quot;20307&quot; value=&quot;621&quot;/&gt;&lt;/object&gt;&lt;object type=&quot;3&quot; unique_id=&quot;21301&quot;&gt;&lt;property id=&quot;20148&quot; value=&quot;5&quot;/&gt;&lt;property id=&quot;20300&quot; value=&quot;Slide 29 - &amp;quot;Demonstration&amp;quot;&quot;/&gt;&lt;property id=&quot;20307&quot; value=&quot;622&quot;/&gt;&lt;/object&gt;&lt;object type=&quot;3&quot; unique_id=&quot;22279&quot;&gt;&lt;property id=&quot;20148&quot; value=&quot;5&quot;/&gt;&lt;property id=&quot;20300&quot; value=&quot;Slide 1 - &amp;quot;Welcome to&amp;quot;&quot;/&gt;&lt;property id=&quot;20307&quot; value=&quot;623&quot;/&gt;&lt;/object&gt;&lt;object type=&quot;3&quot; unique_id=&quot;22534&quot;&gt;&lt;property id=&quot;20148&quot; value=&quot;5&quot;/&gt;&lt;property id=&quot;20300&quot; value=&quot;Slide 11 - &amp;quot;Welcoming Our Newest Enterprise Customer&amp;quot;&quot;/&gt;&lt;property id=&quot;20307&quot; value=&quot;624&quot;/&gt;&lt;/object&gt;&lt;/object&gt;&lt;/object&gt;&lt;/database&gt;"/>
</p:tagLst>
</file>

<file path=ppt/theme/theme1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6B6B6B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NO LOGO">
  <a:themeElements>
    <a:clrScheme name="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3087D1"/>
      </a:accent1>
      <a:accent2>
        <a:srgbClr val="B80000"/>
      </a:accent2>
      <a:accent3>
        <a:srgbClr val="FFFFFF"/>
      </a:accent3>
      <a:accent4>
        <a:srgbClr val="000000"/>
      </a:accent4>
      <a:accent5>
        <a:srgbClr val="ADC3E5"/>
      </a:accent5>
      <a:accent6>
        <a:srgbClr val="A60000"/>
      </a:accent6>
      <a:hlink>
        <a:srgbClr val="5B3A86"/>
      </a:hlink>
      <a:folHlink>
        <a:srgbClr val="126C34"/>
      </a:folHlink>
    </a:clrScheme>
    <a:fontScheme name="3_blank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14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16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17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18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19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20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21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22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23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24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25">
        <a:dk1>
          <a:srgbClr val="000000"/>
        </a:dk1>
        <a:lt1>
          <a:srgbClr val="FFFFFF"/>
        </a:lt1>
        <a:dk2>
          <a:srgbClr val="000000"/>
        </a:dk2>
        <a:lt2>
          <a:srgbClr val="6B6B6B"/>
        </a:lt2>
        <a:accent1>
          <a:srgbClr val="009DDC"/>
        </a:accent1>
        <a:accent2>
          <a:srgbClr val="FF1100"/>
        </a:accent2>
        <a:accent3>
          <a:srgbClr val="FFFFFF"/>
        </a:accent3>
        <a:accent4>
          <a:srgbClr val="000000"/>
        </a:accent4>
        <a:accent5>
          <a:srgbClr val="AACCEB"/>
        </a:accent5>
        <a:accent6>
          <a:srgbClr val="E70E00"/>
        </a:accent6>
        <a:hlink>
          <a:srgbClr val="99908C"/>
        </a:hlink>
        <a:folHlink>
          <a:srgbClr val="00874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26143</TotalTime>
  <Words>627</Words>
  <Application>Microsoft Macintosh PowerPoint</Application>
  <PresentationFormat>On-screen Show (4:3)</PresentationFormat>
  <Paragraphs>126</Paragraphs>
  <Slides>36</Slides>
  <Notes>35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1_Blank Presentation</vt:lpstr>
      <vt:lpstr>NO LOGO</vt:lpstr>
      <vt:lpstr>Common characteristics of disruptive business models</vt:lpstr>
      <vt:lpstr>how do you know your idea is disruptive</vt:lpstr>
      <vt:lpstr>how do you know if you are smart enough to be disruptive</vt:lpstr>
      <vt:lpstr>acquired by facebook for $19B</vt:lpstr>
      <vt:lpstr>so what does a disruptive startup look like in their early days?</vt:lpstr>
      <vt:lpstr>shasta ventures study</vt:lpstr>
      <vt:lpstr>characteristics of disruptive startups</vt:lpstr>
      <vt:lpstr>is there any way to predict if a startup (idea) is disruptive or not?</vt:lpstr>
      <vt:lpstr>probably not   but…….</vt:lpstr>
      <vt:lpstr>spectrum of disruption opportunity</vt:lpstr>
      <vt:lpstr>applied to a few companies we all know</vt:lpstr>
      <vt:lpstr>so what does this all mean?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so,……can anyone build a disruptive company?   yes</vt:lpstr>
      <vt:lpstr> but not if you are in a big company</vt:lpstr>
      <vt:lpstr>why not?</vt:lpstr>
      <vt:lpstr>exhibit one - tesla</vt:lpstr>
      <vt:lpstr>exhibit two – nissan leaf</vt:lpstr>
      <vt:lpstr>i am a big company exec   what do i do?</vt:lpstr>
      <vt:lpstr>as a big company you CAN disrupt</vt:lpstr>
      <vt:lpstr>be crazy</vt:lpstr>
      <vt:lpstr> Brian Beach  the challenges of creating disruption within a big company</vt:lpstr>
      <vt:lpstr>be crazy</vt:lpstr>
      <vt:lpstr>Sysco disrupted the industry and became massive</vt:lpstr>
      <vt:lpstr>Time generates very powerful forces </vt:lpstr>
      <vt:lpstr>“as a big company you CAN disrupt”</vt:lpstr>
      <vt:lpstr>a big company starts with how it sees itself</vt:lpstr>
      <vt:lpstr>be crazy</vt:lpstr>
      <vt:lpstr>you actually can’t be crazy</vt:lpstr>
      <vt:lpstr>Focus: incrementally disrupt how we see ourselves</vt:lpstr>
      <vt:lpstr>disruption happens when we change our self view</vt:lpstr>
      <vt:lpstr>only then can we disrupt what we do &amp; how we do it</vt:lpstr>
    </vt:vector>
  </TitlesOfParts>
  <Company>BODIE | group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BODIE | group inc</dc:creator>
  <cp:lastModifiedBy>Lakshaman Bandaranayake</cp:lastModifiedBy>
  <cp:revision>762</cp:revision>
  <cp:lastPrinted>2011-12-08T19:38:08Z</cp:lastPrinted>
  <dcterms:created xsi:type="dcterms:W3CDTF">2011-12-08T20:37:33Z</dcterms:created>
  <dcterms:modified xsi:type="dcterms:W3CDTF">2015-07-13T16:53:12Z</dcterms:modified>
</cp:coreProperties>
</file>