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6" r:id="rId3"/>
    <p:sldId id="257" r:id="rId4"/>
    <p:sldId id="258" r:id="rId5"/>
    <p:sldId id="270" r:id="rId6"/>
    <p:sldId id="272" r:id="rId7"/>
    <p:sldId id="273" r:id="rId8"/>
    <p:sldId id="274" r:id="rId9"/>
    <p:sldId id="276" r:id="rId10"/>
    <p:sldId id="261" r:id="rId11"/>
    <p:sldId id="294" r:id="rId12"/>
    <p:sldId id="277" r:id="rId13"/>
    <p:sldId id="278" r:id="rId14"/>
    <p:sldId id="279" r:id="rId15"/>
    <p:sldId id="280" r:id="rId16"/>
    <p:sldId id="281" r:id="rId17"/>
    <p:sldId id="284" r:id="rId18"/>
    <p:sldId id="299" r:id="rId19"/>
    <p:sldId id="295" r:id="rId20"/>
    <p:sldId id="296" r:id="rId21"/>
    <p:sldId id="297" r:id="rId22"/>
    <p:sldId id="298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6313"/>
    <a:srgbClr val="003319"/>
    <a:srgbClr val="006633"/>
    <a:srgbClr val="FFD85B"/>
    <a:srgbClr val="79FFBC"/>
    <a:srgbClr val="163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59" autoAdjust="0"/>
  </p:normalViewPr>
  <p:slideViewPr>
    <p:cSldViewPr>
      <p:cViewPr>
        <p:scale>
          <a:sx n="66" d="100"/>
          <a:sy n="66" d="100"/>
        </p:scale>
        <p:origin x="-149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692"/>
    </p:cViewPr>
  </p:sorterViewPr>
  <p:notesViewPr>
    <p:cSldViewPr>
      <p:cViewPr varScale="1">
        <p:scale>
          <a:sx n="54" d="100"/>
          <a:sy n="54" d="100"/>
        </p:scale>
        <p:origin x="-283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F5746-FF42-44BC-87D8-F8DE49199F18}" type="datetimeFigureOut">
              <a:rPr lang="en-IN" smtClean="0"/>
              <a:t>19-05-2014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0B3F2-6673-4F01-9F1D-C6765B8445E1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35540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030BD-3ACB-422D-9321-5BB5FB876CCE}" type="datetimeFigureOut">
              <a:rPr lang="en-IN" smtClean="0"/>
              <a:t>19-05-2014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2D3E6-7C3C-4E37-9516-AA498DFCA5F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3360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dirty="0" smtClean="0">
                <a:latin typeface="Book Antiqua" panose="02040602050305030304" pitchFamily="18" charset="0"/>
              </a:rPr>
              <a:t>Why digitalize your brand?</a:t>
            </a:r>
          </a:p>
          <a:p>
            <a:endParaRPr lang="en-IN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 smtClean="0">
                <a:latin typeface="Book Antiqua" panose="02040602050305030304" pitchFamily="18" charset="0"/>
              </a:rPr>
              <a:t>What is a brand? </a:t>
            </a:r>
            <a:r>
              <a:rPr lang="en-IN" dirty="0" smtClean="0">
                <a:latin typeface="Book Antiqua" panose="02040602050305030304" pitchFamily="18" charset="0"/>
              </a:rPr>
              <a:t>A promise made as a result of an expectation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 smtClean="0">
                <a:latin typeface="Book Antiqua" panose="02040602050305030304" pitchFamily="18" charset="0"/>
              </a:rPr>
              <a:t>What is good branding?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latin typeface="Book Antiqua" panose="02040602050305030304" pitchFamily="18" charset="0"/>
              </a:rPr>
              <a:t>Keeping that promise to start a relationship with consumers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latin typeface="Book Antiqua" panose="02040602050305030304" pitchFamily="18" charset="0"/>
              </a:rPr>
              <a:t>Engaging with consumers regularly to grow the relation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latin typeface="Book Antiqua" panose="02040602050305030304" pitchFamily="18" charset="0"/>
              </a:rPr>
              <a:t>Building on the promise to meet changing consumer expectations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 smtClean="0">
              <a:latin typeface="Book Antiqua" panose="020406020503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 smtClean="0">
                <a:latin typeface="Book Antiqua" panose="02040602050305030304" pitchFamily="18" charset="0"/>
              </a:rPr>
              <a:t>You’re doing all this already... Then why digital?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>
                <a:latin typeface="Book Antiqua" panose="02040602050305030304" pitchFamily="18" charset="0"/>
              </a:rPr>
              <a:t>Because </a:t>
            </a:r>
            <a:r>
              <a:rPr lang="en-IN" dirty="0" smtClean="0">
                <a:latin typeface="Book Antiqua" panose="02040602050305030304" pitchFamily="18" charset="0"/>
              </a:rPr>
              <a:t>the world as we knew it has</a:t>
            </a:r>
            <a:r>
              <a:rPr lang="en-IN" baseline="0" dirty="0" smtClean="0">
                <a:latin typeface="Book Antiqua" panose="02040602050305030304" pitchFamily="18" charset="0"/>
              </a:rPr>
              <a:t> changed….</a:t>
            </a:r>
            <a:r>
              <a:rPr lang="en-IN" dirty="0" smtClean="0">
                <a:latin typeface="Book Antiqua" panose="02040602050305030304" pitchFamily="18" charset="0"/>
              </a:rPr>
              <a:t>a </a:t>
            </a:r>
            <a:r>
              <a:rPr lang="en-IN" dirty="0" smtClean="0">
                <a:latin typeface="Book Antiqua" panose="02040602050305030304" pitchFamily="18" charset="0"/>
              </a:rPr>
              <a:t>new consumer has emerged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dirty="0" smtClean="0">
              <a:latin typeface="Book Antiqua" panose="020406020503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dirty="0" smtClean="0">
              <a:latin typeface="Book Antiqua" panose="020406020503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 smtClean="0">
              <a:latin typeface="Book Antiqua" panose="020406020503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 smtClean="0">
              <a:latin typeface="Book Antiqua" panose="020406020503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dirty="0" smtClean="0">
              <a:latin typeface="Book Antiqua" panose="0204060205030503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dirty="0" smtClean="0">
              <a:latin typeface="Book Antiqua" panose="02040602050305030304" pitchFamily="18" charset="0"/>
            </a:endParaRP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52153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One company that got all</a:t>
            </a:r>
            <a:r>
              <a:rPr lang="en-IN" baseline="0" dirty="0" smtClean="0"/>
              <a:t> of it right.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11527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to it big data, </a:t>
            </a:r>
            <a:r>
              <a:rPr lang="en-US" dirty="0" err="1" smtClean="0"/>
              <a:t>omnichannel</a:t>
            </a:r>
            <a:r>
              <a:rPr lang="en-US" dirty="0" smtClean="0"/>
              <a:t>,</a:t>
            </a:r>
            <a:r>
              <a:rPr lang="en-US" baseline="0" dirty="0" smtClean="0"/>
              <a:t> crowd </a:t>
            </a:r>
            <a:r>
              <a:rPr lang="en-US" baseline="0" dirty="0" err="1" smtClean="0"/>
              <a:t>souricing</a:t>
            </a:r>
            <a:r>
              <a:rPr lang="en-US" baseline="0" dirty="0" smtClean="0"/>
              <a:t>, growth hacking …</a:t>
            </a:r>
            <a:r>
              <a:rPr lang="en-US" baseline="0" dirty="0" err="1" smtClean="0"/>
              <a:t>whoo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5715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02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121 minutes daily on social, 25%</a:t>
            </a:r>
            <a:r>
              <a:rPr lang="en-US" baseline="0" dirty="0" smtClean="0"/>
              <a:t> don’t remember the last time they were away from their smart phone.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7938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 smtClean="0"/>
              <a:t>Don’t underestimate the internet, example 1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video, filmed as a prank, showed an employee violating health-code standards while preparing the food in the Dominos kitchen.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And then they posted it online!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1" dirty="0" smtClean="0">
                <a:latin typeface="Arial Narrow" panose="020B0606020202030204" pitchFamily="34" charset="0"/>
              </a:rPr>
              <a:t>Dominos took two days to respond with a public apology on YouTube.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1" dirty="0" smtClean="0">
              <a:latin typeface="Arial Narrow" panose="020B0606020202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dirty="0" smtClean="0"/>
              <a:t>Don’t underestimate the internet, example 2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2008, United Airlines broke Canadian musician Dave Carroll’s guitar in transit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0" i="1" dirty="0" smtClean="0">
                <a:latin typeface="Arial" panose="020B0604020202020204" pitchFamily="34" charset="0"/>
                <a:cs typeface="Arial" panose="020B0604020202020204" pitchFamily="34" charset="0"/>
              </a:rPr>
              <a:t>To top that, they behaved completely indifferent to his complaints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protest, he wrote a song about the whole episode and posted it on YouTube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Till date the video has garnered more than 2.5 million views and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 million negative impressions across digital media</a:t>
            </a:r>
            <a:endParaRPr lang="en-IN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i="1" dirty="0" smtClean="0">
              <a:latin typeface="Arial Narrow" panose="020B060602020203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42490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 smtClean="0"/>
              <a:t>The content must be original and related to</a:t>
            </a:r>
            <a:r>
              <a:rPr lang="en-IN" b="1" baseline="0" dirty="0" smtClean="0"/>
              <a:t> your business – it need not necessarily be sensible…</a:t>
            </a:r>
            <a:endParaRPr lang="en-IN" b="0" baseline="0" dirty="0" smtClean="0"/>
          </a:p>
          <a:p>
            <a:endParaRPr lang="en-IN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BlendTec</a:t>
            </a:r>
            <a:r>
              <a:rPr lang="en-I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IN" sz="1200" b="1" i="1" baseline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Once a small manufacturer, currently </a:t>
            </a:r>
            <a:r>
              <a:rPr lang="en-I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active in 90+ countries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Blendtec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I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known to millions 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thanks to its crazy "Will It Blend?" videos – one of the most successful viral awareness campaigns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Melbourne Metro: 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public service announcement campaign by Melbourne Metro to promote rail safety used </a:t>
            </a:r>
            <a:r>
              <a:rPr lang="en-IN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black comedy and featured “21 characters killing themselves in increasingly stupid ways" with the last 3 characters being killed by trains due to unsafe </a:t>
            </a:r>
            <a:r>
              <a:rPr lang="en-IN" sz="12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b="1" dirty="0" smtClean="0"/>
              <a:t>Let your customer realize that you are</a:t>
            </a:r>
            <a:r>
              <a:rPr lang="en-IN" b="1" baseline="0" dirty="0" smtClean="0"/>
              <a:t> on their side</a:t>
            </a:r>
            <a:endParaRPr lang="en-IN" b="0" baseline="0" dirty="0" smtClean="0"/>
          </a:p>
          <a:p>
            <a:endParaRPr lang="en-IN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of Dimes Prematurity campaign: 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Allowing people to make their own 60 second ad to raise awareness of premature births, and  share stories through videos and blogs.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McDonalds Canada’s : 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This program invited any Canadian to ask any question whatsoever about McDonald’s food on a special website. To ask a question, you must connect with Twitter or Facebook, providing social visibility.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IN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dirty="0" smtClean="0"/>
              <a:t>Reebok: </a:t>
            </a: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The campaign let consumers design their own shoe and, share it with friends and post it on their own pages.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IN" sz="12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IN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Coca-Cola: show video, don’t talk about it</a:t>
            </a:r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32D3E6-7C3C-4E37-9516-AA498DFCA5F3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959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C:\OFFICE FILES\Brand Summit Presentation for Poonam\sea-chaos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3"/>
          <a:stretch/>
        </p:blipFill>
        <p:spPr bwMode="auto">
          <a:xfrm>
            <a:off x="0" y="0"/>
            <a:ext cx="9144000" cy="7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OFFICE FILES\Brand Summit Presentation for Poonam\sea-chaos1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4"/>
          <a:stretch/>
        </p:blipFill>
        <p:spPr bwMode="auto">
          <a:xfrm>
            <a:off x="0" y="6428934"/>
            <a:ext cx="9144000" cy="4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381000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Branding in a Sea</a:t>
            </a:r>
            <a:br>
              <a:rPr lang="en-IN" sz="4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</a:br>
            <a:r>
              <a:rPr lang="en-IN" sz="4800" b="1" dirty="0" smtClean="0"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of Digital Chaos</a:t>
            </a:r>
            <a:endParaRPr lang="en-IN" sz="4800" b="1" dirty="0"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971734"/>
            <a:ext cx="9144000" cy="679417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0" y="59436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Poonam L</a:t>
            </a:r>
          </a:p>
          <a:p>
            <a:r>
              <a:rPr lang="en-IN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&amp; Brand Experience</a:t>
            </a:r>
            <a:endParaRPr lang="en-IN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" y="1995209"/>
            <a:ext cx="8153400" cy="69196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31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 descr="C:\OFFICE FILES\Brand Summit Presentation for Poonam\supercustomer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458" y="4688595"/>
            <a:ext cx="1049337" cy="104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/>
          <p:cNvSpPr txBox="1"/>
          <p:nvPr/>
        </p:nvSpPr>
        <p:spPr>
          <a:xfrm>
            <a:off x="381000" y="921269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i="1" dirty="0" smtClean="0">
                <a:solidFill>
                  <a:srgbClr val="006633"/>
                </a:solidFill>
                <a:latin typeface="Arial Narrow" panose="020B0606020202030204" pitchFamily="34" charset="0"/>
              </a:rPr>
              <a:t>The Paid, Owned, Earned (POE) Ecosystem</a:t>
            </a:r>
            <a:endParaRPr lang="en-IN" sz="3200" b="1" i="1" dirty="0">
              <a:solidFill>
                <a:srgbClr val="006633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" y="16002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905000" y="1852362"/>
            <a:ext cx="4589636" cy="2551336"/>
            <a:chOff x="2277182" y="1852362"/>
            <a:chExt cx="4589636" cy="2551336"/>
          </a:xfrm>
        </p:grpSpPr>
        <p:sp>
          <p:nvSpPr>
            <p:cNvPr id="12" name="Oval 11"/>
            <p:cNvSpPr/>
            <p:nvPr/>
          </p:nvSpPr>
          <p:spPr>
            <a:xfrm>
              <a:off x="2277182" y="1852362"/>
              <a:ext cx="2554206" cy="2551336"/>
            </a:xfrm>
            <a:prstGeom prst="ellipse">
              <a:avLst/>
            </a:prstGeom>
            <a:solidFill>
              <a:schemeClr val="tx2">
                <a:lumMod val="60000"/>
                <a:lumOff val="40000"/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3" name="Oval 12"/>
            <p:cNvSpPr/>
            <p:nvPr/>
          </p:nvSpPr>
          <p:spPr>
            <a:xfrm>
              <a:off x="4312612" y="1852362"/>
              <a:ext cx="2554206" cy="2551336"/>
            </a:xfrm>
            <a:prstGeom prst="ellipse">
              <a:avLst/>
            </a:prstGeom>
            <a:solidFill>
              <a:srgbClr val="92D050">
                <a:alpha val="7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4" name="Oval 13"/>
          <p:cNvSpPr/>
          <p:nvPr/>
        </p:nvSpPr>
        <p:spPr>
          <a:xfrm>
            <a:off x="2922715" y="3849464"/>
            <a:ext cx="2554206" cy="2551336"/>
          </a:xfrm>
          <a:prstGeom prst="ellipse">
            <a:avLst/>
          </a:prstGeom>
          <a:solidFill>
            <a:srgbClr val="FFC000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2679475" y="2036434"/>
            <a:ext cx="913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PAID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2418" y="2486922"/>
            <a:ext cx="17491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Print &amp; TV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35706" y="2036434"/>
            <a:ext cx="149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OWNED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52746" y="4171146"/>
            <a:ext cx="1494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EARNED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2418" y="2829145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IN" sz="1300" i="1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party web banners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142418" y="3171368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Paid Search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42418" y="3513592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Media Deals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16628" y="2486922"/>
            <a:ext cx="17491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Corporate Website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441688" y="2878980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Portals &amp; </a:t>
            </a:r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Microsites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1688" y="3171368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Social Media pages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199818" y="3513592"/>
            <a:ext cx="21659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Mobile Website and Apps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338799" y="4648200"/>
            <a:ext cx="174911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Likes &amp; Shares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51329" y="4990423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Tweets &amp; Posts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51329" y="5332646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Blogs &amp; Conversations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251329" y="5674870"/>
            <a:ext cx="19240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300" i="1" dirty="0" smtClean="0">
                <a:latin typeface="Arial" panose="020B0604020202020204" pitchFamily="34" charset="0"/>
                <a:cs typeface="Arial" panose="020B0604020202020204" pitchFamily="34" charset="0"/>
              </a:rPr>
              <a:t>Comments &amp; Ratings</a:t>
            </a:r>
            <a:endParaRPr lang="en-IN" sz="13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68" name="Group 7167"/>
          <p:cNvGrpSpPr/>
          <p:nvPr/>
        </p:nvGrpSpPr>
        <p:grpSpPr>
          <a:xfrm>
            <a:off x="498231" y="2181673"/>
            <a:ext cx="1287421" cy="610497"/>
            <a:chOff x="-181005" y="2045702"/>
            <a:chExt cx="2009103" cy="952720"/>
          </a:xfrm>
        </p:grpSpPr>
        <p:pic>
          <p:nvPicPr>
            <p:cNvPr id="7170" name="Picture 2" descr="C:\OFFICE FILES\Brand Summit Presentation for Poonam\person.em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394" y="2045702"/>
              <a:ext cx="676305" cy="952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C:\OFFICE FILES\Brand Summit Presentation for Poonam\person.em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793" y="2045702"/>
              <a:ext cx="676305" cy="952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C:\OFFICE FILES\Brand Summit Presentation for Poonam\person.em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005" y="2045702"/>
              <a:ext cx="676305" cy="952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>
            <a:off x="303741" y="2743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00331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 the general consumers</a:t>
            </a:r>
            <a:endParaRPr lang="en-IN" b="1" dirty="0">
              <a:solidFill>
                <a:srgbClr val="00331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465328" y="27432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00331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For customers and prospects</a:t>
            </a:r>
            <a:endParaRPr lang="en-IN" b="1" dirty="0">
              <a:solidFill>
                <a:srgbClr val="00331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7171" name="Picture 3" descr="C:\OFFICE FILES\Brand Summit Presentation for Poonam\handshake.emf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246" y="2141983"/>
            <a:ext cx="1099839" cy="65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OFFICE FILES\Brand Summit Presentation for Poonam\Fans-128.png"/>
          <p:cNvPicPr>
            <a:picLocks noChangeAspect="1" noChangeArrowheads="1"/>
          </p:cNvPicPr>
          <p:nvPr/>
        </p:nvPicPr>
        <p:blipFill rotWithShape="1"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15"/>
          <a:stretch/>
        </p:blipFill>
        <p:spPr bwMode="auto">
          <a:xfrm>
            <a:off x="1568966" y="4645057"/>
            <a:ext cx="1219200" cy="78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340573" y="550192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dirty="0" smtClean="0">
                <a:solidFill>
                  <a:srgbClr val="00331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Creates fans and followers</a:t>
            </a:r>
            <a:endParaRPr lang="en-IN" b="1" dirty="0">
              <a:solidFill>
                <a:srgbClr val="00331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72200" y="4836534"/>
            <a:ext cx="2778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>
                <a:solidFill>
                  <a:srgbClr val="00331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Creates the super consumer</a:t>
            </a:r>
            <a:br>
              <a:rPr lang="en-IN" b="1" dirty="0" smtClean="0">
                <a:solidFill>
                  <a:srgbClr val="00331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IN" b="1" dirty="0" smtClean="0">
                <a:solidFill>
                  <a:srgbClr val="003319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Your Brand Champion</a:t>
            </a:r>
            <a:endParaRPr lang="en-IN" b="1" dirty="0">
              <a:solidFill>
                <a:srgbClr val="003319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82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Digital </a:t>
            </a:r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Tools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500"/>
                                        <p:tgtEl>
                                          <p:spTgt spid="7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2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8" grpId="0"/>
      <p:bldP spid="43" grpId="0"/>
      <p:bldP spid="46" grpId="0"/>
      <p:bldP spid="48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Picture 1" descr="http://i8.dainikbhaskar.com/thumbnail/680x588/web2images/www.dailybhaskar.com/2013/07/19/3401_6.jpg"/>
          <p:cNvPicPr>
            <a:picLocks noChangeAspect="1" noChangeArrowheads="1"/>
          </p:cNvPicPr>
          <p:nvPr/>
        </p:nvPicPr>
        <p:blipFill>
          <a:blip r:embed="rId2"/>
          <a:srcRect b="6258"/>
          <a:stretch>
            <a:fillRect/>
          </a:stretch>
        </p:blipFill>
        <p:spPr bwMode="auto">
          <a:xfrm>
            <a:off x="0" y="759655"/>
            <a:ext cx="9144000" cy="5564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70223" y="56661"/>
            <a:ext cx="655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PERFECT example of POE use </a:t>
            </a:r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716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417128" y="586770"/>
            <a:ext cx="899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Creating a Customer</a:t>
            </a:r>
            <a:b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</a:br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Experience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26670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2031472" y="2819400"/>
            <a:ext cx="4623856" cy="3867343"/>
            <a:chOff x="1919144" y="2819400"/>
            <a:chExt cx="4623856" cy="3867343"/>
          </a:xfrm>
        </p:grpSpPr>
        <p:sp>
          <p:nvSpPr>
            <p:cNvPr id="10" name="Freeform 9"/>
            <p:cNvSpPr/>
            <p:nvPr/>
          </p:nvSpPr>
          <p:spPr>
            <a:xfrm>
              <a:off x="3472200" y="3049726"/>
              <a:ext cx="1742400" cy="758549"/>
            </a:xfrm>
            <a:custGeom>
              <a:avLst/>
              <a:gdLst>
                <a:gd name="connsiteX0" fmla="*/ 0 w 1334988"/>
                <a:gd name="connsiteY0" fmla="*/ 144627 h 867742"/>
                <a:gd name="connsiteX1" fmla="*/ 144627 w 1334988"/>
                <a:gd name="connsiteY1" fmla="*/ 0 h 867742"/>
                <a:gd name="connsiteX2" fmla="*/ 1190361 w 1334988"/>
                <a:gd name="connsiteY2" fmla="*/ 0 h 867742"/>
                <a:gd name="connsiteX3" fmla="*/ 1334988 w 1334988"/>
                <a:gd name="connsiteY3" fmla="*/ 144627 h 867742"/>
                <a:gd name="connsiteX4" fmla="*/ 1334988 w 1334988"/>
                <a:gd name="connsiteY4" fmla="*/ 723115 h 867742"/>
                <a:gd name="connsiteX5" fmla="*/ 1190361 w 1334988"/>
                <a:gd name="connsiteY5" fmla="*/ 867742 h 867742"/>
                <a:gd name="connsiteX6" fmla="*/ 144627 w 1334988"/>
                <a:gd name="connsiteY6" fmla="*/ 867742 h 867742"/>
                <a:gd name="connsiteX7" fmla="*/ 0 w 1334988"/>
                <a:gd name="connsiteY7" fmla="*/ 723115 h 867742"/>
                <a:gd name="connsiteX8" fmla="*/ 0 w 1334988"/>
                <a:gd name="connsiteY8" fmla="*/ 144627 h 86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988" h="867742">
                  <a:moveTo>
                    <a:pt x="0" y="144627"/>
                  </a:moveTo>
                  <a:cubicBezTo>
                    <a:pt x="0" y="64752"/>
                    <a:pt x="64752" y="0"/>
                    <a:pt x="144627" y="0"/>
                  </a:cubicBezTo>
                  <a:lnTo>
                    <a:pt x="1190361" y="0"/>
                  </a:lnTo>
                  <a:cubicBezTo>
                    <a:pt x="1270236" y="0"/>
                    <a:pt x="1334988" y="64752"/>
                    <a:pt x="1334988" y="144627"/>
                  </a:cubicBezTo>
                  <a:lnTo>
                    <a:pt x="1334988" y="723115"/>
                  </a:lnTo>
                  <a:cubicBezTo>
                    <a:pt x="1334988" y="802990"/>
                    <a:pt x="1270236" y="867742"/>
                    <a:pt x="1190361" y="867742"/>
                  </a:cubicBezTo>
                  <a:lnTo>
                    <a:pt x="144627" y="867742"/>
                  </a:lnTo>
                  <a:cubicBezTo>
                    <a:pt x="64752" y="867742"/>
                    <a:pt x="0" y="802990"/>
                    <a:pt x="0" y="723115"/>
                  </a:cubicBezTo>
                  <a:lnTo>
                    <a:pt x="0" y="144627"/>
                  </a:lnTo>
                  <a:close/>
                </a:path>
              </a:pathLst>
            </a:custGeom>
            <a:solidFill>
              <a:srgbClr val="79FFBC">
                <a:alpha val="76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00" tIns="171900" rIns="171900" bIns="17190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3400" kern="1200"/>
            </a:p>
          </p:txBody>
        </p:sp>
        <p:sp>
          <p:nvSpPr>
            <p:cNvPr id="11" name="Freeform 10"/>
            <p:cNvSpPr/>
            <p:nvPr/>
          </p:nvSpPr>
          <p:spPr>
            <a:xfrm rot="759517">
              <a:off x="2504891" y="3114491"/>
              <a:ext cx="3029142" cy="3029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578672" y="220630"/>
                  </a:moveTo>
                  <a:arcTo wR="1732594" hR="1732594" stAng="17953853" swAng="1210876"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 18"/>
            <p:cNvSpPr/>
            <p:nvPr/>
          </p:nvSpPr>
          <p:spPr>
            <a:xfrm>
              <a:off x="2286000" y="3200400"/>
              <a:ext cx="3029141" cy="3029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3461025" y="1852639"/>
                  </a:moveTo>
                  <a:arcTo wR="1732594" hR="1732594" stAng="21838381" swAng="1359213"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2743200" y="2819400"/>
              <a:ext cx="3029141" cy="3029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945042" y="3452114"/>
                  </a:moveTo>
                  <a:arcTo wR="1732594" hR="1732594" stAng="4977406" swAng="845189"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2476479" y="5789612"/>
              <a:ext cx="1742400" cy="758549"/>
            </a:xfrm>
            <a:custGeom>
              <a:avLst/>
              <a:gdLst>
                <a:gd name="connsiteX0" fmla="*/ 0 w 1334988"/>
                <a:gd name="connsiteY0" fmla="*/ 144627 h 867742"/>
                <a:gd name="connsiteX1" fmla="*/ 144627 w 1334988"/>
                <a:gd name="connsiteY1" fmla="*/ 0 h 867742"/>
                <a:gd name="connsiteX2" fmla="*/ 1190361 w 1334988"/>
                <a:gd name="connsiteY2" fmla="*/ 0 h 867742"/>
                <a:gd name="connsiteX3" fmla="*/ 1334988 w 1334988"/>
                <a:gd name="connsiteY3" fmla="*/ 144627 h 867742"/>
                <a:gd name="connsiteX4" fmla="*/ 1334988 w 1334988"/>
                <a:gd name="connsiteY4" fmla="*/ 723115 h 867742"/>
                <a:gd name="connsiteX5" fmla="*/ 1190361 w 1334988"/>
                <a:gd name="connsiteY5" fmla="*/ 867742 h 867742"/>
                <a:gd name="connsiteX6" fmla="*/ 144627 w 1334988"/>
                <a:gd name="connsiteY6" fmla="*/ 867742 h 867742"/>
                <a:gd name="connsiteX7" fmla="*/ 0 w 1334988"/>
                <a:gd name="connsiteY7" fmla="*/ 723115 h 867742"/>
                <a:gd name="connsiteX8" fmla="*/ 0 w 1334988"/>
                <a:gd name="connsiteY8" fmla="*/ 144627 h 86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988" h="867742">
                  <a:moveTo>
                    <a:pt x="0" y="144627"/>
                  </a:moveTo>
                  <a:cubicBezTo>
                    <a:pt x="0" y="64752"/>
                    <a:pt x="64752" y="0"/>
                    <a:pt x="144627" y="0"/>
                  </a:cubicBezTo>
                  <a:lnTo>
                    <a:pt x="1190361" y="0"/>
                  </a:lnTo>
                  <a:cubicBezTo>
                    <a:pt x="1270236" y="0"/>
                    <a:pt x="1334988" y="64752"/>
                    <a:pt x="1334988" y="144627"/>
                  </a:cubicBezTo>
                  <a:lnTo>
                    <a:pt x="1334988" y="723115"/>
                  </a:lnTo>
                  <a:cubicBezTo>
                    <a:pt x="1334988" y="802990"/>
                    <a:pt x="1270236" y="867742"/>
                    <a:pt x="1190361" y="867742"/>
                  </a:cubicBezTo>
                  <a:lnTo>
                    <a:pt x="144627" y="867742"/>
                  </a:lnTo>
                  <a:cubicBezTo>
                    <a:pt x="64752" y="867742"/>
                    <a:pt x="0" y="802990"/>
                    <a:pt x="0" y="723115"/>
                  </a:cubicBezTo>
                  <a:lnTo>
                    <a:pt x="0" y="144627"/>
                  </a:lnTo>
                  <a:close/>
                </a:path>
              </a:pathLst>
            </a:custGeom>
            <a:solidFill>
              <a:srgbClr val="79FFBC">
                <a:alpha val="76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00" tIns="171900" rIns="171900" bIns="17190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3400" kern="120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914459" y="3200400"/>
              <a:ext cx="3029141" cy="3029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183747" y="2509097"/>
                  </a:moveTo>
                  <a:arcTo wR="1732594" hR="1732594" stAng="9202406" swAng="1359213"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2042873" y="4237016"/>
              <a:ext cx="1743169" cy="758549"/>
            </a:xfrm>
            <a:custGeom>
              <a:avLst/>
              <a:gdLst>
                <a:gd name="connsiteX0" fmla="*/ 0 w 1334988"/>
                <a:gd name="connsiteY0" fmla="*/ 144627 h 867742"/>
                <a:gd name="connsiteX1" fmla="*/ 144627 w 1334988"/>
                <a:gd name="connsiteY1" fmla="*/ 0 h 867742"/>
                <a:gd name="connsiteX2" fmla="*/ 1190361 w 1334988"/>
                <a:gd name="connsiteY2" fmla="*/ 0 h 867742"/>
                <a:gd name="connsiteX3" fmla="*/ 1334988 w 1334988"/>
                <a:gd name="connsiteY3" fmla="*/ 144627 h 867742"/>
                <a:gd name="connsiteX4" fmla="*/ 1334988 w 1334988"/>
                <a:gd name="connsiteY4" fmla="*/ 723115 h 867742"/>
                <a:gd name="connsiteX5" fmla="*/ 1190361 w 1334988"/>
                <a:gd name="connsiteY5" fmla="*/ 867742 h 867742"/>
                <a:gd name="connsiteX6" fmla="*/ 144627 w 1334988"/>
                <a:gd name="connsiteY6" fmla="*/ 867742 h 867742"/>
                <a:gd name="connsiteX7" fmla="*/ 0 w 1334988"/>
                <a:gd name="connsiteY7" fmla="*/ 723115 h 867742"/>
                <a:gd name="connsiteX8" fmla="*/ 0 w 1334988"/>
                <a:gd name="connsiteY8" fmla="*/ 144627 h 86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988" h="867742">
                  <a:moveTo>
                    <a:pt x="0" y="144627"/>
                  </a:moveTo>
                  <a:cubicBezTo>
                    <a:pt x="0" y="64752"/>
                    <a:pt x="64752" y="0"/>
                    <a:pt x="144627" y="0"/>
                  </a:cubicBezTo>
                  <a:lnTo>
                    <a:pt x="1190361" y="0"/>
                  </a:lnTo>
                  <a:cubicBezTo>
                    <a:pt x="1270236" y="0"/>
                    <a:pt x="1334988" y="64752"/>
                    <a:pt x="1334988" y="144627"/>
                  </a:cubicBezTo>
                  <a:lnTo>
                    <a:pt x="1334988" y="723115"/>
                  </a:lnTo>
                  <a:cubicBezTo>
                    <a:pt x="1334988" y="802990"/>
                    <a:pt x="1270236" y="867742"/>
                    <a:pt x="1190361" y="867742"/>
                  </a:cubicBezTo>
                  <a:lnTo>
                    <a:pt x="144627" y="867742"/>
                  </a:lnTo>
                  <a:cubicBezTo>
                    <a:pt x="64752" y="867742"/>
                    <a:pt x="0" y="802990"/>
                    <a:pt x="0" y="723115"/>
                  </a:cubicBezTo>
                  <a:lnTo>
                    <a:pt x="0" y="144627"/>
                  </a:lnTo>
                  <a:close/>
                </a:path>
              </a:pathLst>
            </a:custGeom>
            <a:solidFill>
              <a:srgbClr val="79FFBC">
                <a:alpha val="76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00" tIns="171900" rIns="171900" bIns="17190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3400" kern="1200"/>
            </a:p>
          </p:txBody>
        </p:sp>
        <p:sp>
          <p:nvSpPr>
            <p:cNvPr id="26" name="Freeform 25"/>
            <p:cNvSpPr/>
            <p:nvPr/>
          </p:nvSpPr>
          <p:spPr>
            <a:xfrm>
              <a:off x="4800600" y="4237016"/>
              <a:ext cx="1742400" cy="758549"/>
            </a:xfrm>
            <a:custGeom>
              <a:avLst/>
              <a:gdLst>
                <a:gd name="connsiteX0" fmla="*/ 0 w 1334988"/>
                <a:gd name="connsiteY0" fmla="*/ 144627 h 867742"/>
                <a:gd name="connsiteX1" fmla="*/ 144627 w 1334988"/>
                <a:gd name="connsiteY1" fmla="*/ 0 h 867742"/>
                <a:gd name="connsiteX2" fmla="*/ 1190361 w 1334988"/>
                <a:gd name="connsiteY2" fmla="*/ 0 h 867742"/>
                <a:gd name="connsiteX3" fmla="*/ 1334988 w 1334988"/>
                <a:gd name="connsiteY3" fmla="*/ 144627 h 867742"/>
                <a:gd name="connsiteX4" fmla="*/ 1334988 w 1334988"/>
                <a:gd name="connsiteY4" fmla="*/ 723115 h 867742"/>
                <a:gd name="connsiteX5" fmla="*/ 1190361 w 1334988"/>
                <a:gd name="connsiteY5" fmla="*/ 867742 h 867742"/>
                <a:gd name="connsiteX6" fmla="*/ 144627 w 1334988"/>
                <a:gd name="connsiteY6" fmla="*/ 867742 h 867742"/>
                <a:gd name="connsiteX7" fmla="*/ 0 w 1334988"/>
                <a:gd name="connsiteY7" fmla="*/ 723115 h 867742"/>
                <a:gd name="connsiteX8" fmla="*/ 0 w 1334988"/>
                <a:gd name="connsiteY8" fmla="*/ 144627 h 86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988" h="867742">
                  <a:moveTo>
                    <a:pt x="0" y="144627"/>
                  </a:moveTo>
                  <a:cubicBezTo>
                    <a:pt x="0" y="64752"/>
                    <a:pt x="64752" y="0"/>
                    <a:pt x="144627" y="0"/>
                  </a:cubicBezTo>
                  <a:lnTo>
                    <a:pt x="1190361" y="0"/>
                  </a:lnTo>
                  <a:cubicBezTo>
                    <a:pt x="1270236" y="0"/>
                    <a:pt x="1334988" y="64752"/>
                    <a:pt x="1334988" y="144627"/>
                  </a:cubicBezTo>
                  <a:lnTo>
                    <a:pt x="1334988" y="723115"/>
                  </a:lnTo>
                  <a:cubicBezTo>
                    <a:pt x="1334988" y="802990"/>
                    <a:pt x="1270236" y="867742"/>
                    <a:pt x="1190361" y="867742"/>
                  </a:cubicBezTo>
                  <a:lnTo>
                    <a:pt x="144627" y="867742"/>
                  </a:lnTo>
                  <a:cubicBezTo>
                    <a:pt x="64752" y="867742"/>
                    <a:pt x="0" y="802990"/>
                    <a:pt x="0" y="723115"/>
                  </a:cubicBezTo>
                  <a:lnTo>
                    <a:pt x="0" y="144627"/>
                  </a:lnTo>
                  <a:close/>
                </a:path>
              </a:pathLst>
            </a:custGeom>
            <a:solidFill>
              <a:srgbClr val="79FFBC">
                <a:alpha val="76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00" tIns="171900" rIns="171900" bIns="17190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3400" kern="12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86700" y="3234389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smtClean="0">
                  <a:latin typeface="Arial Narrow" panose="020B0606020202030204" pitchFamily="34" charset="0"/>
                </a:rPr>
                <a:t>ACCESS</a:t>
              </a:r>
              <a:endParaRPr lang="en-IN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48441" y="441960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smtClean="0">
                  <a:latin typeface="Arial Narrow" panose="020B0606020202030204" pitchFamily="34" charset="0"/>
                </a:rPr>
                <a:t>ENGAGE</a:t>
              </a:r>
              <a:endParaRPr lang="en-IN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80558" y="6000690"/>
              <a:ext cx="15342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smtClean="0">
                  <a:latin typeface="Arial Narrow" panose="020B0606020202030204" pitchFamily="34" charset="0"/>
                </a:rPr>
                <a:t>CUSTOMIZE</a:t>
              </a:r>
              <a:endParaRPr lang="en-IN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919144" y="4419600"/>
              <a:ext cx="19906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smtClean="0">
                  <a:latin typeface="Arial Narrow" panose="020B0606020202030204" pitchFamily="34" charset="0"/>
                </a:rPr>
                <a:t>COLLABORATE</a:t>
              </a:r>
              <a:endParaRPr lang="en-IN" sz="2000" b="1" dirty="0">
                <a:latin typeface="Arial Narrow" panose="020B0606020202030204" pitchFamily="34" charset="0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 rot="5400000" flipH="1" flipV="1">
              <a:off x="2685857" y="3657600"/>
              <a:ext cx="3029142" cy="3029143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578672" y="220630"/>
                  </a:moveTo>
                  <a:arcTo wR="1732594" hR="1732594" stAng="17953853" swAng="1210876"/>
                </a:path>
              </a:pathLst>
            </a:custGeom>
            <a:noFill/>
            <a:ln>
              <a:solidFill>
                <a:schemeClr val="bg1">
                  <a:lumMod val="65000"/>
                </a:schemeClr>
              </a:solidFill>
              <a:tailEnd type="arrow"/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4595825" y="5789612"/>
              <a:ext cx="1742400" cy="758549"/>
            </a:xfrm>
            <a:custGeom>
              <a:avLst/>
              <a:gdLst>
                <a:gd name="connsiteX0" fmla="*/ 0 w 1334988"/>
                <a:gd name="connsiteY0" fmla="*/ 144627 h 867742"/>
                <a:gd name="connsiteX1" fmla="*/ 144627 w 1334988"/>
                <a:gd name="connsiteY1" fmla="*/ 0 h 867742"/>
                <a:gd name="connsiteX2" fmla="*/ 1190361 w 1334988"/>
                <a:gd name="connsiteY2" fmla="*/ 0 h 867742"/>
                <a:gd name="connsiteX3" fmla="*/ 1334988 w 1334988"/>
                <a:gd name="connsiteY3" fmla="*/ 144627 h 867742"/>
                <a:gd name="connsiteX4" fmla="*/ 1334988 w 1334988"/>
                <a:gd name="connsiteY4" fmla="*/ 723115 h 867742"/>
                <a:gd name="connsiteX5" fmla="*/ 1190361 w 1334988"/>
                <a:gd name="connsiteY5" fmla="*/ 867742 h 867742"/>
                <a:gd name="connsiteX6" fmla="*/ 144627 w 1334988"/>
                <a:gd name="connsiteY6" fmla="*/ 867742 h 867742"/>
                <a:gd name="connsiteX7" fmla="*/ 0 w 1334988"/>
                <a:gd name="connsiteY7" fmla="*/ 723115 h 867742"/>
                <a:gd name="connsiteX8" fmla="*/ 0 w 1334988"/>
                <a:gd name="connsiteY8" fmla="*/ 144627 h 86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988" h="867742">
                  <a:moveTo>
                    <a:pt x="0" y="144627"/>
                  </a:moveTo>
                  <a:cubicBezTo>
                    <a:pt x="0" y="64752"/>
                    <a:pt x="64752" y="0"/>
                    <a:pt x="144627" y="0"/>
                  </a:cubicBezTo>
                  <a:lnTo>
                    <a:pt x="1190361" y="0"/>
                  </a:lnTo>
                  <a:cubicBezTo>
                    <a:pt x="1270236" y="0"/>
                    <a:pt x="1334988" y="64752"/>
                    <a:pt x="1334988" y="144627"/>
                  </a:cubicBezTo>
                  <a:lnTo>
                    <a:pt x="1334988" y="723115"/>
                  </a:lnTo>
                  <a:cubicBezTo>
                    <a:pt x="1334988" y="802990"/>
                    <a:pt x="1270236" y="867742"/>
                    <a:pt x="1190361" y="867742"/>
                  </a:cubicBezTo>
                  <a:lnTo>
                    <a:pt x="144627" y="867742"/>
                  </a:lnTo>
                  <a:cubicBezTo>
                    <a:pt x="64752" y="867742"/>
                    <a:pt x="0" y="802990"/>
                    <a:pt x="0" y="723115"/>
                  </a:cubicBezTo>
                  <a:lnTo>
                    <a:pt x="0" y="144627"/>
                  </a:lnTo>
                  <a:close/>
                </a:path>
              </a:pathLst>
            </a:custGeom>
            <a:solidFill>
              <a:srgbClr val="79FFBC">
                <a:alpha val="76000"/>
              </a:srgb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900" tIns="171900" rIns="171900" bIns="171900" numCol="1" spcCol="1270" anchor="ctr" anchorCtr="0">
              <a:noAutofit/>
            </a:bodyPr>
            <a:lstStyle/>
            <a:p>
              <a:pPr lvl="0" algn="ctr" defTabSz="1511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IN" sz="3400" kern="120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829700" y="6000690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smtClean="0">
                  <a:latin typeface="Arial Narrow" panose="020B0606020202030204" pitchFamily="34" charset="0"/>
                </a:rPr>
                <a:t>CONNECT</a:t>
              </a:r>
              <a:endParaRPr lang="en-IN" sz="2000" b="1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463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OFFICE FILES\Brand Summit Presentation for Poonam\nikefuelband-original-white-ice-black-ic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1981200"/>
            <a:ext cx="2476499" cy="166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/>
          <p:cNvSpPr txBox="1"/>
          <p:nvPr/>
        </p:nvSpPr>
        <p:spPr>
          <a:xfrm>
            <a:off x="381000" y="19812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Nike </a:t>
            </a:r>
            <a:r>
              <a:rPr lang="en-IN" sz="2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Fuelband</a:t>
            </a:r>
            <a:r>
              <a:rPr lang="en-IN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Embedding the Network</a:t>
            </a:r>
            <a:endParaRPr lang="en-IN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00" y="238131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Always with the consumer, collecting real-time feedback on their performance and facilitating online sharing</a:t>
            </a:r>
            <a:endParaRPr lang="en-IN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90900" y="4267200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Adidas NEO concept stores</a:t>
            </a:r>
            <a:endParaRPr lang="en-IN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90900" y="4667310"/>
            <a:ext cx="579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Enabling window shopping consumers to literally shop from</a:t>
            </a:r>
            <a:br>
              <a:rPr lang="en-I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a window using interactive mannequins and a cool, funky UI</a:t>
            </a:r>
            <a:endParaRPr lang="en-IN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OFFICE FILES\Brand Summit Presentation for Poonam\adidasne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5" b="6598"/>
          <a:stretch/>
        </p:blipFill>
        <p:spPr bwMode="auto">
          <a:xfrm>
            <a:off x="381001" y="4129537"/>
            <a:ext cx="2895599" cy="187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2078057" y="993439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present where the consumer is.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ACCESS  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69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2" grpId="0"/>
      <p:bldP spid="44" grpId="0"/>
      <p:bldP spid="45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81000" y="1981200"/>
            <a:ext cx="5905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Blendtec</a:t>
            </a:r>
            <a:r>
              <a:rPr lang="en-IN" sz="20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‘Will it blend?’ whacky video series</a:t>
            </a:r>
            <a:endParaRPr lang="en-IN" sz="20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2" descr="http://www.entertainmentbuddha.com/blog/wp-content/uploads/2010/06/BlendTecPic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77001" y="1981200"/>
            <a:ext cx="2171700" cy="156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381001" y="3886200"/>
            <a:ext cx="8572499" cy="2014087"/>
            <a:chOff x="381001" y="3886200"/>
            <a:chExt cx="8572499" cy="2014087"/>
          </a:xfrm>
        </p:grpSpPr>
        <p:sp>
          <p:nvSpPr>
            <p:cNvPr id="42" name="TextBox 41"/>
            <p:cNvSpPr txBox="1"/>
            <p:nvPr/>
          </p:nvSpPr>
          <p:spPr>
            <a:xfrm>
              <a:off x="3390900" y="3886200"/>
              <a:ext cx="5562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Melbourne Metro’s morbid but meaningful</a:t>
              </a:r>
              <a:b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‘Dumb ways to die’ campaign</a:t>
              </a:r>
              <a:endParaRPr lang="en-I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C:\OFFICE FILES\Brand Summit Presentation for Poonam\DWTDOutdoorPledge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17" r="2605"/>
            <a:stretch/>
          </p:blipFill>
          <p:spPr bwMode="auto">
            <a:xfrm>
              <a:off x="381001" y="4038600"/>
              <a:ext cx="2954281" cy="18616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858141" y="990600"/>
            <a:ext cx="495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Become a source of valued content.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5300" y="2613392"/>
            <a:ext cx="1104900" cy="815608"/>
            <a:chOff x="495300" y="2613392"/>
            <a:chExt cx="1104900" cy="815608"/>
          </a:xfrm>
        </p:grpSpPr>
        <p:sp>
          <p:nvSpPr>
            <p:cNvPr id="13" name="TextBox 12"/>
            <p:cNvSpPr txBox="1"/>
            <p:nvPr/>
          </p:nvSpPr>
          <p:spPr>
            <a:xfrm>
              <a:off x="495300" y="2613392"/>
              <a:ext cx="11049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131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95300" y="3090446"/>
              <a:ext cx="11049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episodes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003612" y="2613392"/>
            <a:ext cx="1882588" cy="815608"/>
            <a:chOff x="2003612" y="2613392"/>
            <a:chExt cx="1882588" cy="815608"/>
          </a:xfrm>
        </p:grpSpPr>
        <p:sp>
          <p:nvSpPr>
            <p:cNvPr id="16" name="TextBox 15"/>
            <p:cNvSpPr txBox="1"/>
            <p:nvPr/>
          </p:nvSpPr>
          <p:spPr>
            <a:xfrm>
              <a:off x="2003612" y="2613392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294 million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003612" y="309044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Views till date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64859" y="4730916"/>
            <a:ext cx="1882588" cy="1225101"/>
            <a:chOff x="3464859" y="4730916"/>
            <a:chExt cx="1882588" cy="1225101"/>
          </a:xfrm>
        </p:grpSpPr>
        <p:sp>
          <p:nvSpPr>
            <p:cNvPr id="20" name="TextBox 19"/>
            <p:cNvSpPr txBox="1"/>
            <p:nvPr/>
          </p:nvSpPr>
          <p:spPr>
            <a:xfrm>
              <a:off x="3464859" y="4730916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4.7 million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64859" y="514784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Views in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64859" y="5478963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72 hours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72200" y="4909319"/>
            <a:ext cx="1882588" cy="755484"/>
            <a:chOff x="6172200" y="4909319"/>
            <a:chExt cx="1882588" cy="755484"/>
          </a:xfrm>
        </p:grpSpPr>
        <p:sp>
          <p:nvSpPr>
            <p:cNvPr id="23" name="TextBox 22"/>
            <p:cNvSpPr txBox="1"/>
            <p:nvPr/>
          </p:nvSpPr>
          <p:spPr>
            <a:xfrm>
              <a:off x="6172200" y="4909319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 million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72200" y="5326249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Views till date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ENGAGE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39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630706" y="3471446"/>
            <a:ext cx="50561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Winning ad was distributed on national TV.</a:t>
            </a:r>
            <a:endParaRPr lang="en-IN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9906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Be a part of your customers’ lives through conversations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00" y="1981200"/>
            <a:ext cx="8343900" cy="1905000"/>
            <a:chOff x="495300" y="1981200"/>
            <a:chExt cx="8343900" cy="1905000"/>
          </a:xfrm>
        </p:grpSpPr>
        <p:sp>
          <p:nvSpPr>
            <p:cNvPr id="37" name="TextBox 36"/>
            <p:cNvSpPr txBox="1"/>
            <p:nvPr/>
          </p:nvSpPr>
          <p:spPr>
            <a:xfrm>
              <a:off x="3581400" y="1981200"/>
              <a:ext cx="525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March of Dimes Prematurity campaign</a:t>
              </a:r>
              <a:endParaRPr lang="en-I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http://www.prlog.org/10639677-farmers-insurance-supports-march-of-dimes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5300" y="1981200"/>
              <a:ext cx="2857500" cy="19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532814" y="4295745"/>
            <a:ext cx="7842713" cy="1785967"/>
            <a:chOff x="532814" y="4295745"/>
            <a:chExt cx="7842713" cy="1785967"/>
          </a:xfrm>
        </p:grpSpPr>
        <p:pic>
          <p:nvPicPr>
            <p:cNvPr id="3074" name="Picture 2" descr="C:\OFFICE FILES\Brand Summit Presentation for Poonam\McDonalds-psd3404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415" y="4753129"/>
              <a:ext cx="1444112" cy="1328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532814" y="4295745"/>
              <a:ext cx="77729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McDonalds Canada’s  ‘Our Food. Your Questions’ campaign</a:t>
              </a:r>
              <a:endParaRPr lang="en-I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95300" y="5789324"/>
            <a:ext cx="6429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Some even through video ads!</a:t>
            </a:r>
            <a:endParaRPr lang="en-IN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630706" y="2464234"/>
            <a:ext cx="1882588" cy="815608"/>
            <a:chOff x="2003612" y="2613392"/>
            <a:chExt cx="1882588" cy="815608"/>
          </a:xfrm>
        </p:grpSpPr>
        <p:sp>
          <p:nvSpPr>
            <p:cNvPr id="18" name="TextBox 17"/>
            <p:cNvSpPr txBox="1"/>
            <p:nvPr/>
          </p:nvSpPr>
          <p:spPr>
            <a:xfrm>
              <a:off x="2003612" y="2613392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 Ads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003612" y="309044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submitted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08812" y="2464234"/>
            <a:ext cx="1882588" cy="815608"/>
            <a:chOff x="2003612" y="2613392"/>
            <a:chExt cx="1882588" cy="815608"/>
          </a:xfrm>
        </p:grpSpPr>
        <p:sp>
          <p:nvSpPr>
            <p:cNvPr id="21" name="TextBox 20"/>
            <p:cNvSpPr txBox="1"/>
            <p:nvPr/>
          </p:nvSpPr>
          <p:spPr>
            <a:xfrm>
              <a:off x="2003612" y="2613392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3,000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03612" y="309044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Votes cast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33400" y="4899392"/>
            <a:ext cx="1882588" cy="815608"/>
            <a:chOff x="2003612" y="2613392"/>
            <a:chExt cx="1882588" cy="815608"/>
          </a:xfrm>
        </p:grpSpPr>
        <p:sp>
          <p:nvSpPr>
            <p:cNvPr id="25" name="TextBox 24"/>
            <p:cNvSpPr txBox="1"/>
            <p:nvPr/>
          </p:nvSpPr>
          <p:spPr>
            <a:xfrm>
              <a:off x="2003612" y="2613392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16,000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03612" y="309044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Questions asked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693894" y="4899392"/>
            <a:ext cx="1882588" cy="815608"/>
            <a:chOff x="2003612" y="2613392"/>
            <a:chExt cx="1882588" cy="815608"/>
          </a:xfrm>
        </p:grpSpPr>
        <p:sp>
          <p:nvSpPr>
            <p:cNvPr id="28" name="TextBox 27"/>
            <p:cNvSpPr txBox="1"/>
            <p:nvPr/>
          </p:nvSpPr>
          <p:spPr>
            <a:xfrm>
              <a:off x="2003612" y="2613392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10,000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003612" y="3090446"/>
              <a:ext cx="18825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Answered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CONNECT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3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3" grpId="0"/>
      <p:bldP spid="1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799294" y="4475353"/>
            <a:ext cx="4849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Followed up by the “Your Reebok”</a:t>
            </a:r>
            <a:r>
              <a:rPr lang="en-IN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16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mobile app.</a:t>
            </a:r>
            <a:endParaRPr lang="en-IN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44638" y="1047690"/>
            <a:ext cx="612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Adapt your offering to your customers’ needs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00" y="2438400"/>
            <a:ext cx="8648700" cy="2307412"/>
            <a:chOff x="495300" y="1883627"/>
            <a:chExt cx="8648700" cy="2078812"/>
          </a:xfrm>
        </p:grpSpPr>
        <p:sp>
          <p:nvSpPr>
            <p:cNvPr id="37" name="TextBox 36"/>
            <p:cNvSpPr txBox="1"/>
            <p:nvPr/>
          </p:nvSpPr>
          <p:spPr>
            <a:xfrm>
              <a:off x="3886200" y="1883627"/>
              <a:ext cx="525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Reebok’s Freestyle Hi Shoe campaign</a:t>
              </a:r>
              <a:endParaRPr lang="en-I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7" name="Picture 2" descr="http://www.soleredemption.com/wp-content/uploads/2009/05/reebok-iphone-app-1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" y="1903927"/>
              <a:ext cx="3112562" cy="2058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oup 13"/>
          <p:cNvGrpSpPr/>
          <p:nvPr/>
        </p:nvGrpSpPr>
        <p:grpSpPr>
          <a:xfrm>
            <a:off x="4572000" y="3352800"/>
            <a:ext cx="3358914" cy="815608"/>
            <a:chOff x="1265449" y="2613392"/>
            <a:chExt cx="3358914" cy="815608"/>
          </a:xfrm>
        </p:grpSpPr>
        <p:sp>
          <p:nvSpPr>
            <p:cNvPr id="18" name="TextBox 17"/>
            <p:cNvSpPr txBox="1"/>
            <p:nvPr/>
          </p:nvSpPr>
          <p:spPr>
            <a:xfrm>
              <a:off x="2003612" y="2613392"/>
              <a:ext cx="188258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5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80,000</a:t>
              </a:r>
              <a:endParaRPr lang="en-IN" sz="2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265449" y="3090446"/>
              <a:ext cx="335891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16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Users designed their own shoes</a:t>
              </a:r>
              <a:endParaRPr lang="en-IN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CUSTOMIZE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8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3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99418" y="1048174"/>
            <a:ext cx="612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Involve your customer and co-create with them</a:t>
            </a:r>
            <a:endParaRPr lang="en-IN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95300" y="2255463"/>
            <a:ext cx="7810500" cy="2840038"/>
            <a:chOff x="495300" y="2255463"/>
            <a:chExt cx="7810500" cy="2840038"/>
          </a:xfrm>
        </p:grpSpPr>
        <p:sp>
          <p:nvSpPr>
            <p:cNvPr id="37" name="TextBox 36"/>
            <p:cNvSpPr txBox="1"/>
            <p:nvPr/>
          </p:nvSpPr>
          <p:spPr>
            <a:xfrm>
              <a:off x="3048000" y="2418876"/>
              <a:ext cx="525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 </a:t>
              </a:r>
              <a:r>
                <a:rPr lang="en-IN" sz="2000" b="1" dirty="0" err="1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Encyclopedia</a:t>
              </a:r>
              <a:r>
                <a:rPr lang="en-IN" sz="20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for people by people</a:t>
              </a:r>
              <a:endParaRPr lang="en-IN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047999" y="3002340"/>
              <a:ext cx="5056163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The world’s biggest free-content, collaborative online encyclopaedia</a:t>
              </a:r>
            </a:p>
            <a:p>
              <a:endParaRPr lang="en-IN" sz="1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IN" sz="1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A wiki is a website that allows contributors to create and edit the wiki’s own pages using a simplified editor within the </a:t>
              </a:r>
              <a:r>
                <a:rPr lang="en-IN" sz="16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browser.`</a:t>
              </a:r>
              <a:endParaRPr lang="en-IN" sz="16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http://www.geeky-gadgets.com/wp-content/uploads/2011/01/Wikipedia-logo.jpg"/>
            <p:cNvPicPr>
              <a:picLocks noChangeAspect="1" noChangeArrowheads="1"/>
            </p:cNvPicPr>
            <p:nvPr/>
          </p:nvPicPr>
          <p:blipFill>
            <a:blip r:embed="rId3"/>
            <a:srcRect l="24551" r="27435"/>
            <a:stretch>
              <a:fillRect/>
            </a:stretch>
          </p:blipFill>
          <p:spPr bwMode="auto">
            <a:xfrm>
              <a:off x="495300" y="2255463"/>
              <a:ext cx="2408237" cy="2840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extBox 10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COLLABORATE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5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Coca Cola Personal Roa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255" y="56661"/>
            <a:ext cx="7975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Perfect Example of AECCC strategy</a:t>
            </a:r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6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417128" y="586770"/>
            <a:ext cx="8991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Going Digital is an</a:t>
            </a:r>
            <a:b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</a:br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Organizational Move!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26670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33400" y="2971800"/>
            <a:ext cx="2362200" cy="1600200"/>
            <a:chOff x="533400" y="2971800"/>
            <a:chExt cx="2362200" cy="1600200"/>
          </a:xfrm>
        </p:grpSpPr>
        <p:sp>
          <p:nvSpPr>
            <p:cNvPr id="7" name="Rectangle 6"/>
            <p:cNvSpPr/>
            <p:nvPr/>
          </p:nvSpPr>
          <p:spPr>
            <a:xfrm>
              <a:off x="533400" y="2971800"/>
              <a:ext cx="2362200" cy="1600200"/>
            </a:xfrm>
            <a:prstGeom prst="rect">
              <a:avLst/>
            </a:prstGeom>
            <a:solidFill>
              <a:schemeClr val="accent5"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33400" y="2971800"/>
              <a:ext cx="23622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Product Development</a:t>
              </a:r>
              <a:endParaRPr lang="en-IN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33400" y="3429000"/>
              <a:ext cx="2362200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Feedback Loop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Early Warning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New Product Ideation</a:t>
              </a:r>
              <a:endParaRPr lang="en-IN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162300" y="2971800"/>
            <a:ext cx="2362200" cy="1600200"/>
            <a:chOff x="3162300" y="2971800"/>
            <a:chExt cx="2362200" cy="1600200"/>
          </a:xfrm>
        </p:grpSpPr>
        <p:sp>
          <p:nvSpPr>
            <p:cNvPr id="37" name="Rectangle 36"/>
            <p:cNvSpPr/>
            <p:nvPr/>
          </p:nvSpPr>
          <p:spPr>
            <a:xfrm>
              <a:off x="3162300" y="2971800"/>
              <a:ext cx="2362200" cy="1600200"/>
            </a:xfrm>
            <a:prstGeom prst="rect">
              <a:avLst/>
            </a:prstGeom>
            <a:solidFill>
              <a:srgbClr val="FFD85B">
                <a:alpha val="73725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162300" y="2971800"/>
              <a:ext cx="23622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solidFill>
                    <a:schemeClr val="accent6">
                      <a:lumMod val="50000"/>
                    </a:schemeClr>
                  </a:solidFill>
                  <a:latin typeface="Arial Narrow" panose="020B0606020202030204" pitchFamily="34" charset="0"/>
                </a:rPr>
                <a:t>Marketing</a:t>
              </a:r>
              <a:endParaRPr lang="en-IN" b="1" dirty="0">
                <a:solidFill>
                  <a:schemeClr val="accent6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162300" y="3429000"/>
              <a:ext cx="2362200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Demand Forecast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Lead Generation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Message Reach</a:t>
              </a:r>
              <a:endParaRPr lang="en-IN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91200" y="2971800"/>
            <a:ext cx="2362200" cy="1600200"/>
            <a:chOff x="5791200" y="2971800"/>
            <a:chExt cx="2362200" cy="1600200"/>
          </a:xfrm>
        </p:grpSpPr>
        <p:sp>
          <p:nvSpPr>
            <p:cNvPr id="40" name="Rectangle 39"/>
            <p:cNvSpPr/>
            <p:nvPr/>
          </p:nvSpPr>
          <p:spPr>
            <a:xfrm>
              <a:off x="5791200" y="2971800"/>
              <a:ext cx="2362200" cy="1600200"/>
            </a:xfrm>
            <a:prstGeom prst="rect">
              <a:avLst/>
            </a:prstGeom>
            <a:solidFill>
              <a:schemeClr val="accent4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5791200" y="2971800"/>
              <a:ext cx="23622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solidFill>
                    <a:schemeClr val="accent4">
                      <a:lumMod val="50000"/>
                    </a:schemeClr>
                  </a:solidFill>
                  <a:latin typeface="Arial Narrow" panose="020B0606020202030204" pitchFamily="34" charset="0"/>
                </a:rPr>
                <a:t>Online Presence</a:t>
              </a:r>
              <a:endParaRPr lang="en-IN" b="1" dirty="0">
                <a:solidFill>
                  <a:schemeClr val="accent4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791200" y="3429000"/>
              <a:ext cx="2362200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Ratings &amp; Reviews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Communities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Customer Stories</a:t>
              </a:r>
              <a:endParaRPr lang="en-IN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33400" y="4800600"/>
            <a:ext cx="2362200" cy="1600200"/>
            <a:chOff x="533400" y="4800600"/>
            <a:chExt cx="2362200" cy="1600200"/>
          </a:xfrm>
        </p:grpSpPr>
        <p:sp>
          <p:nvSpPr>
            <p:cNvPr id="43" name="Rectangle 42"/>
            <p:cNvSpPr/>
            <p:nvPr/>
          </p:nvSpPr>
          <p:spPr>
            <a:xfrm>
              <a:off x="533400" y="4800600"/>
              <a:ext cx="2362200" cy="1600200"/>
            </a:xfrm>
            <a:prstGeom prst="rect">
              <a:avLst/>
            </a:prstGeom>
            <a:solidFill>
              <a:schemeClr val="tx1">
                <a:lumMod val="50000"/>
                <a:lumOff val="5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33400" y="4800600"/>
              <a:ext cx="23622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Sales</a:t>
              </a:r>
              <a:endParaRPr lang="en-IN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33400" y="5181600"/>
              <a:ext cx="2362200" cy="1192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3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Leads</a:t>
              </a:r>
            </a:p>
            <a:p>
              <a:pPr marL="285750" indent="-285750">
                <a:spcBef>
                  <a:spcPts val="3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Collaboration</a:t>
              </a:r>
            </a:p>
            <a:p>
              <a:pPr marL="285750" indent="-285750">
                <a:spcBef>
                  <a:spcPts val="3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Thought Leadership</a:t>
              </a:r>
            </a:p>
            <a:p>
              <a:pPr marL="285750" indent="-285750">
                <a:spcBef>
                  <a:spcPts val="3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Blogs</a:t>
              </a:r>
              <a:endParaRPr lang="en-IN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162300" y="4800600"/>
            <a:ext cx="2362200" cy="1600200"/>
            <a:chOff x="3162300" y="4800600"/>
            <a:chExt cx="2362200" cy="1600200"/>
          </a:xfrm>
        </p:grpSpPr>
        <p:sp>
          <p:nvSpPr>
            <p:cNvPr id="46" name="Rectangle 45"/>
            <p:cNvSpPr/>
            <p:nvPr/>
          </p:nvSpPr>
          <p:spPr>
            <a:xfrm>
              <a:off x="3162300" y="4800600"/>
              <a:ext cx="2362200" cy="1600200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73725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162300" y="4800600"/>
              <a:ext cx="23622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solidFill>
                    <a:srgbClr val="006633"/>
                  </a:solidFill>
                  <a:latin typeface="Arial Narrow" panose="020B0606020202030204" pitchFamily="34" charset="0"/>
                </a:rPr>
                <a:t>Customer Service</a:t>
              </a:r>
              <a:endParaRPr lang="en-IN" b="1" dirty="0">
                <a:solidFill>
                  <a:srgbClr val="006633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162300" y="5257800"/>
              <a:ext cx="2362200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Listening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Support Widgets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Outreach</a:t>
              </a:r>
              <a:endParaRPr lang="en-IN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791200" y="4800600"/>
            <a:ext cx="2362200" cy="1600200"/>
            <a:chOff x="5791200" y="4800600"/>
            <a:chExt cx="2362200" cy="1600200"/>
          </a:xfrm>
        </p:grpSpPr>
        <p:sp>
          <p:nvSpPr>
            <p:cNvPr id="49" name="Rectangle 48"/>
            <p:cNvSpPr/>
            <p:nvPr/>
          </p:nvSpPr>
          <p:spPr>
            <a:xfrm>
              <a:off x="5791200" y="4800600"/>
              <a:ext cx="2362200" cy="1600200"/>
            </a:xfrm>
            <a:prstGeom prst="rect">
              <a:avLst/>
            </a:prstGeom>
            <a:solidFill>
              <a:schemeClr val="tx2">
                <a:lumMod val="60000"/>
                <a:lumOff val="40000"/>
                <a:alpha val="7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791200" y="4800600"/>
              <a:ext cx="2362200" cy="36933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IN" b="1" dirty="0" smtClean="0">
                  <a:solidFill>
                    <a:schemeClr val="tx2">
                      <a:lumMod val="50000"/>
                    </a:schemeClr>
                  </a:solidFill>
                  <a:latin typeface="Arial Narrow" panose="020B0606020202030204" pitchFamily="34" charset="0"/>
                </a:rPr>
                <a:t>Communication</a:t>
              </a:r>
              <a:endParaRPr lang="en-IN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791200" y="5283447"/>
              <a:ext cx="2362200" cy="959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Rich Media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Brand Reputation</a:t>
              </a:r>
            </a:p>
            <a:p>
              <a:pPr marL="285750" indent="-285750">
                <a:spcBef>
                  <a:spcPts val="500"/>
                </a:spcBef>
                <a:buClr>
                  <a:schemeClr val="bg1"/>
                </a:buClr>
                <a:buSzPct val="80000"/>
                <a:buFont typeface="Wingdings" panose="05000000000000000000" pitchFamily="2" charset="2"/>
                <a:buChar char="Ø"/>
              </a:pPr>
              <a:r>
                <a:rPr lang="en-IN" sz="1600" b="1" dirty="0" smtClean="0">
                  <a:solidFill>
                    <a:schemeClr val="bg1"/>
                  </a:solidFill>
                  <a:latin typeface="Arial Narrow" panose="020B0606020202030204" pitchFamily="34" charset="0"/>
                  <a:cs typeface="Arial" panose="020B0604020202020204" pitchFamily="34" charset="0"/>
                </a:rPr>
                <a:t>Influence</a:t>
              </a:r>
              <a:endParaRPr lang="en-IN" sz="16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7533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4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9144000" cy="685800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extBox 1"/>
          <p:cNvSpPr txBox="1"/>
          <p:nvPr/>
        </p:nvSpPr>
        <p:spPr>
          <a:xfrm>
            <a:off x="914400" y="46892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happens every second on the Internet?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81200" y="2209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Narrow" panose="020B0606020202030204" pitchFamily="34" charset="0"/>
              </a:rPr>
              <a:t>DATA EXPLOSION</a:t>
            </a:r>
            <a:endParaRPr lang="en-US" sz="4000" b="1" dirty="0">
              <a:solidFill>
                <a:srgbClr val="FFC0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996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3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/>
          <p:cNvSpPr txBox="1"/>
          <p:nvPr/>
        </p:nvSpPr>
        <p:spPr>
          <a:xfrm>
            <a:off x="457200" y="5666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What is the world’s most powerful medium? </a:t>
            </a:r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0" y="702992"/>
            <a:ext cx="9144000" cy="5725943"/>
            <a:chOff x="0" y="702992"/>
            <a:chExt cx="9144000" cy="5725943"/>
          </a:xfrm>
        </p:grpSpPr>
        <p:pic>
          <p:nvPicPr>
            <p:cNvPr id="11" name="Picture 7" descr="new_generation_consumers_social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702992"/>
              <a:ext cx="7696200" cy="5725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 descr="new_generation_consumers_social"/>
            <p:cNvPicPr>
              <a:picLocks noChangeAspect="1" noChangeArrowheads="1"/>
            </p:cNvPicPr>
            <p:nvPr/>
          </p:nvPicPr>
          <p:blipFill>
            <a:blip r:embed="rId3"/>
            <a:srcRect r="81189"/>
            <a:stretch>
              <a:fillRect/>
            </a:stretch>
          </p:blipFill>
          <p:spPr bwMode="auto">
            <a:xfrm>
              <a:off x="7696200" y="702992"/>
              <a:ext cx="1447800" cy="5725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"/>
          <p:cNvGrpSpPr/>
          <p:nvPr/>
        </p:nvGrpSpPr>
        <p:grpSpPr>
          <a:xfrm>
            <a:off x="2552700" y="3124200"/>
            <a:ext cx="4038600" cy="1143000"/>
            <a:chOff x="2552700" y="3124200"/>
            <a:chExt cx="4038600" cy="1143000"/>
          </a:xfrm>
        </p:grpSpPr>
        <p:sp>
          <p:nvSpPr>
            <p:cNvPr id="3" name="Rectangle 2"/>
            <p:cNvSpPr/>
            <p:nvPr/>
          </p:nvSpPr>
          <p:spPr>
            <a:xfrm>
              <a:off x="2552700" y="3124200"/>
              <a:ext cx="4038600" cy="1143000"/>
            </a:xfrm>
            <a:prstGeom prst="rect">
              <a:avLst/>
            </a:prstGeom>
            <a:solidFill>
              <a:schemeClr val="tx2">
                <a:lumMod val="50000"/>
                <a:alpha val="88000"/>
              </a:scheme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552700" y="3334434"/>
              <a:ext cx="38481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The Consumer</a:t>
              </a:r>
              <a:endParaRPr lang="en-US" sz="36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57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32" name="Group 31"/>
          <p:cNvGrpSpPr/>
          <p:nvPr/>
        </p:nvGrpSpPr>
        <p:grpSpPr>
          <a:xfrm>
            <a:off x="381000" y="921269"/>
            <a:ext cx="8610600" cy="4480299"/>
            <a:chOff x="381000" y="921269"/>
            <a:chExt cx="8610600" cy="4480299"/>
          </a:xfrm>
        </p:grpSpPr>
        <p:sp>
          <p:nvSpPr>
            <p:cNvPr id="8" name="TextBox 7"/>
            <p:cNvSpPr txBox="1"/>
            <p:nvPr/>
          </p:nvSpPr>
          <p:spPr>
            <a:xfrm>
              <a:off x="381000" y="921269"/>
              <a:ext cx="685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i="1" dirty="0" smtClean="0">
                  <a:solidFill>
                    <a:srgbClr val="006633"/>
                  </a:solidFill>
                  <a:latin typeface="Arial Narrow" panose="020B0606020202030204" pitchFamily="34" charset="0"/>
                </a:rPr>
                <a:t>SMART Marketer MANTRA!</a:t>
              </a:r>
              <a:endParaRPr lang="en-IN" sz="3200" b="1" i="1" dirty="0">
                <a:solidFill>
                  <a:srgbClr val="006633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95300" y="1676400"/>
              <a:ext cx="81534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81000" y="1812085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L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isten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0" y="2659839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E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ngage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1000" y="3507593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S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olve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1000" y="4355347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S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hare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Plus 1"/>
            <p:cNvSpPr/>
            <p:nvPr/>
          </p:nvSpPr>
          <p:spPr>
            <a:xfrm>
              <a:off x="2057400" y="2642794"/>
              <a:ext cx="1104900" cy="1143000"/>
            </a:xfrm>
            <a:prstGeom prst="mathPlus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174023" y="1798988"/>
              <a:ext cx="2986455" cy="744173"/>
              <a:chOff x="3174023" y="1998078"/>
              <a:chExt cx="2986455" cy="744173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3174023" y="1998078"/>
                <a:ext cx="18669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  <a:cs typeface="Arial" panose="020B0604020202020204" pitchFamily="34" charset="0"/>
                  </a:rPr>
                  <a:t>S</a:t>
                </a:r>
                <a:r>
                  <a:rPr lang="en-IN" sz="3200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pecific</a:t>
                </a:r>
                <a:endParaRPr lang="en-IN" sz="32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3581400" y="2434474"/>
                <a:ext cx="25790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Define objective and position</a:t>
                </a: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3174022" y="2488431"/>
              <a:ext cx="2464778" cy="757540"/>
              <a:chOff x="3174022" y="2742251"/>
              <a:chExt cx="2464778" cy="757540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3174022" y="2742251"/>
                <a:ext cx="246477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M</a:t>
                </a:r>
                <a:r>
                  <a:rPr lang="en-IN" sz="3200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easurable</a:t>
                </a:r>
                <a:endParaRPr lang="en-IN" sz="32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581400" y="3192014"/>
                <a:ext cx="18932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Analyse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3174022" y="3191241"/>
              <a:ext cx="2464777" cy="754053"/>
              <a:chOff x="3174022" y="3507997"/>
              <a:chExt cx="2464777" cy="754053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3174022" y="3507997"/>
                <a:ext cx="24647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A</a:t>
                </a:r>
                <a:r>
                  <a:rPr lang="en-IN" sz="3200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chievable</a:t>
                </a:r>
                <a:endParaRPr lang="en-IN" sz="32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3581399" y="3954273"/>
                <a:ext cx="18932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Innovate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3174022" y="3890564"/>
              <a:ext cx="3247291" cy="791755"/>
              <a:chOff x="3174022" y="4262050"/>
              <a:chExt cx="3247291" cy="791755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3174022" y="4262050"/>
                <a:ext cx="246477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R</a:t>
                </a:r>
                <a:r>
                  <a:rPr lang="en-IN" sz="3200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eviewable</a:t>
                </a:r>
                <a:endParaRPr lang="en-IN" sz="32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3581399" y="4746028"/>
                <a:ext cx="283991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Test-learn, Test-learn, Test-learn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3174023" y="4627587"/>
              <a:ext cx="2464776" cy="754052"/>
              <a:chOff x="3174023" y="5007638"/>
              <a:chExt cx="2464776" cy="754052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3174023" y="5007638"/>
                <a:ext cx="246477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3200" dirty="0" smtClean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T</a:t>
                </a:r>
                <a:r>
                  <a:rPr lang="en-IN" sz="3200" dirty="0" smtClean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ime-bound</a:t>
                </a:r>
                <a:endParaRPr lang="en-IN" sz="32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581398" y="5453913"/>
                <a:ext cx="189327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Always On</a:t>
                </a:r>
              </a:p>
            </p:txBody>
          </p:sp>
        </p:grpSp>
        <p:sp>
          <p:nvSpPr>
            <p:cNvPr id="28" name="Equal 27"/>
            <p:cNvSpPr/>
            <p:nvPr/>
          </p:nvSpPr>
          <p:spPr>
            <a:xfrm>
              <a:off x="5715000" y="2780818"/>
              <a:ext cx="1078522" cy="856699"/>
            </a:xfrm>
            <a:prstGeom prst="mathEqual">
              <a:avLst/>
            </a:prstGeom>
            <a:solidFill>
              <a:schemeClr val="accent3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  <p:pic>
          <p:nvPicPr>
            <p:cNvPr id="1026" name="Picture 2" descr="C:\OFFICE FILES\Brand Summit Presentation for Poonam\Fans-128.png"/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9500" y="2581641"/>
              <a:ext cx="1219200" cy="121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239000" y="1981200"/>
              <a:ext cx="1600200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4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WOW!</a:t>
              </a:r>
              <a:endParaRPr lang="en-IN" sz="34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86600" y="3800841"/>
              <a:ext cx="1905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000" b="1" dirty="0" smtClean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Customer Experience</a:t>
              </a:r>
              <a:endParaRPr lang="en-I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495300" y="5401568"/>
              <a:ext cx="8153400" cy="0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381000" y="5462955"/>
            <a:ext cx="8724900" cy="880719"/>
            <a:chOff x="381000" y="5462955"/>
            <a:chExt cx="8724900" cy="880719"/>
          </a:xfrm>
        </p:grpSpPr>
        <p:pic>
          <p:nvPicPr>
            <p:cNvPr id="1027" name="Picture 3" descr="C:\OFFICE FILES\Brand Summit Presentation for Poonam\word-of-mouth2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1" r="8447" b="38620"/>
            <a:stretch/>
          </p:blipFill>
          <p:spPr bwMode="auto">
            <a:xfrm>
              <a:off x="381000" y="5462955"/>
              <a:ext cx="1676400" cy="880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247900" y="5610926"/>
              <a:ext cx="6858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 smtClean="0">
                  <a:solidFill>
                    <a:srgbClr val="0033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the ‘WOR</a:t>
              </a:r>
              <a:r>
                <a:rPr lang="en-IN" sz="3200" b="1" dirty="0" smtClean="0">
                  <a:solidFill>
                    <a:srgbClr val="C36313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L</a:t>
              </a:r>
              <a:r>
                <a:rPr lang="en-IN" sz="3200" b="1" dirty="0" smtClean="0">
                  <a:solidFill>
                    <a:srgbClr val="00331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 OF MOUTH’</a:t>
              </a:r>
              <a:endParaRPr lang="en-IN" sz="3200" b="1" dirty="0">
                <a:solidFill>
                  <a:srgbClr val="003319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Do </a:t>
            </a:r>
            <a:r>
              <a:rPr lang="en-US" sz="3200" b="1" dirty="0" err="1" smtClean="0">
                <a:solidFill>
                  <a:schemeClr val="bg1"/>
                </a:solidFill>
                <a:latin typeface="Arial Narrow" panose="020B0606020202030204" pitchFamily="34" charset="0"/>
              </a:rPr>
              <a:t>LESS..Get</a:t>
            </a:r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 SMART!!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25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Rectangle 4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2" name="Dove - Ad Makeov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3445" y="759655"/>
            <a:ext cx="9167446" cy="51526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3712" y="56661"/>
            <a:ext cx="7416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PERFECT example of LESS+SMART</a:t>
            </a:r>
            <a:endParaRPr lang="en-US" sz="3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91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457200" y="27432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6000" dirty="0" smtClean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  <a:p>
            <a:endParaRPr lang="en-IN" sz="6000" dirty="0">
              <a:solidFill>
                <a:srgbClr val="79FF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3200" b="1" dirty="0" smtClean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  <a:r>
              <a:rPr lang="en-IN" sz="3200" b="1" dirty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IN" sz="3200" b="1" dirty="0" smtClean="0">
              <a:solidFill>
                <a:srgbClr val="79FF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3200" dirty="0" smtClean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IN" sz="3200" dirty="0" err="1" smtClean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PoonamL</a:t>
            </a:r>
            <a:endParaRPr lang="en-IN" sz="3200" dirty="0" smtClean="0">
              <a:solidFill>
                <a:srgbClr val="79FF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IN" sz="3200" dirty="0" smtClean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Linkedin.com/</a:t>
            </a:r>
            <a:r>
              <a:rPr lang="en-IN" sz="3200" dirty="0" err="1" smtClean="0">
                <a:solidFill>
                  <a:srgbClr val="79FF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PoonamL</a:t>
            </a:r>
            <a:endParaRPr lang="en-IN" sz="3200" dirty="0" smtClean="0">
              <a:solidFill>
                <a:srgbClr val="79FF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9600" y="38100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33400" y="28194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83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23"/>
          <a:stretch/>
        </p:blipFill>
        <p:spPr bwMode="auto">
          <a:xfrm>
            <a:off x="0" y="0"/>
            <a:ext cx="9144000" cy="759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744"/>
          <a:stretch/>
        </p:blipFill>
        <p:spPr bwMode="auto">
          <a:xfrm>
            <a:off x="0" y="6428934"/>
            <a:ext cx="9144000" cy="4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9" name="Rectangle 8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Social and Digital Media Revolution Statistics 2013 - Edi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1076" b="6257"/>
          <a:stretch/>
        </p:blipFill>
        <p:spPr>
          <a:xfrm>
            <a:off x="0" y="759655"/>
            <a:ext cx="9144000" cy="56692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5800" y="87439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Whoa or WOW?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6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17454" y="1047690"/>
            <a:ext cx="533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Fast. Smart. And can’t be taken for a ride</a:t>
            </a:r>
            <a:endParaRPr lang="en-IN" sz="20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0" y="572518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>
                <a:solidFill>
                  <a:srgbClr val="003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</a:t>
            </a:r>
            <a:r>
              <a:rPr lang="en-IN" sz="2800" dirty="0" smtClean="0">
                <a:solidFill>
                  <a:srgbClr val="003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IN" sz="2400" dirty="0" smtClean="0">
                <a:solidFill>
                  <a:srgbClr val="00331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 your friend, your follower, your brand champion</a:t>
            </a:r>
            <a:r>
              <a:rPr lang="en-IN" sz="2400" dirty="0" smtClean="0">
                <a:solidFill>
                  <a:srgbClr val="003319"/>
                </a:solidFill>
                <a:latin typeface="ConduitITCStd ExtraBold" pitchFamily="50" charset="0"/>
              </a:rPr>
              <a:t>.</a:t>
            </a:r>
            <a:endParaRPr lang="en-IN" sz="2400" dirty="0">
              <a:solidFill>
                <a:srgbClr val="003319"/>
              </a:solidFill>
              <a:latin typeface="ConduitITCStd ExtraBold" pitchFamily="50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1000" y="1905000"/>
            <a:ext cx="7929282" cy="1055269"/>
            <a:chOff x="854108" y="1955614"/>
            <a:chExt cx="6617232" cy="1055269"/>
          </a:xfrm>
        </p:grpSpPr>
        <p:sp>
          <p:nvSpPr>
            <p:cNvPr id="6" name="TextBox 5"/>
            <p:cNvSpPr txBox="1"/>
            <p:nvPr/>
          </p:nvSpPr>
          <p:spPr>
            <a:xfrm>
              <a:off x="1600200" y="2095500"/>
              <a:ext cx="18611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Searching</a:t>
              </a:r>
              <a:endPara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42140" y="2157056"/>
              <a:ext cx="5029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f</a:t>
              </a:r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or products or services anytime and from anywhere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C:\OFFICE FILES\Brand Summit Presentation for Poonam\searchin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108" y="1955614"/>
              <a:ext cx="864495" cy="10552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" name="Straight Connector 2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929610" y="2988884"/>
            <a:ext cx="7380672" cy="988634"/>
            <a:chOff x="2852056" y="2841532"/>
            <a:chExt cx="5542509" cy="988634"/>
          </a:xfrm>
        </p:grpSpPr>
        <p:pic>
          <p:nvPicPr>
            <p:cNvPr id="2051" name="Picture 3" descr="C:\OFFICE FILES\Brand Summit Presentation for Poonam\facebook-like-icon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7619" y="2841532"/>
              <a:ext cx="886946" cy="9886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111445" y="3223159"/>
              <a:ext cx="990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Liking</a:t>
              </a:r>
              <a:endPara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52056" y="3284715"/>
              <a:ext cx="4572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products and brands that meet their promise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95300" y="4447476"/>
            <a:ext cx="7532838" cy="685800"/>
            <a:chOff x="531748" y="4498090"/>
            <a:chExt cx="6173852" cy="685800"/>
          </a:xfrm>
        </p:grpSpPr>
        <p:pic>
          <p:nvPicPr>
            <p:cNvPr id="2052" name="Picture 4" descr="C:\OFFICE FILES\Brand Summit Presentation for Poonam\share-512.png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748" y="4498090"/>
              <a:ext cx="520553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1178490" y="4564726"/>
              <a:ext cx="1295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Sharing</a:t>
              </a:r>
              <a:endPara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14550" y="4638268"/>
              <a:ext cx="459105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IN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their ‘</a:t>
              </a:r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likes’/dislikes </a:t>
              </a:r>
              <a:r>
                <a:rPr lang="en-IN" sz="1600" i="1" dirty="0">
                  <a:latin typeface="Arial" panose="020B0604020202020204" pitchFamily="34" charset="0"/>
                  <a:cs typeface="Arial" panose="020B0604020202020204" pitchFamily="34" charset="0"/>
                </a:rPr>
                <a:t>about these brands on public forums</a:t>
              </a:r>
            </a:p>
          </p:txBody>
        </p:sp>
      </p:grpSp>
      <p:cxnSp>
        <p:nvCxnSpPr>
          <p:cNvPr id="22" name="Straight Connector 21"/>
          <p:cNvCxnSpPr/>
          <p:nvPr/>
        </p:nvCxnSpPr>
        <p:spPr>
          <a:xfrm>
            <a:off x="495300" y="55626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 2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3" name="TextBox 22"/>
          <p:cNvSpPr txBox="1"/>
          <p:nvPr/>
        </p:nvSpPr>
        <p:spPr>
          <a:xfrm>
            <a:off x="812868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NEW Consumer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70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921269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i="1" dirty="0" smtClean="0">
                <a:solidFill>
                  <a:srgbClr val="006633"/>
                </a:solidFill>
                <a:latin typeface="Arial Narrow" panose="020B0606020202030204" pitchFamily="34" charset="0"/>
              </a:rPr>
              <a:t>Always On!!</a:t>
            </a:r>
            <a:endParaRPr lang="en-IN" sz="3200" b="1" i="1" dirty="0">
              <a:solidFill>
                <a:srgbClr val="006633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400" y="5638800"/>
            <a:ext cx="838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200" b="1" dirty="0">
                <a:solidFill>
                  <a:srgbClr val="003319"/>
                </a:solidFill>
                <a:latin typeface="Arial Narrow" panose="020B0606020202030204" pitchFamily="34" charset="0"/>
              </a:rPr>
              <a:t>Prediction: 5 years from now, CMOs will spend more on IT than CIOs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" y="55626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533400" y="1840468"/>
            <a:ext cx="6096000" cy="1317767"/>
            <a:chOff x="533400" y="1840468"/>
            <a:chExt cx="6096000" cy="1317767"/>
          </a:xfrm>
        </p:grpSpPr>
        <p:sp>
          <p:nvSpPr>
            <p:cNvPr id="6" name="TextBox 5"/>
            <p:cNvSpPr txBox="1"/>
            <p:nvPr/>
          </p:nvSpPr>
          <p:spPr>
            <a:xfrm>
              <a:off x="1159800" y="2159913"/>
              <a:ext cx="19644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 Internet</a:t>
              </a:r>
              <a:endPara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19200" y="1840468"/>
              <a:ext cx="5410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average adult spends one quarter of their time on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" name="Pie 1"/>
            <p:cNvSpPr/>
            <p:nvPr/>
          </p:nvSpPr>
          <p:spPr>
            <a:xfrm>
              <a:off x="533400" y="1905000"/>
              <a:ext cx="1252800" cy="1253235"/>
            </a:xfrm>
            <a:prstGeom prst="pi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91032" y="3330766"/>
            <a:ext cx="5995768" cy="593467"/>
            <a:chOff x="2005232" y="3124200"/>
            <a:chExt cx="5995768" cy="593467"/>
          </a:xfrm>
        </p:grpSpPr>
        <p:sp>
          <p:nvSpPr>
            <p:cNvPr id="18" name="TextBox 17"/>
            <p:cNvSpPr txBox="1"/>
            <p:nvPr/>
          </p:nvSpPr>
          <p:spPr>
            <a:xfrm>
              <a:off x="3015363" y="3124200"/>
              <a:ext cx="28467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of data in the world today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05232" y="3141911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90%</a:t>
              </a:r>
              <a:endParaRPr lang="en-IN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67200" y="3349381"/>
              <a:ext cx="2362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Was created in the last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477000" y="3163669"/>
              <a:ext cx="1524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000" b="1" dirty="0" smtClean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years</a:t>
              </a:r>
              <a:endParaRPr lang="en-IN" sz="3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4243" y="4189097"/>
            <a:ext cx="6508557" cy="1146262"/>
            <a:chOff x="654243" y="4189097"/>
            <a:chExt cx="6508557" cy="1146262"/>
          </a:xfrm>
        </p:grpSpPr>
        <p:pic>
          <p:nvPicPr>
            <p:cNvPr id="26" name="Picture 2" descr="C:\OFFICE FILES\Brand Summit Presentation for Poonam\mobiledevice.emf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20791" y="4022549"/>
              <a:ext cx="1146262" cy="1479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62000" y="4611469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32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 in 3</a:t>
              </a:r>
              <a:endParaRPr lang="en-IN" sz="32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162321" y="4583668"/>
              <a:ext cx="500047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Digital media minutes is spent on a mobile device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85837" y="4388769"/>
              <a:ext cx="8477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Nearly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9" name="Rectangle 28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TextBox 26"/>
          <p:cNvSpPr txBox="1"/>
          <p:nvPr/>
        </p:nvSpPr>
        <p:spPr>
          <a:xfrm>
            <a:off x="8382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The Digital Market Today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4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457200" y="58677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So what do big brands do</a:t>
            </a:r>
            <a:b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</a:br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in the digital space?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26670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33400" y="2896048"/>
            <a:ext cx="4000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4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They simply do</a:t>
            </a:r>
            <a:endParaRPr lang="en-IN" sz="3400" dirty="0">
              <a:solidFill>
                <a:srgbClr val="79FFBC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48000" y="2848428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LESS</a:t>
            </a:r>
            <a:endParaRPr lang="en-IN" sz="40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pic>
        <p:nvPicPr>
          <p:cNvPr id="4099" name="Picture 3" descr="C:\OFFICE FILES\Brand Summit Presentation for Poonam\ListenHeadphones.png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578881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eft-Right Arrow 7"/>
          <p:cNvSpPr/>
          <p:nvPr/>
        </p:nvSpPr>
        <p:spPr>
          <a:xfrm>
            <a:off x="1905000" y="5866209"/>
            <a:ext cx="762000" cy="531019"/>
          </a:xfrm>
          <a:prstGeom prst="leftRightArrow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Plus 15"/>
          <p:cNvSpPr/>
          <p:nvPr/>
        </p:nvSpPr>
        <p:spPr>
          <a:xfrm>
            <a:off x="3352800" y="5750122"/>
            <a:ext cx="762000" cy="763191"/>
          </a:xfrm>
          <a:prstGeom prst="mathPlus">
            <a:avLst/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ounded Rectangular Callout 16"/>
          <p:cNvSpPr/>
          <p:nvPr/>
        </p:nvSpPr>
        <p:spPr>
          <a:xfrm>
            <a:off x="4724400" y="5904903"/>
            <a:ext cx="609600" cy="453628"/>
          </a:xfrm>
          <a:prstGeom prst="wedgeRoundRectCallout">
            <a:avLst>
              <a:gd name="adj1" fmla="val -39294"/>
              <a:gd name="adj2" fmla="val 86343"/>
              <a:gd name="adj3" fmla="val 16667"/>
            </a:avLst>
          </a:prstGeom>
          <a:noFill/>
          <a:ln w="571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7000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2" grpId="0"/>
      <p:bldP spid="8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381000" y="921269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i="1" dirty="0" smtClean="0">
                <a:solidFill>
                  <a:srgbClr val="006633"/>
                </a:solidFill>
                <a:latin typeface="Arial Narrow" panose="020B0606020202030204" pitchFamily="34" charset="0"/>
              </a:rPr>
              <a:t>…what does it mean?</a:t>
            </a:r>
            <a:endParaRPr lang="en-IN" sz="3200" b="1" i="1" dirty="0">
              <a:solidFill>
                <a:srgbClr val="006633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95300" y="16764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381000" y="1872732"/>
            <a:ext cx="7088358" cy="773789"/>
            <a:chOff x="381000" y="1872732"/>
            <a:chExt cx="7088358" cy="773789"/>
          </a:xfrm>
        </p:grpSpPr>
        <p:pic>
          <p:nvPicPr>
            <p:cNvPr id="21" name="Picture 3" descr="C:\OFFICE FILES\Brand Summit Presentation for Poonam\ListenHeadphones.png"/>
            <p:cNvPicPr>
              <a:picLocks noChangeAspect="1" noChangeArrowheads="1"/>
            </p:cNvPicPr>
            <p:nvPr/>
          </p:nvPicPr>
          <p:blipFill>
            <a:blip r:embed="rId2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3558" y="1872732"/>
              <a:ext cx="685800" cy="685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81000" y="1892468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L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isten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08980" y="1892467"/>
              <a:ext cx="502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Listen to conversations happening online, relevant</a:t>
              </a:r>
              <a:b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to your product or service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81000" y="2918369"/>
            <a:ext cx="7126458" cy="754054"/>
            <a:chOff x="381000" y="2743200"/>
            <a:chExt cx="7126458" cy="754054"/>
          </a:xfrm>
        </p:grpSpPr>
        <p:sp>
          <p:nvSpPr>
            <p:cNvPr id="26" name="TextBox 25"/>
            <p:cNvSpPr txBox="1"/>
            <p:nvPr/>
          </p:nvSpPr>
          <p:spPr>
            <a:xfrm>
              <a:off x="381000" y="2743201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E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ngage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094326" y="2743200"/>
              <a:ext cx="502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Engage customers through regular feedback and interactions. Make them your friends.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Left-Right Arrow 27"/>
            <p:cNvSpPr/>
            <p:nvPr/>
          </p:nvSpPr>
          <p:spPr>
            <a:xfrm>
              <a:off x="6745458" y="2800855"/>
              <a:ext cx="762000" cy="531019"/>
            </a:xfrm>
            <a:prstGeom prst="leftRightArrow">
              <a:avLst/>
            </a:prstGeom>
            <a:noFill/>
            <a:ln w="57150">
              <a:solidFill>
                <a:srgbClr val="C363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81000" y="3924538"/>
            <a:ext cx="7126458" cy="812485"/>
            <a:chOff x="381000" y="3599169"/>
            <a:chExt cx="7126458" cy="812485"/>
          </a:xfrm>
        </p:grpSpPr>
        <p:sp>
          <p:nvSpPr>
            <p:cNvPr id="23" name="Plus 22"/>
            <p:cNvSpPr/>
            <p:nvPr/>
          </p:nvSpPr>
          <p:spPr>
            <a:xfrm>
              <a:off x="6745458" y="3599169"/>
              <a:ext cx="762000" cy="763191"/>
            </a:xfrm>
            <a:prstGeom prst="mathPlus">
              <a:avLst/>
            </a:prstGeom>
            <a:noFill/>
            <a:ln w="57150">
              <a:solidFill>
                <a:srgbClr val="C363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81000" y="3657601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S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olve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08980" y="3657600"/>
              <a:ext cx="503095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Solve your customers’ problems, queries and</a:t>
              </a:r>
              <a:b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doubts, just as friends do.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81000" y="5047566"/>
            <a:ext cx="7088358" cy="754054"/>
            <a:chOff x="381000" y="4724400"/>
            <a:chExt cx="7088358" cy="754054"/>
          </a:xfrm>
        </p:grpSpPr>
        <p:sp>
          <p:nvSpPr>
            <p:cNvPr id="24" name="Rounded Rectangular Callout 23"/>
            <p:cNvSpPr/>
            <p:nvPr/>
          </p:nvSpPr>
          <p:spPr>
            <a:xfrm>
              <a:off x="6859758" y="4820751"/>
              <a:ext cx="609600" cy="453628"/>
            </a:xfrm>
            <a:prstGeom prst="wedgeRoundRectCallout">
              <a:avLst>
                <a:gd name="adj1" fmla="val -39294"/>
                <a:gd name="adj2" fmla="val 86343"/>
                <a:gd name="adj3" fmla="val 16667"/>
              </a:avLst>
            </a:prstGeom>
            <a:noFill/>
            <a:ln w="57150">
              <a:solidFill>
                <a:srgbClr val="C3631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81000" y="4724401"/>
              <a:ext cx="186690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4300" dirty="0" smtClean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S</a:t>
              </a:r>
              <a:r>
                <a:rPr lang="en-IN" sz="3200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hare</a:t>
              </a:r>
              <a:endParaRPr lang="en-IN" sz="3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108980" y="4724400"/>
              <a:ext cx="47232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600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Share information and valuable content about your business with them.</a:t>
              </a:r>
              <a:endParaRPr lang="en-IN" sz="16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Doing LESS??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773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75965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Rectangle 16"/>
          <p:cNvSpPr/>
          <p:nvPr/>
        </p:nvSpPr>
        <p:spPr>
          <a:xfrm>
            <a:off x="0" y="6428935"/>
            <a:ext cx="9144000" cy="429065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381000" y="921269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i="1" dirty="0" smtClean="0">
                <a:solidFill>
                  <a:srgbClr val="006633"/>
                </a:solidFill>
                <a:latin typeface="Arial Narrow" panose="020B0606020202030204" pitchFamily="34" charset="0"/>
              </a:rPr>
              <a:t>Why LESS is MORE?</a:t>
            </a:r>
            <a:endParaRPr lang="en-IN" sz="3200" b="1" i="1" dirty="0">
              <a:solidFill>
                <a:srgbClr val="006633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495300" y="1600200"/>
            <a:ext cx="81534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381000" y="1822289"/>
            <a:ext cx="8267700" cy="1042243"/>
            <a:chOff x="381000" y="1822289"/>
            <a:chExt cx="8267700" cy="1042243"/>
          </a:xfrm>
        </p:grpSpPr>
        <p:pic>
          <p:nvPicPr>
            <p:cNvPr id="5123" name="Picture 3" descr="C:\OFFICE FILES\Brand Summit Presentation for Poonam\Domino's_CMYK_blu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1828801"/>
              <a:ext cx="1035734" cy="1035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/>
            <p:cNvSpPr txBox="1"/>
            <p:nvPr/>
          </p:nvSpPr>
          <p:spPr>
            <a:xfrm>
              <a:off x="1386254" y="1822289"/>
              <a:ext cx="726244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Video prank by employees and the power of internet</a:t>
              </a:r>
            </a:p>
            <a:p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damages reputation of </a:t>
              </a:r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Domino’s </a:t>
              </a:r>
              <a:r>
                <a:rPr lang="en-IN" sz="2000" b="1" dirty="0" smtClean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less than a day!</a:t>
              </a:r>
              <a:endPara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7315200" y="3239869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 less</a:t>
            </a:r>
            <a:br>
              <a:rPr lang="en-IN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than a day</a:t>
            </a:r>
            <a:endParaRPr lang="en-IN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95300" y="4120110"/>
            <a:ext cx="80391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95300" y="3239869"/>
            <a:ext cx="110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</a:t>
            </a:r>
            <a:b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  <a:endParaRPr lang="en-I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09750" y="3239868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search ranking</a:t>
            </a:r>
            <a:b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Google</a:t>
            </a:r>
            <a:endParaRPr lang="en-I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05300" y="3239868"/>
            <a:ext cx="2800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Wide-spread discussions on Twitter</a:t>
            </a:r>
            <a:endParaRPr lang="en-I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65646" y="4348710"/>
            <a:ext cx="56830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Saving </a:t>
            </a:r>
            <a:r>
              <a: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$1,200 cost United </a:t>
            </a:r>
            <a: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Airlines</a:t>
            </a:r>
            <a:b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10,772,839 </a:t>
            </a:r>
            <a:r>
              <a:rPr lang="en-IN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negative views on YouTube</a:t>
            </a:r>
          </a:p>
        </p:txBody>
      </p:sp>
      <p:pic>
        <p:nvPicPr>
          <p:cNvPr id="24" name="Picture 2" descr="C:\OFFICE FILES\Brand Summit Presentation for Poonam\470px-United_Airlines_Logo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4582620"/>
            <a:ext cx="2247900" cy="3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52650" y="5273809"/>
            <a:ext cx="388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 million negative </a:t>
            </a:r>
            <a:r>
              <a:rPr lang="en-IN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impressions</a:t>
            </a:r>
            <a:br>
              <a:rPr lang="en-IN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16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</a:t>
            </a:r>
            <a:r>
              <a:rPr lang="en-IN" sz="16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</a:t>
            </a:r>
            <a:endParaRPr lang="en-IN" sz="1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5300" y="5267447"/>
            <a:ext cx="1562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2.5 million</a:t>
            </a:r>
            <a:b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IN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views</a:t>
            </a:r>
            <a:endParaRPr lang="en-IN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4400" y="101025"/>
            <a:ext cx="739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“LESS-ON” the Hard way..</a:t>
            </a:r>
            <a:endParaRPr lang="en-US" sz="32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33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3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8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2" grpId="0"/>
      <p:bldP spid="2" grpId="0"/>
      <p:bldP spid="21" grpId="0"/>
      <p:bldP spid="22" grpId="0"/>
      <p:bldP spid="23" grpId="0"/>
      <p:bldP spid="5" grpId="0"/>
      <p:bldP spid="25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OFFICE FILES\Brand Summit Presentation for Poonam\sea-chaos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6633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457200" y="586770"/>
            <a:ext cx="815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POE to </a:t>
            </a:r>
            <a:r>
              <a:rPr lang="en-IN" sz="5600" dirty="0" smtClean="0">
                <a:solidFill>
                  <a:srgbClr val="79FFBC"/>
                </a:solidFill>
                <a:latin typeface="Arial Narrow" panose="020B0606020202030204" pitchFamily="34" charset="0"/>
              </a:rPr>
              <a:t>create your brand’s digital identity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2667000"/>
            <a:ext cx="7620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376024" y="2971800"/>
            <a:ext cx="3934751" cy="3638122"/>
            <a:chOff x="2376024" y="2971800"/>
            <a:chExt cx="3934751" cy="3638122"/>
          </a:xfrm>
        </p:grpSpPr>
        <p:grpSp>
          <p:nvGrpSpPr>
            <p:cNvPr id="9" name="Group 8"/>
            <p:cNvGrpSpPr/>
            <p:nvPr/>
          </p:nvGrpSpPr>
          <p:grpSpPr>
            <a:xfrm>
              <a:off x="2376024" y="2971800"/>
              <a:ext cx="3934751" cy="3638122"/>
              <a:chOff x="2628900" y="3067478"/>
              <a:chExt cx="3560005" cy="3291627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628900" y="3067478"/>
                <a:ext cx="1981200" cy="197897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78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207705" y="3067478"/>
                <a:ext cx="1981200" cy="197897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78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3352800" y="4380131"/>
                <a:ext cx="1981200" cy="197897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  <a:alpha val="78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2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3486150" y="5205984"/>
              <a:ext cx="1714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EARNED</a:t>
              </a:r>
              <a:endParaRPr lang="en-I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508628" y="3733799"/>
              <a:ext cx="1714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OWNED</a:t>
              </a:r>
              <a:endParaRPr lang="en-I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7000" y="3733800"/>
              <a:ext cx="1295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sz="28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PAID</a:t>
              </a:r>
              <a:endParaRPr lang="en-IN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96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2589</TotalTime>
  <Words>1133</Words>
  <Application>Microsoft Office PowerPoint</Application>
  <PresentationFormat>On-screen Show (4:3)</PresentationFormat>
  <Paragraphs>243</Paragraphs>
  <Slides>23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Madhav Menon</dc:creator>
  <cp:lastModifiedBy>L, Poonam</cp:lastModifiedBy>
  <cp:revision>180</cp:revision>
  <dcterms:created xsi:type="dcterms:W3CDTF">2006-08-16T00:00:00Z</dcterms:created>
  <dcterms:modified xsi:type="dcterms:W3CDTF">2014-05-20T06:17:02Z</dcterms:modified>
</cp:coreProperties>
</file>