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61" r:id="rId3"/>
    <p:sldId id="263" r:id="rId4"/>
    <p:sldId id="264" r:id="rId5"/>
    <p:sldId id="270" r:id="rId6"/>
    <p:sldId id="265" r:id="rId7"/>
    <p:sldId id="266" r:id="rId8"/>
    <p:sldId id="268" r:id="rId9"/>
    <p:sldId id="267" r:id="rId10"/>
    <p:sldId id="269" r:id="rId11"/>
    <p:sldId id="260" r:id="rId12"/>
    <p:sldId id="256" r:id="rId13"/>
    <p:sldId id="262" r:id="rId14"/>
    <p:sldId id="271" r:id="rId15"/>
    <p:sldId id="278" r:id="rId16"/>
    <p:sldId id="272" r:id="rId17"/>
    <p:sldId id="273" r:id="rId18"/>
    <p:sldId id="275" r:id="rId19"/>
    <p:sldId id="274"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523" autoAdjust="0"/>
  </p:normalViewPr>
  <p:slideViewPr>
    <p:cSldViewPr>
      <p:cViewPr varScale="1">
        <p:scale>
          <a:sx n="88" d="100"/>
          <a:sy n="88" d="100"/>
        </p:scale>
        <p:origin x="-56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amram94\AppData\Local\Microsoft\Windows\Temporary%20Internet%20Files\Content.Outlook\4FPYKWZG\Top%20brands%20201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3.9543726235741448E-2"/>
          <c:y val="4.1794321164399906E-2"/>
          <c:w val="0.9082318892647927"/>
          <c:h val="0.90152833766592577"/>
        </c:manualLayout>
      </c:layout>
      <c:bubbleChart>
        <c:ser>
          <c:idx val="0"/>
          <c:order val="0"/>
          <c:tx>
            <c:strRef>
              <c:f>Sheet1!$E$10</c:f>
              <c:strCache>
                <c:ptCount val="1"/>
                <c:pt idx="0">
                  <c:v>Apple</c:v>
                </c:pt>
              </c:strCache>
            </c:strRef>
          </c:tx>
          <c:spPr>
            <a:solidFill>
              <a:schemeClr val="bg1">
                <a:lumMod val="50000"/>
              </a:schemeClr>
            </a:solidFill>
            <a:ln w="25400">
              <a:solidFill>
                <a:schemeClr val="tx1">
                  <a:lumMod val="50000"/>
                  <a:lumOff val="50000"/>
                </a:schemeClr>
              </a:solidFill>
            </a:ln>
          </c:spPr>
          <c:dLbls>
            <c:dLbl>
              <c:idx val="0"/>
              <c:layout>
                <c:manualLayout>
                  <c:x val="-4.3092522179974654E-2"/>
                  <c:y val="-8.9314194577352568E-2"/>
                </c:manualLayout>
              </c:layout>
              <c:showSerName val="1"/>
            </c:dLbl>
            <c:showSerName val="1"/>
          </c:dLbls>
          <c:xVal>
            <c:numRef>
              <c:f>Sheet1!$H$10</c:f>
              <c:numCache>
                <c:formatCode>General</c:formatCode>
                <c:ptCount val="1"/>
                <c:pt idx="0">
                  <c:v>37</c:v>
                </c:pt>
              </c:numCache>
            </c:numRef>
          </c:xVal>
          <c:yVal>
            <c:numRef>
              <c:f>Sheet1!$G$10</c:f>
              <c:numCache>
                <c:formatCode>General</c:formatCode>
                <c:ptCount val="1"/>
                <c:pt idx="0">
                  <c:v>28</c:v>
                </c:pt>
              </c:numCache>
            </c:numRef>
          </c:yVal>
          <c:bubbleSize>
            <c:numRef>
              <c:f>Sheet1!$F$10</c:f>
              <c:numCache>
                <c:formatCode>General</c:formatCode>
                <c:ptCount val="1"/>
                <c:pt idx="0">
                  <c:v>98316</c:v>
                </c:pt>
              </c:numCache>
            </c:numRef>
          </c:bubbleSize>
          <c:bubble3D val="1"/>
        </c:ser>
        <c:ser>
          <c:idx val="1"/>
          <c:order val="1"/>
          <c:tx>
            <c:strRef>
              <c:f>Sheet1!$E$11</c:f>
              <c:strCache>
                <c:ptCount val="1"/>
                <c:pt idx="0">
                  <c:v>Google</c:v>
                </c:pt>
              </c:strCache>
            </c:strRef>
          </c:tx>
          <c:spPr>
            <a:solidFill>
              <a:srgbClr val="00B050"/>
            </a:solidFill>
            <a:ln w="25400">
              <a:noFill/>
            </a:ln>
          </c:spPr>
          <c:dLbls>
            <c:dLbl>
              <c:idx val="0"/>
              <c:layout>
                <c:manualLayout>
                  <c:x val="-5.1677856057466491E-2"/>
                  <c:y val="-0.12159301915618757"/>
                </c:manualLayout>
              </c:layout>
              <c:showSerName val="1"/>
            </c:dLbl>
            <c:showSerName val="1"/>
          </c:dLbls>
          <c:xVal>
            <c:numRef>
              <c:f>Sheet1!$H$11</c:f>
              <c:numCache>
                <c:formatCode>General</c:formatCode>
                <c:ptCount val="1"/>
                <c:pt idx="0">
                  <c:v>15</c:v>
                </c:pt>
              </c:numCache>
            </c:numRef>
          </c:xVal>
          <c:yVal>
            <c:numRef>
              <c:f>Sheet1!$G$11</c:f>
              <c:numCache>
                <c:formatCode>General</c:formatCode>
                <c:ptCount val="1"/>
                <c:pt idx="0">
                  <c:v>34</c:v>
                </c:pt>
              </c:numCache>
            </c:numRef>
          </c:yVal>
          <c:bubbleSize>
            <c:numRef>
              <c:f>Sheet1!$F$11</c:f>
              <c:numCache>
                <c:formatCode>General</c:formatCode>
                <c:ptCount val="1"/>
                <c:pt idx="0">
                  <c:v>93294</c:v>
                </c:pt>
              </c:numCache>
            </c:numRef>
          </c:bubbleSize>
          <c:bubble3D val="1"/>
        </c:ser>
        <c:ser>
          <c:idx val="2"/>
          <c:order val="2"/>
          <c:tx>
            <c:strRef>
              <c:f>Sheet1!$E$12</c:f>
              <c:strCache>
                <c:ptCount val="1"/>
                <c:pt idx="0">
                  <c:v>Coca Cola</c:v>
                </c:pt>
              </c:strCache>
            </c:strRef>
          </c:tx>
          <c:spPr>
            <a:solidFill>
              <a:srgbClr val="FF0000"/>
            </a:solidFill>
            <a:ln w="25400">
              <a:solidFill>
                <a:srgbClr val="FF0000"/>
              </a:solidFill>
            </a:ln>
          </c:spPr>
          <c:dLbls>
            <c:dLbl>
              <c:idx val="0"/>
              <c:layout>
                <c:manualLayout>
                  <c:x val="-2.2813688212927799E-2"/>
                  <c:y val="-6.3795853269537475E-2"/>
                </c:manualLayout>
              </c:layout>
              <c:showSerName val="1"/>
            </c:dLbl>
            <c:showSerName val="1"/>
          </c:dLbls>
          <c:xVal>
            <c:numRef>
              <c:f>Sheet1!$H$12</c:f>
              <c:numCache>
                <c:formatCode>General</c:formatCode>
                <c:ptCount val="1"/>
                <c:pt idx="0">
                  <c:v>127</c:v>
                </c:pt>
              </c:numCache>
            </c:numRef>
          </c:xVal>
          <c:yVal>
            <c:numRef>
              <c:f>Sheet1!$G$12</c:f>
              <c:numCache>
                <c:formatCode>General</c:formatCode>
                <c:ptCount val="1"/>
                <c:pt idx="0">
                  <c:v>2</c:v>
                </c:pt>
              </c:numCache>
            </c:numRef>
          </c:yVal>
          <c:bubbleSize>
            <c:numRef>
              <c:f>Sheet1!$F$12</c:f>
              <c:numCache>
                <c:formatCode>General</c:formatCode>
                <c:ptCount val="1"/>
                <c:pt idx="0">
                  <c:v>79213</c:v>
                </c:pt>
              </c:numCache>
            </c:numRef>
          </c:bubbleSize>
          <c:bubble3D val="1"/>
        </c:ser>
        <c:ser>
          <c:idx val="3"/>
          <c:order val="3"/>
          <c:tx>
            <c:strRef>
              <c:f>Sheet1!$E$13</c:f>
              <c:strCache>
                <c:ptCount val="1"/>
                <c:pt idx="0">
                  <c:v>IBM</c:v>
                </c:pt>
              </c:strCache>
            </c:strRef>
          </c:tx>
          <c:spPr>
            <a:ln w="25400">
              <a:noFill/>
            </a:ln>
          </c:spPr>
          <c:dLbls>
            <c:dLbl>
              <c:idx val="0"/>
              <c:layout>
                <c:manualLayout>
                  <c:x val="-9.8859315589353874E-2"/>
                  <c:y val="-0.11483253588516747"/>
                </c:manualLayout>
              </c:layout>
              <c:showSerName val="1"/>
            </c:dLbl>
            <c:showSerName val="1"/>
          </c:dLbls>
          <c:xVal>
            <c:numRef>
              <c:f>Sheet1!$H$13</c:f>
              <c:numCache>
                <c:formatCode>General</c:formatCode>
                <c:ptCount val="1"/>
                <c:pt idx="0">
                  <c:v>102</c:v>
                </c:pt>
              </c:numCache>
            </c:numRef>
          </c:xVal>
          <c:yVal>
            <c:numRef>
              <c:f>Sheet1!$G$13</c:f>
              <c:numCache>
                <c:formatCode>General</c:formatCode>
                <c:ptCount val="1"/>
                <c:pt idx="0">
                  <c:v>4</c:v>
                </c:pt>
              </c:numCache>
            </c:numRef>
          </c:yVal>
          <c:bubbleSize>
            <c:numRef>
              <c:f>Sheet1!$F$13</c:f>
              <c:numCache>
                <c:formatCode>General</c:formatCode>
                <c:ptCount val="1"/>
                <c:pt idx="0">
                  <c:v>78808</c:v>
                </c:pt>
              </c:numCache>
            </c:numRef>
          </c:bubbleSize>
          <c:bubble3D val="1"/>
        </c:ser>
        <c:ser>
          <c:idx val="4"/>
          <c:order val="4"/>
          <c:tx>
            <c:strRef>
              <c:f>Sheet1!$E$14</c:f>
              <c:strCache>
                <c:ptCount val="1"/>
                <c:pt idx="0">
                  <c:v>Microsoft</c:v>
                </c:pt>
              </c:strCache>
            </c:strRef>
          </c:tx>
          <c:spPr>
            <a:solidFill>
              <a:schemeClr val="accent5">
                <a:lumMod val="60000"/>
                <a:lumOff val="40000"/>
              </a:schemeClr>
            </a:solidFill>
            <a:ln w="25400">
              <a:solidFill>
                <a:schemeClr val="accent5">
                  <a:lumMod val="60000"/>
                  <a:lumOff val="40000"/>
                </a:schemeClr>
              </a:solidFill>
            </a:ln>
          </c:spPr>
          <c:dLbls>
            <c:dLbl>
              <c:idx val="0"/>
              <c:layout>
                <c:manualLayout>
                  <c:x val="-0.25855513307984834"/>
                  <c:y val="-3.5087719298245612E-2"/>
                </c:manualLayout>
              </c:layout>
              <c:showSerName val="1"/>
            </c:dLbl>
            <c:showSerName val="1"/>
          </c:dLbls>
          <c:xVal>
            <c:numRef>
              <c:f>Sheet1!$H$14</c:f>
              <c:numCache>
                <c:formatCode>General</c:formatCode>
                <c:ptCount val="1"/>
                <c:pt idx="0">
                  <c:v>38</c:v>
                </c:pt>
              </c:numCache>
            </c:numRef>
          </c:xVal>
          <c:yVal>
            <c:numRef>
              <c:f>Sheet1!$G$14</c:f>
              <c:numCache>
                <c:formatCode>General</c:formatCode>
                <c:ptCount val="1"/>
                <c:pt idx="0">
                  <c:v>3</c:v>
                </c:pt>
              </c:numCache>
            </c:numRef>
          </c:yVal>
          <c:bubbleSize>
            <c:numRef>
              <c:f>Sheet1!$F$14</c:f>
              <c:numCache>
                <c:formatCode>General</c:formatCode>
                <c:ptCount val="1"/>
                <c:pt idx="0">
                  <c:v>59546</c:v>
                </c:pt>
              </c:numCache>
            </c:numRef>
          </c:bubbleSize>
          <c:bubble3D val="1"/>
        </c:ser>
        <c:ser>
          <c:idx val="5"/>
          <c:order val="5"/>
          <c:tx>
            <c:strRef>
              <c:f>Sheet1!$E$15</c:f>
              <c:strCache>
                <c:ptCount val="1"/>
                <c:pt idx="0">
                  <c:v>GE</c:v>
                </c:pt>
              </c:strCache>
            </c:strRef>
          </c:tx>
          <c:spPr>
            <a:solidFill>
              <a:srgbClr val="FFC000"/>
            </a:solidFill>
            <a:ln w="25400">
              <a:solidFill>
                <a:srgbClr val="FFC000"/>
              </a:solidFill>
            </a:ln>
          </c:spPr>
          <c:dLbls>
            <c:dLbl>
              <c:idx val="0"/>
              <c:layout>
                <c:manualLayout>
                  <c:x val="-7.6045627376425853E-2"/>
                  <c:y val="-0.10207336523126002"/>
                </c:manualLayout>
              </c:layout>
              <c:showSerName val="1"/>
            </c:dLbl>
            <c:delete val="1"/>
          </c:dLbls>
          <c:xVal>
            <c:numRef>
              <c:f>Sheet1!$H$15</c:f>
              <c:numCache>
                <c:formatCode>General</c:formatCode>
                <c:ptCount val="1"/>
                <c:pt idx="0">
                  <c:v>121</c:v>
                </c:pt>
              </c:numCache>
            </c:numRef>
          </c:xVal>
          <c:yVal>
            <c:numRef>
              <c:f>Sheet1!$G$15</c:f>
              <c:numCache>
                <c:formatCode>General</c:formatCode>
                <c:ptCount val="1"/>
                <c:pt idx="0">
                  <c:v>7</c:v>
                </c:pt>
              </c:numCache>
            </c:numRef>
          </c:yVal>
          <c:bubbleSize>
            <c:numRef>
              <c:f>Sheet1!$F$15</c:f>
              <c:numCache>
                <c:formatCode>General</c:formatCode>
                <c:ptCount val="1"/>
                <c:pt idx="0">
                  <c:v>46947</c:v>
                </c:pt>
              </c:numCache>
            </c:numRef>
          </c:bubbleSize>
          <c:bubble3D val="1"/>
        </c:ser>
        <c:ser>
          <c:idx val="6"/>
          <c:order val="6"/>
          <c:tx>
            <c:strRef>
              <c:f>Sheet1!$E$16</c:f>
              <c:strCache>
                <c:ptCount val="1"/>
                <c:pt idx="0">
                  <c:v>McDonnalds</c:v>
                </c:pt>
              </c:strCache>
            </c:strRef>
          </c:tx>
          <c:spPr>
            <a:solidFill>
              <a:srgbClr val="FFFF00"/>
            </a:solidFill>
            <a:ln w="25400">
              <a:solidFill>
                <a:srgbClr val="FFFF00"/>
              </a:solidFill>
            </a:ln>
          </c:spPr>
          <c:dLbls>
            <c:dLbl>
              <c:idx val="0"/>
              <c:layout>
                <c:manualLayout>
                  <c:x val="-0.12167300380228153"/>
                  <c:y val="-8.2934609250398694E-2"/>
                </c:manualLayout>
              </c:layout>
              <c:showSerName val="1"/>
            </c:dLbl>
            <c:showVal val="1"/>
          </c:dLbls>
          <c:xVal>
            <c:numRef>
              <c:f>Sheet1!$H$16</c:f>
              <c:numCache>
                <c:formatCode>General</c:formatCode>
                <c:ptCount val="1"/>
                <c:pt idx="0">
                  <c:v>73</c:v>
                </c:pt>
              </c:numCache>
            </c:numRef>
          </c:xVal>
          <c:yVal>
            <c:numRef>
              <c:f>Sheet1!$G$16</c:f>
              <c:numCache>
                <c:formatCode>General</c:formatCode>
                <c:ptCount val="1"/>
                <c:pt idx="0">
                  <c:v>5</c:v>
                </c:pt>
              </c:numCache>
            </c:numRef>
          </c:yVal>
          <c:bubbleSize>
            <c:numRef>
              <c:f>Sheet1!$F$16</c:f>
              <c:numCache>
                <c:formatCode>General</c:formatCode>
                <c:ptCount val="1"/>
                <c:pt idx="0">
                  <c:v>41992</c:v>
                </c:pt>
              </c:numCache>
            </c:numRef>
          </c:bubbleSize>
          <c:bubble3D val="1"/>
        </c:ser>
        <c:ser>
          <c:idx val="7"/>
          <c:order val="7"/>
          <c:tx>
            <c:strRef>
              <c:f>Sheet1!$E$17</c:f>
              <c:strCache>
                <c:ptCount val="1"/>
                <c:pt idx="0">
                  <c:v>Samsung</c:v>
                </c:pt>
              </c:strCache>
            </c:strRef>
          </c:tx>
          <c:spPr>
            <a:solidFill>
              <a:schemeClr val="tx2">
                <a:lumMod val="60000"/>
                <a:lumOff val="40000"/>
              </a:schemeClr>
            </a:solidFill>
            <a:ln w="25400">
              <a:solidFill>
                <a:schemeClr val="tx2">
                  <a:lumMod val="60000"/>
                  <a:lumOff val="40000"/>
                </a:schemeClr>
              </a:solidFill>
            </a:ln>
          </c:spPr>
          <c:dPt>
            <c:idx val="0"/>
            <c:bubble3D val="1"/>
            <c:spPr>
              <a:solidFill>
                <a:srgbClr val="0070C0"/>
              </a:solidFill>
              <a:ln w="25400">
                <a:solidFill>
                  <a:schemeClr val="tx2">
                    <a:lumMod val="60000"/>
                    <a:lumOff val="40000"/>
                  </a:schemeClr>
                </a:solidFill>
              </a:ln>
            </c:spPr>
          </c:dPt>
          <c:dLbls>
            <c:dLbl>
              <c:idx val="0"/>
              <c:layout>
                <c:manualLayout>
                  <c:x val="-2.2813688212927799E-2"/>
                  <c:y val="-4.7846889952153124E-2"/>
                </c:manualLayout>
              </c:layout>
              <c:showSerName val="1"/>
            </c:dLbl>
            <c:showSerName val="1"/>
          </c:dLbls>
          <c:xVal>
            <c:numRef>
              <c:f>Sheet1!$H$17</c:f>
              <c:numCache>
                <c:formatCode>General</c:formatCode>
                <c:ptCount val="1"/>
                <c:pt idx="0">
                  <c:v>53</c:v>
                </c:pt>
              </c:numCache>
            </c:numRef>
          </c:xVal>
          <c:yVal>
            <c:numRef>
              <c:f>Sheet1!$G$17</c:f>
              <c:numCache>
                <c:formatCode>General</c:formatCode>
                <c:ptCount val="1"/>
                <c:pt idx="0">
                  <c:v>20</c:v>
                </c:pt>
              </c:numCache>
            </c:numRef>
          </c:yVal>
          <c:bubbleSize>
            <c:numRef>
              <c:f>Sheet1!$F$17</c:f>
              <c:numCache>
                <c:formatCode>General</c:formatCode>
                <c:ptCount val="1"/>
                <c:pt idx="0">
                  <c:v>39610</c:v>
                </c:pt>
              </c:numCache>
            </c:numRef>
          </c:bubbleSize>
          <c:bubble3D val="1"/>
        </c:ser>
        <c:ser>
          <c:idx val="8"/>
          <c:order val="8"/>
          <c:tx>
            <c:strRef>
              <c:f>Sheet1!$E$18</c:f>
              <c:strCache>
                <c:ptCount val="1"/>
                <c:pt idx="0">
                  <c:v>Intel</c:v>
                </c:pt>
              </c:strCache>
            </c:strRef>
          </c:tx>
          <c:spPr>
            <a:solidFill>
              <a:schemeClr val="accent2">
                <a:lumMod val="60000"/>
                <a:lumOff val="40000"/>
              </a:schemeClr>
            </a:solidFill>
            <a:ln w="25400">
              <a:noFill/>
            </a:ln>
          </c:spPr>
          <c:dLbls>
            <c:dLbl>
              <c:idx val="0"/>
              <c:layout>
                <c:manualLayout>
                  <c:x val="-2.0278833967046942E-2"/>
                  <c:y val="5.4226475279106894E-2"/>
                </c:manualLayout>
              </c:layout>
              <c:showSerName val="1"/>
            </c:dLbl>
            <c:showSerName val="1"/>
          </c:dLbls>
          <c:xVal>
            <c:numRef>
              <c:f>Sheet1!$H$18</c:f>
              <c:numCache>
                <c:formatCode>General</c:formatCode>
                <c:ptCount val="1"/>
                <c:pt idx="0">
                  <c:v>45</c:v>
                </c:pt>
              </c:numCache>
            </c:numRef>
          </c:xVal>
          <c:yVal>
            <c:numRef>
              <c:f>Sheet1!$G$18</c:f>
              <c:numCache>
                <c:formatCode>General</c:formatCode>
                <c:ptCount val="1"/>
                <c:pt idx="0">
                  <c:v>-5</c:v>
                </c:pt>
              </c:numCache>
            </c:numRef>
          </c:yVal>
          <c:bubbleSize>
            <c:numRef>
              <c:f>Sheet1!$F$18</c:f>
              <c:numCache>
                <c:formatCode>General</c:formatCode>
                <c:ptCount val="1"/>
                <c:pt idx="0">
                  <c:v>37257</c:v>
                </c:pt>
              </c:numCache>
            </c:numRef>
          </c:bubbleSize>
          <c:bubble3D val="1"/>
        </c:ser>
        <c:ser>
          <c:idx val="9"/>
          <c:order val="9"/>
          <c:tx>
            <c:strRef>
              <c:f>Sheet1!$E$19</c:f>
              <c:strCache>
                <c:ptCount val="1"/>
                <c:pt idx="0">
                  <c:v>Toyota</c:v>
                </c:pt>
              </c:strCache>
            </c:strRef>
          </c:tx>
          <c:spPr>
            <a:solidFill>
              <a:schemeClr val="tx1"/>
            </a:solidFill>
            <a:ln w="25400">
              <a:solidFill>
                <a:schemeClr val="tx1"/>
              </a:solidFill>
            </a:ln>
          </c:spPr>
          <c:dLbls>
            <c:dLbl>
              <c:idx val="0"/>
              <c:layout>
                <c:manualLayout>
                  <c:x val="-2.0278833967046894E-2"/>
                  <c:y val="-9.2503987240829352E-2"/>
                </c:manualLayout>
              </c:layout>
              <c:showSerName val="1"/>
            </c:dLbl>
            <c:showSerName val="1"/>
          </c:dLbls>
          <c:xVal>
            <c:numRef>
              <c:f>Sheet1!$H$19</c:f>
              <c:numCache>
                <c:formatCode>General</c:formatCode>
                <c:ptCount val="1"/>
                <c:pt idx="0">
                  <c:v>146</c:v>
                </c:pt>
              </c:numCache>
            </c:numRef>
          </c:xVal>
          <c:yVal>
            <c:numRef>
              <c:f>Sheet1!$G$19</c:f>
              <c:numCache>
                <c:formatCode>General</c:formatCode>
                <c:ptCount val="1"/>
                <c:pt idx="0">
                  <c:v>17</c:v>
                </c:pt>
              </c:numCache>
            </c:numRef>
          </c:yVal>
          <c:bubbleSize>
            <c:numRef>
              <c:f>Sheet1!$F$19</c:f>
              <c:numCache>
                <c:formatCode>General</c:formatCode>
                <c:ptCount val="1"/>
                <c:pt idx="0">
                  <c:v>35346</c:v>
                </c:pt>
              </c:numCache>
            </c:numRef>
          </c:bubbleSize>
          <c:bubble3D val="1"/>
        </c:ser>
        <c:bubbleScale val="100"/>
        <c:axId val="77184000"/>
        <c:axId val="77193984"/>
      </c:bubbleChart>
      <c:valAx>
        <c:axId val="77184000"/>
        <c:scaling>
          <c:orientation val="minMax"/>
          <c:max val="160"/>
        </c:scaling>
        <c:axPos val="b"/>
        <c:numFmt formatCode="General" sourceLinked="1"/>
        <c:tickLblPos val="nextTo"/>
        <c:spPr>
          <a:ln>
            <a:solidFill>
              <a:sysClr val="window" lastClr="FFFFFF">
                <a:lumMod val="65000"/>
              </a:sysClr>
            </a:solidFill>
          </a:ln>
        </c:spPr>
        <c:crossAx val="77193984"/>
        <c:crosses val="autoZero"/>
        <c:crossBetween val="midCat"/>
      </c:valAx>
      <c:valAx>
        <c:axId val="77193984"/>
        <c:scaling>
          <c:orientation val="minMax"/>
        </c:scaling>
        <c:axPos val="l"/>
        <c:majorGridlines>
          <c:spPr>
            <a:ln w="12700">
              <a:solidFill>
                <a:schemeClr val="bg1">
                  <a:lumMod val="85000"/>
                </a:schemeClr>
              </a:solidFill>
              <a:prstDash val="sysDot"/>
            </a:ln>
          </c:spPr>
        </c:majorGridlines>
        <c:numFmt formatCode="General" sourceLinked="1"/>
        <c:tickLblPos val="nextTo"/>
        <c:spPr>
          <a:ln>
            <a:solidFill>
              <a:schemeClr val="bg1">
                <a:lumMod val="65000"/>
              </a:schemeClr>
            </a:solidFill>
          </a:ln>
        </c:spPr>
        <c:crossAx val="77184000"/>
        <c:crosses val="autoZero"/>
        <c:crossBetween val="midCat"/>
      </c:valAx>
    </c:plotArea>
    <c:plotVisOnly val="1"/>
  </c:chart>
  <c:spPr>
    <a:ln>
      <a:noFill/>
    </a:ln>
  </c:spPr>
  <c:txPr>
    <a:bodyPr/>
    <a:lstStyle/>
    <a:p>
      <a:pPr>
        <a:defRPr sz="1100" b="1"/>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CDA5D1-5374-4BDC-BE15-FEBD0F4ECECB}" type="datetimeFigureOut">
              <a:rPr lang="en-US" smtClean="0"/>
              <a:pPr/>
              <a:t>5/20/2014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1B274C-F677-40F9-8644-C75F225C05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would like to title my talk to you </a:t>
            </a:r>
            <a:r>
              <a:rPr lang="en-US" dirty="0" err="1" smtClean="0"/>
              <a:t>Brandnew</a:t>
            </a:r>
            <a:r>
              <a:rPr lang="en-US" dirty="0" smtClean="0"/>
              <a:t> </a:t>
            </a:r>
            <a:r>
              <a:rPr lang="en-US" dirty="0" err="1" smtClean="0"/>
              <a:t>knoT</a:t>
            </a:r>
            <a:r>
              <a:rPr lang="en-US" dirty="0" smtClean="0"/>
              <a:t>… so on one hand is there anything </a:t>
            </a:r>
            <a:r>
              <a:rPr lang="en-US" b="1" dirty="0" smtClean="0"/>
              <a:t>new or not </a:t>
            </a:r>
            <a:r>
              <a:rPr lang="en-US" dirty="0" smtClean="0"/>
              <a:t>in brand building today… and also leave you to consider if we indeed need to build a </a:t>
            </a:r>
            <a:r>
              <a:rPr lang="en-US" b="1" dirty="0" err="1" smtClean="0"/>
              <a:t>brandnew</a:t>
            </a:r>
            <a:r>
              <a:rPr lang="en-US" b="1" dirty="0" smtClean="0"/>
              <a:t> KNOT</a:t>
            </a:r>
            <a:r>
              <a:rPr lang="en-US" dirty="0" smtClean="0"/>
              <a:t> with those we are here to serve…</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think I will say a BIG YES… PROVIDED that … all of these adjectives are ones that your brand is able to deliver and fulfill in the consumers life…   pretty tall order ha?? </a:t>
            </a:r>
          </a:p>
          <a:p>
            <a:r>
              <a:rPr lang="en-US" dirty="0" smtClean="0"/>
              <a:t>Yes … but we are like that right… we want everything. We want it all. From our spouses from our children from our homes from our teams from our workplace so why not from the brands we pay for and buy??? </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cycle of influence purchase and experience I believe the 2</a:t>
            </a:r>
            <a:r>
              <a:rPr lang="en-US" baseline="30000" dirty="0" smtClean="0"/>
              <a:t>nd</a:t>
            </a:r>
            <a:r>
              <a:rPr lang="en-US" dirty="0" smtClean="0"/>
              <a:t> and 4</a:t>
            </a:r>
            <a:r>
              <a:rPr lang="en-US" baseline="30000" dirty="0" smtClean="0"/>
              <a:t>th</a:t>
            </a:r>
            <a:r>
              <a:rPr lang="en-US" dirty="0" smtClean="0"/>
              <a:t> and the most critical. Often we spend least of our time energy and money on ensuring we win at these moments in the purchase cycle.</a:t>
            </a:r>
          </a:p>
          <a:p>
            <a:r>
              <a:rPr lang="en-US" dirty="0" smtClean="0"/>
              <a:t>In the past a robust media plan resulting in high TOM would be sufficient to ensure we remain TOM at the POP. Not anymore… this is the age of INFLUENCE </a:t>
            </a:r>
          </a:p>
          <a:p>
            <a:r>
              <a:rPr lang="en-US" dirty="0" smtClean="0"/>
              <a:t>DOES frame work </a:t>
            </a:r>
          </a:p>
          <a:p>
            <a:r>
              <a:rPr lang="en-US" dirty="0" smtClean="0"/>
              <a:t>D: Digital from websites to being top on search to being linked on sites…</a:t>
            </a:r>
          </a:p>
          <a:p>
            <a:r>
              <a:rPr lang="en-US" dirty="0" smtClean="0"/>
              <a:t>O: Opinion formers – experts/bloggers/</a:t>
            </a:r>
            <a:r>
              <a:rPr lang="en-US" dirty="0" err="1" smtClean="0"/>
              <a:t>ambassodors</a:t>
            </a:r>
            <a:r>
              <a:rPr lang="en-US" dirty="0" smtClean="0"/>
              <a:t> </a:t>
            </a:r>
          </a:p>
          <a:p>
            <a:r>
              <a:rPr lang="en-US" dirty="0" smtClean="0"/>
              <a:t>E: Endorsers … how can we make our loyal base our endorsers/</a:t>
            </a:r>
            <a:r>
              <a:rPr lang="en-US" dirty="0" err="1" smtClean="0"/>
              <a:t>ambassodors</a:t>
            </a:r>
            <a:endParaRPr lang="en-US" dirty="0" smtClean="0"/>
          </a:p>
          <a:p>
            <a:r>
              <a:rPr lang="en-US" dirty="0" smtClean="0"/>
              <a:t>S: Power of Social to spread positive experiences and of course watch for the negatives and manage it quickly  </a:t>
            </a:r>
          </a:p>
          <a:p>
            <a:r>
              <a:rPr lang="en-US" dirty="0" smtClean="0"/>
              <a:t> </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smtClean="0">
                <a:solidFill>
                  <a:schemeClr val="tx1"/>
                </a:solidFill>
                <a:latin typeface="+mn-lt"/>
                <a:ea typeface="+mn-ea"/>
                <a:cs typeface="+mn-cs"/>
              </a:rPr>
              <a:t>Lets say you were considering buying a car… maybe you have a few brands in your TOM… Honda, you are a Honda person and so necessarily you would want to consider a Honda. Toyota, you’ve heard about good after sales, and Lancer, nice interiors… </a:t>
            </a:r>
          </a:p>
          <a:p>
            <a:r>
              <a:rPr lang="en-US" sz="1200" kern="1200" dirty="0" smtClean="0">
                <a:solidFill>
                  <a:schemeClr val="tx1"/>
                </a:solidFill>
                <a:latin typeface="+mn-lt"/>
                <a:ea typeface="+mn-ea"/>
                <a:cs typeface="+mn-cs"/>
              </a:rPr>
              <a:t>So now you can’t buy 3… and so begins your “fact finding  journey”…</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Now in the past… your mind would filter out two of the three based on what you see/are told etc and you end up buying the </a:t>
            </a:r>
            <a:r>
              <a:rPr lang="en-US" sz="1200" b="1" u="sng" kern="1200" dirty="0" smtClean="0">
                <a:solidFill>
                  <a:schemeClr val="tx1"/>
                </a:solidFill>
                <a:latin typeface="+mn-lt"/>
                <a:ea typeface="+mn-ea"/>
                <a:cs typeface="+mn-cs"/>
              </a:rPr>
              <a:t>one that passes the last filer</a:t>
            </a:r>
            <a:r>
              <a:rPr lang="en-US" sz="1200" kern="1200" dirty="0" smtClean="0">
                <a:solidFill>
                  <a:schemeClr val="tx1"/>
                </a:solidFill>
                <a:latin typeface="+mn-lt"/>
                <a:ea typeface="+mn-ea"/>
                <a:cs typeface="+mn-cs"/>
              </a:rPr>
              <a:t>.</a:t>
            </a:r>
          </a:p>
          <a:p>
            <a:r>
              <a:rPr lang="en-US" sz="1200" b="1" kern="1200" dirty="0" smtClean="0">
                <a:solidFill>
                  <a:schemeClr val="tx1"/>
                </a:solidFill>
                <a:latin typeface="+mn-lt"/>
                <a:ea typeface="+mn-ea"/>
                <a:cs typeface="+mn-cs"/>
              </a:rPr>
              <a:t>Not anymore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In your search….</a:t>
            </a:r>
          </a:p>
          <a:p>
            <a:pPr lvl="0"/>
            <a:r>
              <a:rPr lang="en-US" sz="1200" kern="1200" dirty="0" smtClean="0">
                <a:solidFill>
                  <a:schemeClr val="tx1"/>
                </a:solidFill>
                <a:latin typeface="+mn-lt"/>
                <a:ea typeface="+mn-ea"/>
                <a:cs typeface="+mn-cs"/>
              </a:rPr>
              <a:t>You could stumble on a dark horse so to speak that you’ve never considered</a:t>
            </a:r>
          </a:p>
          <a:p>
            <a:pPr lvl="0"/>
            <a:r>
              <a:rPr lang="en-US" sz="1200" kern="1200" dirty="0" smtClean="0">
                <a:solidFill>
                  <a:schemeClr val="tx1"/>
                </a:solidFill>
                <a:latin typeface="+mn-lt"/>
                <a:ea typeface="+mn-ea"/>
                <a:cs typeface="+mn-cs"/>
              </a:rPr>
              <a:t>Good reviews</a:t>
            </a:r>
          </a:p>
          <a:p>
            <a:pPr lvl="0"/>
            <a:r>
              <a:rPr lang="en-US" sz="1200" kern="1200" dirty="0" smtClean="0">
                <a:solidFill>
                  <a:schemeClr val="tx1"/>
                </a:solidFill>
                <a:latin typeface="+mn-lt"/>
                <a:ea typeface="+mn-ea"/>
                <a:cs typeface="+mn-cs"/>
              </a:rPr>
              <a:t>Your brother in law’s friend in so happy with his purchase </a:t>
            </a:r>
          </a:p>
          <a:p>
            <a:pPr lvl="0"/>
            <a:r>
              <a:rPr lang="en-US" sz="1200" kern="1200" dirty="0" smtClean="0">
                <a:solidFill>
                  <a:schemeClr val="tx1"/>
                </a:solidFill>
                <a:latin typeface="+mn-lt"/>
                <a:ea typeface="+mn-ea"/>
                <a:cs typeface="+mn-cs"/>
              </a:rPr>
              <a:t>You met a guy who works at the garage…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and suddenly TOM of the earlier 3 pale into insignificance …. </a:t>
            </a:r>
            <a:r>
              <a:rPr lang="en-US" sz="1200" b="1" kern="1200" dirty="0" smtClean="0">
                <a:solidFill>
                  <a:schemeClr val="tx1"/>
                </a:solidFill>
                <a:latin typeface="+mn-lt"/>
                <a:ea typeface="+mn-ea"/>
                <a:cs typeface="+mn-cs"/>
              </a:rPr>
              <a:t>Another brand</a:t>
            </a:r>
            <a:r>
              <a:rPr lang="en-US" sz="1200" kern="1200" dirty="0" smtClean="0">
                <a:solidFill>
                  <a:schemeClr val="tx1"/>
                </a:solidFill>
                <a:latin typeface="+mn-lt"/>
                <a:ea typeface="+mn-ea"/>
                <a:cs typeface="+mn-cs"/>
              </a:rPr>
              <a:t> has now taken the place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Or else</a:t>
            </a:r>
          </a:p>
          <a:p>
            <a:r>
              <a:rPr lang="en-US" sz="1200" kern="1200" dirty="0" smtClean="0">
                <a:solidFill>
                  <a:schemeClr val="tx1"/>
                </a:solidFill>
                <a:latin typeface="+mn-lt"/>
                <a:ea typeface="+mn-ea"/>
                <a:cs typeface="+mn-cs"/>
              </a:rPr>
              <a:t>You could meet someone who’s had many lousy </a:t>
            </a:r>
            <a:r>
              <a:rPr lang="en-US" sz="1200" kern="1200" dirty="0" err="1" smtClean="0">
                <a:solidFill>
                  <a:schemeClr val="tx1"/>
                </a:solidFill>
                <a:latin typeface="+mn-lt"/>
                <a:ea typeface="+mn-ea"/>
                <a:cs typeface="+mn-cs"/>
              </a:rPr>
              <a:t>experices</a:t>
            </a:r>
            <a:r>
              <a:rPr lang="en-US" sz="1200" kern="1200" dirty="0" smtClean="0">
                <a:solidFill>
                  <a:schemeClr val="tx1"/>
                </a:solidFill>
                <a:latin typeface="+mn-lt"/>
                <a:ea typeface="+mn-ea"/>
                <a:cs typeface="+mn-cs"/>
              </a:rPr>
              <a:t> of the 3 you are considering ….</a:t>
            </a:r>
          </a:p>
          <a:p>
            <a:r>
              <a:rPr lang="en-US" sz="1200" b="1" u="sng" kern="1200" dirty="0" smtClean="0">
                <a:solidFill>
                  <a:schemeClr val="tx1"/>
                </a:solidFill>
                <a:latin typeface="+mn-lt"/>
                <a:ea typeface="+mn-ea"/>
                <a:cs typeface="+mn-cs"/>
              </a:rPr>
              <a:t>Suddenly you drop one</a:t>
            </a:r>
            <a:r>
              <a:rPr lang="en-US" sz="1200" kern="1200" dirty="0" smtClean="0">
                <a:solidFill>
                  <a:schemeClr val="tx1"/>
                </a:solidFill>
                <a:latin typeface="+mn-lt"/>
                <a:ea typeface="+mn-ea"/>
                <a:cs typeface="+mn-cs"/>
              </a:rPr>
              <a:t>…like a hot </a:t>
            </a:r>
            <a:r>
              <a:rPr lang="en-US" sz="1200" kern="1200" dirty="0" err="1" smtClean="0">
                <a:solidFill>
                  <a:schemeClr val="tx1"/>
                </a:solidFill>
                <a:latin typeface="+mn-lt"/>
                <a:ea typeface="+mn-ea"/>
                <a:cs typeface="+mn-cs"/>
              </a:rPr>
              <a:t>potatoe</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But the BM on the brand is happy he is getting a good media plan.. good visibility good placement</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cycle of influence purchase and experience I believe the 2</a:t>
            </a:r>
            <a:r>
              <a:rPr lang="en-US" baseline="30000" dirty="0" smtClean="0"/>
              <a:t>nd</a:t>
            </a:r>
            <a:r>
              <a:rPr lang="en-US" dirty="0" smtClean="0"/>
              <a:t> and 4</a:t>
            </a:r>
            <a:r>
              <a:rPr lang="en-US" baseline="30000" dirty="0" smtClean="0"/>
              <a:t>th</a:t>
            </a:r>
            <a:r>
              <a:rPr lang="en-US" dirty="0" smtClean="0"/>
              <a:t> and the most critical. Often we spend least of our time energy and money on ensuring we win at these moments in the purchase cycle.</a:t>
            </a:r>
          </a:p>
          <a:p>
            <a:r>
              <a:rPr lang="en-US" dirty="0" smtClean="0"/>
              <a:t>In the past a robust media plan resulting in high TOM would be sufficient to ensure we remain TOM at the POP. Not anymore… this is the age of INFLUENCE </a:t>
            </a:r>
          </a:p>
          <a:p>
            <a:r>
              <a:rPr lang="en-US" dirty="0" smtClean="0"/>
              <a:t>DOES frame work </a:t>
            </a:r>
          </a:p>
          <a:p>
            <a:r>
              <a:rPr lang="en-US" dirty="0" smtClean="0"/>
              <a:t>D: Digital from websites to being top on search to being linked on sites…</a:t>
            </a:r>
          </a:p>
          <a:p>
            <a:r>
              <a:rPr lang="en-US" dirty="0" smtClean="0"/>
              <a:t>O: Opinion formers – experts/bloggers/</a:t>
            </a:r>
            <a:r>
              <a:rPr lang="en-US" dirty="0" err="1" smtClean="0"/>
              <a:t>ambassodors</a:t>
            </a:r>
            <a:r>
              <a:rPr lang="en-US" dirty="0" smtClean="0"/>
              <a:t> </a:t>
            </a:r>
          </a:p>
          <a:p>
            <a:r>
              <a:rPr lang="en-US" dirty="0" smtClean="0"/>
              <a:t>E: Endorsers … how can we make our loyal base our endorsers/</a:t>
            </a:r>
            <a:r>
              <a:rPr lang="en-US" dirty="0" err="1" smtClean="0"/>
              <a:t>ambassodors</a:t>
            </a:r>
            <a:endParaRPr lang="en-US" dirty="0" smtClean="0"/>
          </a:p>
          <a:p>
            <a:r>
              <a:rPr lang="en-US" dirty="0" smtClean="0"/>
              <a:t>S: Power of Social to spread positive experiences and of course watch for the negatives and manage it quickly  </a:t>
            </a:r>
          </a:p>
          <a:p>
            <a:r>
              <a:rPr lang="en-US" dirty="0" smtClean="0"/>
              <a:t> </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Today we live in a world of </a:t>
            </a:r>
            <a:r>
              <a:rPr lang="en-US" dirty="0" err="1" smtClean="0"/>
              <a:t>SENSEassault</a:t>
            </a:r>
            <a:r>
              <a:rPr lang="en-US" dirty="0" smtClean="0"/>
              <a:t> …we are constantly being bombarded by everything we can sense.. Some of it is pleasant, some stark and not so pleasant… it is theses very senses that you are I today use to reach and thrill our consumers, those who buy and use our brands… and theses senses help us to day in and day out delight them and keep them with us…..    </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If a Marketer has one goal it is to reach the consumer.</a:t>
            </a:r>
          </a:p>
          <a:p>
            <a:r>
              <a:rPr lang="en-US" sz="1200" kern="1200" dirty="0" smtClean="0">
                <a:solidFill>
                  <a:schemeClr val="tx1"/>
                </a:solidFill>
                <a:latin typeface="+mn-lt"/>
                <a:ea typeface="+mn-ea"/>
                <a:cs typeface="+mn-cs"/>
              </a:rPr>
              <a:t>It is to influence the shopper</a:t>
            </a:r>
          </a:p>
          <a:p>
            <a:r>
              <a:rPr lang="en-US" sz="1200" kern="1200" dirty="0" smtClean="0">
                <a:solidFill>
                  <a:schemeClr val="tx1"/>
                </a:solidFill>
                <a:latin typeface="+mn-lt"/>
                <a:ea typeface="+mn-ea"/>
                <a:cs typeface="+mn-cs"/>
              </a:rPr>
              <a:t>It is to drive towards a behavior change </a:t>
            </a:r>
          </a:p>
          <a:p>
            <a:r>
              <a:rPr lang="en-US" sz="1200" kern="1200" dirty="0" smtClean="0">
                <a:solidFill>
                  <a:schemeClr val="tx1"/>
                </a:solidFill>
                <a:latin typeface="+mn-lt"/>
                <a:ea typeface="+mn-ea"/>
                <a:cs typeface="+mn-cs"/>
              </a:rPr>
              <a:t>It is to ensure that the behavior change results in </a:t>
            </a:r>
            <a:r>
              <a:rPr lang="en-US" sz="1200" kern="1200" dirty="0" err="1" smtClean="0">
                <a:solidFill>
                  <a:schemeClr val="tx1"/>
                </a:solidFill>
                <a:latin typeface="+mn-lt"/>
                <a:ea typeface="+mn-ea"/>
                <a:cs typeface="+mn-cs"/>
              </a:rPr>
              <a:t>favour</a:t>
            </a:r>
            <a:r>
              <a:rPr lang="en-US" sz="1200" kern="1200" dirty="0" smtClean="0">
                <a:solidFill>
                  <a:schemeClr val="tx1"/>
                </a:solidFill>
                <a:latin typeface="+mn-lt"/>
                <a:ea typeface="+mn-ea"/>
                <a:cs typeface="+mn-cs"/>
              </a:rPr>
              <a:t> of your product brand or service.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 I’d like to put it to you that the role of a marketer has </a:t>
            </a:r>
            <a:r>
              <a:rPr lang="en-US" dirty="0" err="1" smtClean="0"/>
              <a:t>infact</a:t>
            </a:r>
            <a:r>
              <a:rPr lang="en-US" dirty="0" smtClean="0"/>
              <a:t> NOT changed….</a:t>
            </a:r>
          </a:p>
          <a:p>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what is changing … and what is new…..there are many local and global competitors that are competing with us in the market … they all want to WIN.. The race gets tougher, the ammunition sharper and harder…</a:t>
            </a:r>
          </a:p>
          <a:p>
            <a:r>
              <a:rPr lang="en-US" dirty="0" smtClean="0"/>
              <a:t>The consumer has loads more in terms of choices… how DOES one choose??</a:t>
            </a:r>
          </a:p>
          <a:p>
            <a:r>
              <a:rPr lang="en-US" dirty="0" smtClean="0"/>
              <a:t>Life is fast paced… many roles, efficiency, value, delivery MUST be spot on – no time or money for experimenting…</a:t>
            </a:r>
          </a:p>
          <a:p>
            <a:r>
              <a:rPr lang="en-US" dirty="0" smtClean="0"/>
              <a:t>Social media is exploding, I know almost instantly where my friends </a:t>
            </a:r>
            <a:r>
              <a:rPr lang="en-US" dirty="0" err="1" smtClean="0"/>
              <a:t>shopw</a:t>
            </a:r>
            <a:r>
              <a:rPr lang="en-US" dirty="0" smtClean="0"/>
              <a:t> where they go, what they do… to belong I need to follow…. Be apart of it…WOM is so strong that it doesn’t really matter if I see the ad or not… not that I actually see the ad anyway…..</a:t>
            </a:r>
          </a:p>
          <a:p>
            <a:r>
              <a:rPr lang="en-US" dirty="0" smtClean="0"/>
              <a:t>AND SO today lets try to answer 2 questions ….     </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want to leave before you two questions….</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many say YES…. Raise hands…</a:t>
            </a:r>
          </a:p>
          <a:p>
            <a:r>
              <a:rPr lang="en-US" dirty="0" err="1" smtClean="0"/>
              <a:t>Milward</a:t>
            </a:r>
            <a:r>
              <a:rPr lang="en-US" dirty="0" smtClean="0"/>
              <a:t> brown survey in 2012/2013 </a:t>
            </a:r>
            <a:r>
              <a:rPr lang="en-US" dirty="0" err="1" smtClean="0"/>
              <a:t>gloablly</a:t>
            </a:r>
            <a:r>
              <a:rPr lang="en-US" dirty="0" smtClean="0"/>
              <a:t> showed that over a 10 year period purchase lead by price alone had diminished and purchases lead by brand consideration  alone were increasing…. So some food for thought to those of us who think that simply by slashing prices we can win consumers over… yes maybe for awhile but what are you offering that they would remain with you… what is the value, what are you delivering… what do you stand for?? </a:t>
            </a:r>
          </a:p>
          <a:p>
            <a:r>
              <a:rPr lang="en-US" dirty="0" smtClean="0"/>
              <a:t>With less time to experiment with consumers can’t take chances will I experiment with a brand of sauce I have never used to marinade my chicken for tonight, I have 2 hours to do this–probably not -  so brand is important  </a:t>
            </a:r>
          </a:p>
          <a:p>
            <a:r>
              <a:rPr lang="en-US" dirty="0" smtClean="0"/>
              <a:t>I invest more in the few relationships I have – so I want to give the best – I don’t compromise, so brand is important</a:t>
            </a:r>
          </a:p>
          <a:p>
            <a:r>
              <a:rPr lang="en-US" dirty="0" smtClean="0"/>
              <a:t>My looks matter …I need to be well groomed big boss is in town – my shirt/my gel bad day to trial – so brand is important  </a:t>
            </a:r>
          </a:p>
          <a:p>
            <a:r>
              <a:rPr lang="en-US" dirty="0" smtClean="0"/>
              <a:t>Peter </a:t>
            </a:r>
            <a:r>
              <a:rPr lang="en-US" dirty="0" err="1" smtClean="0"/>
              <a:t>Walshe</a:t>
            </a:r>
            <a:r>
              <a:rPr lang="en-US" dirty="0" smtClean="0"/>
              <a:t>, </a:t>
            </a:r>
            <a:r>
              <a:rPr lang="en-US" dirty="0" err="1" smtClean="0"/>
              <a:t>Millward</a:t>
            </a:r>
            <a:r>
              <a:rPr lang="en-US" dirty="0" smtClean="0"/>
              <a:t> Brown’s global </a:t>
            </a:r>
            <a:r>
              <a:rPr lang="en-US" dirty="0" err="1" smtClean="0"/>
              <a:t>BrandZ</a:t>
            </a:r>
            <a:r>
              <a:rPr lang="en-US" dirty="0" smtClean="0"/>
              <a:t> director says that </a:t>
            </a:r>
          </a:p>
          <a:p>
            <a:r>
              <a:rPr lang="en-US" dirty="0" smtClean="0"/>
              <a:t>Those businesses that can communicate they</a:t>
            </a:r>
          </a:p>
          <a:p>
            <a:r>
              <a:rPr lang="en-US" dirty="0" smtClean="0"/>
              <a:t>are “meaningfully different” are the stars that stand out in the global brand rankings…</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Have a look at the top 10 global brands in 2013… Y axis is growth, X is the no of years they have been in existence and the bubble give the size of each brand…  </a:t>
            </a:r>
          </a:p>
          <a:p>
            <a:r>
              <a:rPr lang="en-US" sz="1200" kern="1200" baseline="0" dirty="0" smtClean="0">
                <a:solidFill>
                  <a:schemeClr val="tx1"/>
                </a:solidFill>
                <a:latin typeface="+mn-lt"/>
                <a:ea typeface="+mn-ea"/>
                <a:cs typeface="+mn-cs"/>
              </a:rPr>
              <a:t>The top 100 global brands shows the top brands getting younger, while businesses that have a purpose beyond</a:t>
            </a:r>
          </a:p>
          <a:p>
            <a:r>
              <a:rPr lang="en-US" sz="1200" kern="1200" baseline="0" dirty="0" smtClean="0">
                <a:solidFill>
                  <a:schemeClr val="tx1"/>
                </a:solidFill>
                <a:latin typeface="+mn-lt"/>
                <a:ea typeface="+mn-ea"/>
                <a:cs typeface="+mn-cs"/>
              </a:rPr>
              <a:t>profit – and women on the board – are thriving !!!!</a:t>
            </a:r>
            <a:endParaRPr lang="en-US" dirty="0" smtClean="0"/>
          </a:p>
          <a:p>
            <a:endParaRPr lang="en-US" dirty="0" smtClean="0"/>
          </a:p>
          <a:p>
            <a:r>
              <a:rPr lang="en-US" dirty="0" smtClean="0"/>
              <a:t>As brands strive to build stronger deeper bonds and relationships with consumers… increasingly it can be see that there brands are not just built on innovative product or service ideas but on ideals.</a:t>
            </a:r>
          </a:p>
          <a:p>
            <a:r>
              <a:rPr lang="en-US" dirty="0" smtClean="0"/>
              <a:t>Some brands, like </a:t>
            </a:r>
            <a:r>
              <a:rPr lang="en-US" b="1" dirty="0" smtClean="0"/>
              <a:t>Google, IBM</a:t>
            </a:r>
            <a:r>
              <a:rPr lang="en-US" dirty="0" smtClean="0"/>
              <a:t>, have obvious life improving ideals. </a:t>
            </a:r>
            <a:r>
              <a:rPr lang="en-US" b="1" dirty="0" smtClean="0"/>
              <a:t>Google</a:t>
            </a:r>
            <a:r>
              <a:rPr lang="en-US" dirty="0" smtClean="0"/>
              <a:t> exists to immediately satisfy every curiosity, </a:t>
            </a:r>
            <a:r>
              <a:rPr lang="en-US" b="1" dirty="0" smtClean="0"/>
              <a:t>IBM</a:t>
            </a:r>
            <a:r>
              <a:rPr lang="en-US" dirty="0" smtClean="0"/>
              <a:t> exists to help build a smarter planet.</a:t>
            </a:r>
          </a:p>
          <a:p>
            <a:r>
              <a:rPr lang="en-US" dirty="0" smtClean="0"/>
              <a:t>Every business and brand irrespective of the industry can become more purposeful. </a:t>
            </a:r>
          </a:p>
          <a:p>
            <a:r>
              <a:rPr lang="en-US" dirty="0" smtClean="0"/>
              <a:t> </a:t>
            </a:r>
          </a:p>
          <a:p>
            <a:r>
              <a:rPr lang="en-US" dirty="0" smtClean="0"/>
              <a:t> </a:t>
            </a:r>
          </a:p>
          <a:p>
            <a:r>
              <a:rPr lang="en-US" dirty="0" smtClean="0"/>
              <a:t> </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Have a look at a few more brands that have stood the test of time…. They are still brands that you would aspire to buy/use be seen using and not only you but also the next generations … like our kids…</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Will have examples for each of these to bring alive</a:t>
            </a:r>
            <a:endParaRPr lang="en-US" dirty="0"/>
          </a:p>
        </p:txBody>
      </p:sp>
      <p:sp>
        <p:nvSpPr>
          <p:cNvPr id="4" name="Slide Number Placeholder 3"/>
          <p:cNvSpPr>
            <a:spLocks noGrp="1"/>
          </p:cNvSpPr>
          <p:nvPr>
            <p:ph type="sldNum" sz="quarter" idx="10"/>
          </p:nvPr>
        </p:nvSpPr>
        <p:spPr/>
        <p:txBody>
          <a:bodyPr/>
          <a:lstStyle/>
          <a:p>
            <a:fld id="{5A1B274C-F677-40F9-8644-C75F225C054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6C43A7-8062-46B3-8C77-E2C53C24455F}" type="datetimeFigureOut">
              <a:rPr lang="en-US" smtClean="0"/>
              <a:pPr/>
              <a:t>5/20/2014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6C43A7-8062-46B3-8C77-E2C53C24455F}" type="datetimeFigureOut">
              <a:rPr lang="en-US" smtClean="0"/>
              <a:pPr/>
              <a:t>5/20/2014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6C43A7-8062-46B3-8C77-E2C53C24455F}" type="datetimeFigureOut">
              <a:rPr lang="en-US" smtClean="0"/>
              <a:pPr/>
              <a:t>5/20/2014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6C43A7-8062-46B3-8C77-E2C53C24455F}" type="datetimeFigureOut">
              <a:rPr lang="en-US" smtClean="0"/>
              <a:pPr/>
              <a:t>5/20/2014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6C43A7-8062-46B3-8C77-E2C53C24455F}" type="datetimeFigureOut">
              <a:rPr lang="en-US" smtClean="0"/>
              <a:pPr/>
              <a:t>5/20/2014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6C43A7-8062-46B3-8C77-E2C53C24455F}" type="datetimeFigureOut">
              <a:rPr lang="en-US" smtClean="0"/>
              <a:pPr/>
              <a:t>5/20/2014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6C43A7-8062-46B3-8C77-E2C53C24455F}" type="datetimeFigureOut">
              <a:rPr lang="en-US" smtClean="0"/>
              <a:pPr/>
              <a:t>5/20/2014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6C43A7-8062-46B3-8C77-E2C53C24455F}" type="datetimeFigureOut">
              <a:rPr lang="en-US" smtClean="0"/>
              <a:pPr/>
              <a:t>5/20/2014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6C43A7-8062-46B3-8C77-E2C53C24455F}" type="datetimeFigureOut">
              <a:rPr lang="en-US" smtClean="0"/>
              <a:pPr/>
              <a:t>5/20/2014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6C43A7-8062-46B3-8C77-E2C53C24455F}" type="datetimeFigureOut">
              <a:rPr lang="en-US" smtClean="0"/>
              <a:pPr/>
              <a:t>5/20/2014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6C43A7-8062-46B3-8C77-E2C53C24455F}" type="datetimeFigureOut">
              <a:rPr lang="en-US" smtClean="0"/>
              <a:pPr/>
              <a:t>5/20/2014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534A7-D4D0-45A3-9C6C-C78281D2F6F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6C43A7-8062-46B3-8C77-E2C53C24455F}" type="datetimeFigureOut">
              <a:rPr lang="en-US" smtClean="0"/>
              <a:pPr/>
              <a:t>5/20/2014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5534A7-D4D0-45A3-9C6C-C78281D2F6F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lk/url?q=http://www.dreamstime.com/stock-photos-red-heart-shaped-knot-image28624563&amp;sa=U&amp;ei=-ZJ1U-PPNpHkrAfFvYBA&amp;ved=0CFIQ9QEwEw&amp;sig2=iuJZdJZ_wn9qLJXw5k2OWA&amp;usg=AFQjCNHApkVicQznt1RQYsQPhMKIbjlIV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google.lk/url?q=http://www.jactone.com/fire-safety-signs/tick-symbol.html&amp;sa=U&amp;ei=p7J1U6XfGobprAfg1oCAAw&amp;ved=0CEYQ9QEwDA&amp;sig2=P-h7IMQnOu63wfmrJlsBGA&amp;usg=AFQjCNFRQbJQDYqQlYH-QWqlJO8RjRMbO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6.jpeg"/></Relationships>
</file>

<file path=ppt/slides/_rels/slide1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lk/url?q=http://www.dreamstime.com/stock-photos-red-heart-shaped-knot-image28624563&amp;sa=U&amp;ei=-ZJ1U-PPNpHkrAfFvYBA&amp;ved=0CFIQ9QEwEw&amp;sig2=iuJZdJZ_wn9qLJXw5k2OWA&amp;usg=AFQjCNHApkVicQznt1RQYsQPhMKIbjlIVw" TargetMode="External"/><Relationship Id="rId1" Type="http://schemas.openxmlformats.org/officeDocument/2006/relationships/slideLayout" Target="../slideLayouts/slideLayout2.xml"/><Relationship Id="rId4" Type="http://schemas.openxmlformats.org/officeDocument/2006/relationships/image" Target="../media/image39.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http://thebranchsb.com/2013/05/11/branch-office-for-mom" TargetMode="External"/><Relationship Id="rId3" Type="http://schemas.openxmlformats.org/officeDocument/2006/relationships/hyperlink" Target="https://www.google.lk/url?q=http://itrcnews.blogspot.com/2014/04/interactive-uses-of-moodle-choice.html&amp;sa=U&amp;ei=SZR1U-L7K9HNrQeQvoGYBQ&amp;ved=0CFIQ9QEwEw&amp;sig2=6xMiKQa_Zg-fj2lvSNEsbA&amp;usg=AFQjCNH9cqi5oN69sbz1tg2KwH5F8nC3zw" TargetMode="External"/><Relationship Id="rId7" Type="http://schemas.openxmlformats.org/officeDocument/2006/relationships/hyperlink" Target="https://www.google.lk/url?q=http://management4volunteers.wordpress.com/2013/03/17/to-tweet-to-woo-volunteerism-and-social-media/&amp;sa=U&amp;ei=AZV1U5WnFs2rrAeBiYHABA&amp;ved=0CDgQ9QEwBg&amp;sig2=bTHXZUpspDTvAdwA8h-nRg&amp;usg=AFQjCNG9v8DQom0ksGji1Bqf4olE9mTDrQ" TargetMode="External"/><Relationship Id="rId12"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hyperlink" Target="https://www.google.lk/url?q=http://brickh.com/tv-remote/&amp;sa=U&amp;ei=yZV1U-OCF8P3rQfgyIGIAQ&amp;ved=0CEYQ9QEwDQ&amp;sig2=D93rB1e_NDEC1loEV589jA&amp;usg=AFQjCNFHMvBovENCrY3m6q2k6TffzRVDyg" TargetMode="External"/><Relationship Id="rId5" Type="http://schemas.openxmlformats.org/officeDocument/2006/relationships/hyperlink" Target="http://stocktoons.com/1024/stock-cartoon-of-a-man-and-woman-jumping-a-hurdle-by-ron-leishman-1642.jpg" TargetMode="External"/><Relationship Id="rId10" Type="http://schemas.openxmlformats.org/officeDocument/2006/relationships/image" Target="../media/image8.jpeg"/><Relationship Id="rId4" Type="http://schemas.openxmlformats.org/officeDocument/2006/relationships/image" Target="../media/image5.jpeg"/><Relationship Id="rId9" Type="http://schemas.openxmlformats.org/officeDocument/2006/relationships/hyperlink" Target="https://www.google.lk/url?q=http://www.marketingprofs.com/articles/2011/6069/why-your-influencers-matter-now-more-than-ever&amp;sa=U&amp;ei=RZV1U8nMO4H4rQeA44CoBw&amp;ved=0CDYQ9QEwBQ&amp;sig2=UyxTBQgL810LAqkX1dUnVw&amp;usg=AFQjCNE1bhhfYZQjDhnVHjoYIb6HC-gKWw" TargetMode="External"/><Relationship Id="rId14" Type="http://schemas.openxmlformats.org/officeDocument/2006/relationships/image" Target="../media/image10.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oogle.lk/url?q=http://www.carshippingcarriers.com/used-car-prices-going-down/&amp;sa=U&amp;ei=BJp1U4HwJcjRrQfynYD4CA&amp;ved=0CDAQ9QEwAg&amp;sig2=sYP-itsm6YxSt2Z2ccpzDw&amp;usg=AFQjCNFSaJUUtG5tO0wQRyxDApStkwW-3Q"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hyperlink" Target="https://www.google.lk/url?q=https://twitter.com/gobrandup&amp;sa=U&amp;ei=-pp1U4y1KsaHrAeQnIDAAw&amp;ved=0CEQQ9QEwDA&amp;sig2=nUFoP_O55JXMnepQoqDhyw&amp;usg=AFQjCNGbSLbD4PlZGyeq6yjxrccEtY9f8w" TargetMode="Externa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8" Type="http://schemas.openxmlformats.org/officeDocument/2006/relationships/hyperlink" Target="https://www.google.lk/url?q=http://alllogos7.blogspot.com/2013/02/microsoft-logo.html&amp;sa=U&amp;ei=lZ51U6icGYzorQedoIDwAQ&amp;ved=0CEYQ9QEwDQ&amp;sig2=HQO5a60HZVdTW6Vc3O1O4w&amp;usg=AFQjCNGDgbX73S35GPlBI95RbNz2oUOq2A" TargetMode="External"/><Relationship Id="rId13" Type="http://schemas.openxmlformats.org/officeDocument/2006/relationships/image" Target="../media/image19.jpeg"/><Relationship Id="rId18" Type="http://schemas.openxmlformats.org/officeDocument/2006/relationships/hyperlink" Target="https://www.google.lk/url?q=http://www.vincentric.com/2011AwardsLandingPage/2011BestValueinAmericaLandingPage/2011BestValueinAmericaWinnersList/2011ConsumerWinnerPassengerCarBrand.aspx&amp;sa=U&amp;ei=L6B1U9TRAczhrAeq_4HYCA&amp;ved=0CCwQ9QEwAA&amp;sig2=68TK5XqM-m_w5nJ9bXc7Zw&amp;usg=AFQjCNGpzmjM4pxEn5lr7V6gJzgUsENMvw" TargetMode="External"/><Relationship Id="rId3" Type="http://schemas.openxmlformats.org/officeDocument/2006/relationships/image" Target="../media/image13.png"/><Relationship Id="rId7" Type="http://schemas.openxmlformats.org/officeDocument/2006/relationships/image" Target="../media/image16.jpeg"/><Relationship Id="rId12" Type="http://schemas.openxmlformats.org/officeDocument/2006/relationships/hyperlink" Target="https://www.google.lk/url?q=http://www.triplepundit.com/2011/06/mcdonalds-releases-tv-campaign-boost-csr/&amp;sa=U&amp;ei=6Z51U5TfEY3orQemo4D4Dw&amp;ved=0CEAQ9QEwCQ&amp;sig2=m6lQb30jmhhMgIuTjiA_cA&amp;usg=AFQjCNGC9A94QsggJWagaWpRY0-AwOvfuw" TargetMode="External"/><Relationship Id="rId17" Type="http://schemas.openxmlformats.org/officeDocument/2006/relationships/image" Target="../media/image21.jpeg"/><Relationship Id="rId2" Type="http://schemas.openxmlformats.org/officeDocument/2006/relationships/notesSlide" Target="../notesSlides/notesSlide7.xml"/><Relationship Id="rId16" Type="http://schemas.openxmlformats.org/officeDocument/2006/relationships/hyperlink" Target="https://www.google.lk/url?q=http://www.brandspankingnew.net/archive/2006/01/intel_redesigns.html&amp;sa=U&amp;ei=4591U7iUKdDnrAfTtIHoBw&amp;ved=0CDIQ9QEwAw&amp;sig2=YpjZtfhEz8U3S3l5xxXaXg&amp;usg=AFQjCNExhTDxglTZ8UWKh9r-CeO1NmX89w" TargetMode="External"/><Relationship Id="rId20"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hyperlink" Target="https://www.google.lk/url?q=http://breezycreativedesign.com/2010/02/18/iconic-logo-by-successful-brand/&amp;sa=U&amp;ei=gZ51U-OvAYfXrQfoiYAQ&amp;ved=0CDQQ9QEwBA&amp;sig2=UG6vYJiDxBYv5L2JntzX2g&amp;usg=AFQjCNGtft2HxPqvsB8V-BZQZ_TRNwEVdg" TargetMode="External"/><Relationship Id="rId11" Type="http://schemas.openxmlformats.org/officeDocument/2006/relationships/image" Target="../media/image18.jpeg"/><Relationship Id="rId5" Type="http://schemas.openxmlformats.org/officeDocument/2006/relationships/image" Target="../media/image15.png"/><Relationship Id="rId15" Type="http://schemas.openxmlformats.org/officeDocument/2006/relationships/image" Target="../media/image20.jpeg"/><Relationship Id="rId10" Type="http://schemas.openxmlformats.org/officeDocument/2006/relationships/hyperlink" Target="https://www.google.lk/url?q=http://www.pimpblog.nl/customtshirtsmade67/147998/Chanel+Logo+Earrings.html&amp;sa=U&amp;ei=zZ51U5_uBYX5rQfngIHoBw&amp;ved=0CDIQ9QEwAw&amp;sig2=50WOFDvb8y1dplT6r38fnA&amp;usg=AFQjCNFB8eNTxjCtwArGoAzUhKLcjZ9FQQ" TargetMode="External"/><Relationship Id="rId19" Type="http://schemas.openxmlformats.org/officeDocument/2006/relationships/image" Target="../media/image22.jpeg"/><Relationship Id="rId4" Type="http://schemas.openxmlformats.org/officeDocument/2006/relationships/image" Target="../media/image14.png"/><Relationship Id="rId9" Type="http://schemas.openxmlformats.org/officeDocument/2006/relationships/image" Target="../media/image17.jpeg"/><Relationship Id="rId14" Type="http://schemas.openxmlformats.org/officeDocument/2006/relationships/hyperlink" Target="https://www.google.lk/url?q=http://www.brandsoftheworld.com/logo/samsung-9&amp;sa=U&amp;ei=S591U8-8FYqIrAebuIDoBw&amp;ved=0CCwQ9QEwAA&amp;sig2=h1Wb41pxHF6EEUTpoB4_Rw&amp;usg=AFQjCNH_naIkGJGUaRKrJWTGkI-W-1Wlog"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www.google.lk/url?q=http://www.sponsorship.com/iegsr/2010/06/21/Unilever-Looks-To-Boost-Knorr-Brand-With-Festival-.aspx&amp;sa=U&amp;ei=nqF1U9nrMMG4rAeSl4HwBA&amp;ved=0CDIQ9QEwAw&amp;sig2=6bQ4K_l0GzogvWa1gp0j1g&amp;usg=AFQjCNHtftUHczrQMhex9ZdkQUkEPZ448A" TargetMode="External"/><Relationship Id="rId13" Type="http://schemas.openxmlformats.org/officeDocument/2006/relationships/image" Target="../media/image28.jpeg"/><Relationship Id="rId18" Type="http://schemas.openxmlformats.org/officeDocument/2006/relationships/hyperlink" Target="https://www.google.lk/url?q=http://newmarketingexperience.blogspot.com/2011/11/cadbury-or-milka.html&amp;sa=U&amp;ei=Mah1U-ufE4rVrQfA0IDIAg&amp;ved=0CC4Q9QEwAQ&amp;sig2=ZHNHX8i3jkOO59tX0LIHcg&amp;usg=AFQjCNG4r6WNJiv0eiufGc0mnkrc3R0bBw" TargetMode="External"/><Relationship Id="rId26" Type="http://schemas.openxmlformats.org/officeDocument/2006/relationships/image" Target="../media/image15.png"/><Relationship Id="rId3" Type="http://schemas.openxmlformats.org/officeDocument/2006/relationships/image" Target="../media/image23.png"/><Relationship Id="rId21" Type="http://schemas.openxmlformats.org/officeDocument/2006/relationships/image" Target="../media/image31.jpeg"/><Relationship Id="rId7" Type="http://schemas.openxmlformats.org/officeDocument/2006/relationships/image" Target="../media/image25.jpeg"/><Relationship Id="rId12" Type="http://schemas.openxmlformats.org/officeDocument/2006/relationships/hyperlink" Target="https://www.google.lk/url?q=http://www.unilever.com.lk/our-brands/detail/Sunlight/324542/&amp;sa=U&amp;ei=AKV1U43_BMq4rAee6YDwCg&amp;ved=0CDoQ9QEwBw&amp;sig2=aWuBuxhC9qa4DYeAmQDdjg&amp;usg=AFQjCNHl40TskLvYfohM6rHc59wf_MFnUw" TargetMode="External"/><Relationship Id="rId17" Type="http://schemas.openxmlformats.org/officeDocument/2006/relationships/image" Target="../media/image22.jpeg"/><Relationship Id="rId25" Type="http://schemas.openxmlformats.org/officeDocument/2006/relationships/image" Target="../media/image33.jpeg"/><Relationship Id="rId2" Type="http://schemas.openxmlformats.org/officeDocument/2006/relationships/notesSlide" Target="../notesSlides/notesSlide8.xml"/><Relationship Id="rId16" Type="http://schemas.openxmlformats.org/officeDocument/2006/relationships/hyperlink" Target="https://www.google.lk/url?q=http://www.vincentric.com/2011AwardsLandingPage/2011BestValueinAmericaLandingPage/2011BestValueinAmericaWinnersList/2011ConsumerWinnerPassengerCarBrand.aspx&amp;sa=U&amp;ei=fKd1U9CxKMbPrQemmYHwBw&amp;ved=0CCwQ9QEwAA&amp;sig2=Tz02ja4ayYmmqhhdQy2WJw&amp;usg=AFQjCNGToPkVyGjaUIu-fmYjKuB_aJoswg" TargetMode="External"/><Relationship Id="rId20" Type="http://schemas.openxmlformats.org/officeDocument/2006/relationships/hyperlink" Target="https://www.google.lk/url?q=http://brandongaille.com/12-most-famous-chocolate-brands-and-logos/&amp;sa=U&amp;ei=R6h1U9_9M8qGrAez-oCYBw&amp;ved=0CCwQ9QEwAA&amp;sig2=QGdnhWb0BJke-IAiBDCOeg&amp;usg=AFQjCNHc9TlSns-ebrNdq0eAuXQoRLLndw" TargetMode="External"/><Relationship Id="rId29" Type="http://schemas.openxmlformats.org/officeDocument/2006/relationships/hyperlink" Target="https://www.google.lk/url?q=http://www.pimpblog.nl/customtshirtsmade67/147998/Chanel+Logo+Earrings.html&amp;sa=U&amp;ei=zZ51U5_uBYX5rQfngIHoBw&amp;ved=0CDIQ9QEwAw&amp;sig2=50WOFDvb8y1dplT6r38fnA&amp;usg=AFQjCNFB8eNTxjCtwArGoAzUhKLcjZ9FQQ" TargetMode="External"/><Relationship Id="rId1" Type="http://schemas.openxmlformats.org/officeDocument/2006/relationships/slideLayout" Target="../slideLayouts/slideLayout2.xml"/><Relationship Id="rId6" Type="http://schemas.openxmlformats.org/officeDocument/2006/relationships/hyperlink" Target="https://www.google.lk/url?q=http://logos.wikia.com/wiki/Oreo&amp;sa=U&amp;ei=g6F1U57bJcL3rQfLwoCgDg&amp;ved=0CDQQ9QEwBA&amp;sig2=RbbNOWlMfK8swlEUGrqmRQ&amp;usg=AFQjCNHg8t00KwG0eJdn2AcblcRrJue60A" TargetMode="External"/><Relationship Id="rId11" Type="http://schemas.openxmlformats.org/officeDocument/2006/relationships/image" Target="../media/image27.jpeg"/><Relationship Id="rId24" Type="http://schemas.openxmlformats.org/officeDocument/2006/relationships/hyperlink" Target="https://www.google.lk/url?q=http://findlogo.net/show/detail/M/mercedes-benz-149-logo&amp;sa=U&amp;ei=Jqt1U8fjC5DqrQf81oHYBA&amp;ved=0CE4Q9QEwEQ&amp;sig2=rh_G0EphFPda_NHNyxr1ag&amp;usg=AFQjCNGg2cL2KrqPJ9olc8y2XleYigiTxA" TargetMode="External"/><Relationship Id="rId32" Type="http://schemas.openxmlformats.org/officeDocument/2006/relationships/image" Target="../media/image34.jpeg"/><Relationship Id="rId5" Type="http://schemas.openxmlformats.org/officeDocument/2006/relationships/image" Target="../media/image24.jpeg"/><Relationship Id="rId15" Type="http://schemas.openxmlformats.org/officeDocument/2006/relationships/image" Target="../media/image29.jpeg"/><Relationship Id="rId23" Type="http://schemas.openxmlformats.org/officeDocument/2006/relationships/image" Target="../media/image32.jpeg"/><Relationship Id="rId28" Type="http://schemas.openxmlformats.org/officeDocument/2006/relationships/image" Target="../media/image16.jpeg"/><Relationship Id="rId10" Type="http://schemas.openxmlformats.org/officeDocument/2006/relationships/hyperlink" Target="https://www.google.lk/url?q=http://www.collegehunkshaulingjunk.com/local-moving&amp;sa=U&amp;ei=vaR1U7aLGsnrrQeH24GQDQ&amp;ved=0CE4Q9QEwEQ&amp;sig2=wAMJtSkVf9LmzqTM39RVHQ&amp;usg=AFQjCNHzehwZ_ucwmNPNLeWBEduToWqT7A" TargetMode="External"/><Relationship Id="rId19" Type="http://schemas.openxmlformats.org/officeDocument/2006/relationships/image" Target="../media/image30.jpeg"/><Relationship Id="rId31" Type="http://schemas.openxmlformats.org/officeDocument/2006/relationships/hyperlink" Target="https://www.google.lk/url?q=http://www.unilever.com/brands-in-action/detail/Lipton/292025/&amp;sa=U&amp;ei=zMh1U9GVA8fSrQfH1oDoCQ&amp;ved=0CCwQ9QEwAA&amp;sig2=URMv3OAoNtDXaXZYc8-hig&amp;usg=AFQjCNGcjSu9pmLork3VP_0keFpQ5UFo-Q" TargetMode="External"/><Relationship Id="rId4" Type="http://schemas.openxmlformats.org/officeDocument/2006/relationships/hyperlink" Target="https://www.google.lk/url?q=http://www.mediapost.com/brandmarketerssummit/previoussummits/&amp;sa=U&amp;ei=cKF1U-XLH8fXrQf6wYGoDA&amp;ved=0CCwQ9QEwAA&amp;sig2=wAiSWmkNWYwnnVPiLlKEbw&amp;usg=AFQjCNFdFQxfgpxh4qvmkeQ2pAGL7OQjwA" TargetMode="External"/><Relationship Id="rId9" Type="http://schemas.openxmlformats.org/officeDocument/2006/relationships/image" Target="../media/image26.jpeg"/><Relationship Id="rId14" Type="http://schemas.openxmlformats.org/officeDocument/2006/relationships/hyperlink" Target="https://www.google.lk/url?q=http://www.heinz.com/our-company/press-room/imagesmedia-downloads.aspx&amp;sa=U&amp;ei=Nqd1U-fCDMLprAeQrYGICw&amp;ved=0CCwQ9QEwAA&amp;sig2=5QIDWzQKHyySzpB3hM_utA&amp;usg=AFQjCNFJnNCl5v_4DfkAgDIH3qMMOm0fPw" TargetMode="External"/><Relationship Id="rId22" Type="http://schemas.openxmlformats.org/officeDocument/2006/relationships/hyperlink" Target="https://www.google.lk/url?q=http://swiss-watch-brands.com/&amp;sa=U&amp;ei=z6l1U8eXF4bmrAfphICoDw&amp;ved=0CDAQ9QEwAg&amp;sig2=rZdlstrE4Em4e59uHBeVRQ&amp;usg=AFQjCNHrX-WczeEPmNSeTCwfNXd0twl4jQ" TargetMode="External"/><Relationship Id="rId27" Type="http://schemas.openxmlformats.org/officeDocument/2006/relationships/hyperlink" Target="https://www.google.lk/url?q=http://breezycreativedesign.com/2010/02/18/iconic-logo-by-successful-brand/&amp;sa=U&amp;ei=gZ51U-OvAYfXrQfoiYAQ&amp;ved=0CDQQ9QEwBA&amp;sig2=UG6vYJiDxBYv5L2JntzX2g&amp;usg=AFQjCNGtft2HxPqvsB8V-BZQZ_TRNwEVdg" TargetMode="External"/><Relationship Id="rId30" Type="http://schemas.openxmlformats.org/officeDocument/2006/relationships/image" Target="../media/image1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https://encrypted-tbn3.gstatic.com/images?q=tbn:ANd9GcQRlC48GlUP6TJw1_odI3DJWX7RamFw3Mca2bzG3yU1mbnugdyMtZp3khE">
            <a:hlinkClick r:id="rId3"/>
          </p:cNvPr>
          <p:cNvPicPr>
            <a:picLocks noChangeAspect="1" noChangeArrowheads="1"/>
          </p:cNvPicPr>
          <p:nvPr/>
        </p:nvPicPr>
        <p:blipFill>
          <a:blip r:embed="rId4" cstate="print"/>
          <a:srcRect b="15419"/>
          <a:stretch>
            <a:fillRect/>
          </a:stretch>
        </p:blipFill>
        <p:spPr bwMode="auto">
          <a:xfrm>
            <a:off x="2514600" y="3048000"/>
            <a:ext cx="3886200" cy="2081755"/>
          </a:xfrm>
          <a:prstGeom prst="rect">
            <a:avLst/>
          </a:prstGeom>
          <a:noFill/>
        </p:spPr>
      </p:pic>
      <p:sp>
        <p:nvSpPr>
          <p:cNvPr id="4" name="Title 3"/>
          <p:cNvSpPr>
            <a:spLocks noGrp="1"/>
          </p:cNvSpPr>
          <p:nvPr>
            <p:ph type="ctrTitle"/>
          </p:nvPr>
        </p:nvSpPr>
        <p:spPr>
          <a:xfrm>
            <a:off x="609600" y="2286000"/>
            <a:ext cx="7772400" cy="1470025"/>
          </a:xfrm>
        </p:spPr>
        <p:txBody>
          <a:bodyPr>
            <a:normAutofit/>
          </a:bodyPr>
          <a:lstStyle/>
          <a:p>
            <a:r>
              <a:rPr lang="en-US" sz="5400" b="1" dirty="0" err="1" smtClean="0"/>
              <a:t>BRAND</a:t>
            </a:r>
            <a:r>
              <a:rPr lang="en-US" sz="3600" b="1" dirty="0" err="1" smtClean="0"/>
              <a:t>new</a:t>
            </a:r>
            <a:r>
              <a:rPr lang="en-US" sz="3600" b="1" dirty="0" smtClean="0"/>
              <a:t> </a:t>
            </a:r>
            <a:r>
              <a:rPr lang="en-US" sz="3600" b="1" dirty="0" err="1" smtClean="0"/>
              <a:t>k</a:t>
            </a:r>
            <a:r>
              <a:rPr lang="en-US" sz="5400" b="1" dirty="0" err="1" smtClean="0"/>
              <a:t>NOT</a:t>
            </a:r>
            <a:r>
              <a:rPr lang="en-US" sz="5400" b="1" dirty="0" smtClean="0"/>
              <a:t>  </a:t>
            </a:r>
            <a:endParaRPr lang="en-US" sz="5400" b="1" dirty="0"/>
          </a:p>
        </p:txBody>
      </p:sp>
      <p:sp>
        <p:nvSpPr>
          <p:cNvPr id="5" name="TextBox 4"/>
          <p:cNvSpPr txBox="1"/>
          <p:nvPr/>
        </p:nvSpPr>
        <p:spPr>
          <a:xfrm>
            <a:off x="3276600" y="4996190"/>
            <a:ext cx="3581400" cy="261610"/>
          </a:xfrm>
          <a:prstGeom prst="rect">
            <a:avLst/>
          </a:prstGeom>
          <a:noFill/>
        </p:spPr>
        <p:txBody>
          <a:bodyPr wrap="square" rtlCol="0">
            <a:spAutoFit/>
          </a:bodyPr>
          <a:lstStyle/>
          <a:p>
            <a:r>
              <a:rPr lang="en-US" sz="1100" dirty="0" smtClean="0"/>
              <a:t>Brand Summit May 2014 Sri Lanka</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143000"/>
          </a:xfrm>
        </p:spPr>
        <p:txBody>
          <a:bodyPr>
            <a:normAutofit fontScale="90000"/>
          </a:bodyPr>
          <a:lstStyle/>
          <a:p>
            <a:r>
              <a:rPr lang="en-US" b="1" dirty="0" smtClean="0"/>
              <a:t>YES - Brands are Influential in Choices</a:t>
            </a:r>
            <a:endParaRPr lang="en-US" b="1" dirty="0"/>
          </a:p>
        </p:txBody>
      </p:sp>
      <p:pic>
        <p:nvPicPr>
          <p:cNvPr id="33796" name="Picture 4" descr="Honestly, your mother hardly"/>
          <p:cNvPicPr>
            <a:picLocks noChangeAspect="1" noChangeArrowheads="1"/>
          </p:cNvPicPr>
          <p:nvPr/>
        </p:nvPicPr>
        <p:blipFill>
          <a:blip r:embed="rId3" cstate="print"/>
          <a:srcRect/>
          <a:stretch>
            <a:fillRect/>
          </a:stretch>
        </p:blipFill>
        <p:spPr bwMode="auto">
          <a:xfrm>
            <a:off x="2514600" y="1219200"/>
            <a:ext cx="3810000" cy="3981450"/>
          </a:xfrm>
          <a:prstGeom prst="rect">
            <a:avLst/>
          </a:prstGeom>
          <a:noFill/>
        </p:spPr>
      </p:pic>
      <p:sp>
        <p:nvSpPr>
          <p:cNvPr id="6" name="TextBox 5"/>
          <p:cNvSpPr txBox="1"/>
          <p:nvPr/>
        </p:nvSpPr>
        <p:spPr>
          <a:xfrm>
            <a:off x="304800" y="5715000"/>
            <a:ext cx="8610600" cy="646331"/>
          </a:xfrm>
          <a:prstGeom prst="rect">
            <a:avLst/>
          </a:prstGeom>
          <a:noFill/>
        </p:spPr>
        <p:txBody>
          <a:bodyPr wrap="square" rtlCol="0">
            <a:spAutoFit/>
          </a:bodyPr>
          <a:lstStyle/>
          <a:p>
            <a:pPr algn="ctr"/>
            <a:r>
              <a:rPr lang="en-US" dirty="0" smtClean="0"/>
              <a:t>Connected. Delighting. Satisfying. Rewarding. Enjoyment. Thrilling. Empathizing. Helping. Inspirational. </a:t>
            </a:r>
            <a:r>
              <a:rPr lang="en-US" dirty="0" err="1" smtClean="0"/>
              <a:t>Aspirational</a:t>
            </a:r>
            <a:r>
              <a:rPr lang="en-US" dirty="0" smtClean="0"/>
              <a:t>. Happiness. Fulfilling. Good Value. Successful. Inclusive.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itle 1"/>
          <p:cNvSpPr txBox="1">
            <a:spLocks/>
          </p:cNvSpPr>
          <p:nvPr/>
        </p:nvSpPr>
        <p:spPr>
          <a:xfrm>
            <a:off x="381000" y="3657600"/>
            <a:ext cx="8229600" cy="1143000"/>
          </a:xfrm>
          <a:prstGeom prst="rect">
            <a:avLst/>
          </a:prstGeom>
        </p:spPr>
        <p:txBody>
          <a:bodyPr vert="horz" lIns="91440" tIns="45720" rIns="91440" bIns="45720" rtlCol="0" anchor="ctr">
            <a:normAutofit lnSpcReduction="10000"/>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baseline="0" noProof="0" dirty="0" smtClean="0">
                <a:ln>
                  <a:noFill/>
                </a:ln>
                <a:solidFill>
                  <a:schemeClr val="bg1"/>
                </a:solidFill>
                <a:effectLst/>
                <a:uLnTx/>
                <a:uFillTx/>
                <a:latin typeface="+mj-lt"/>
                <a:ea typeface="+mj-ea"/>
                <a:cs typeface="+mj-cs"/>
              </a:rPr>
              <a:t>r v </a:t>
            </a:r>
            <a:r>
              <a:rPr kumimoji="0" lang="en-US" sz="4400" b="0" i="0" u="none" strike="noStrike" kern="1200" cap="none" spc="0" normalizeH="0" baseline="0" noProof="0" dirty="0" smtClean="0">
                <a:ln>
                  <a:noFill/>
                </a:ln>
                <a:solidFill>
                  <a:schemeClr val="bg1"/>
                </a:solidFill>
                <a:effectLst/>
                <a:uLnTx/>
                <a:uFillTx/>
                <a:latin typeface="+mj-lt"/>
                <a:ea typeface="+mj-ea"/>
                <a:cs typeface="+mj-cs"/>
              </a:rPr>
              <a:t>BUILDING BRANDS </a:t>
            </a:r>
            <a:r>
              <a:rPr kumimoji="0" lang="en-US" sz="3000" b="0" i="0" u="none" strike="noStrike" kern="1200" cap="none" spc="0" normalizeH="0" baseline="0" noProof="0" dirty="0" smtClean="0">
                <a:ln>
                  <a:noFill/>
                </a:ln>
                <a:solidFill>
                  <a:schemeClr val="bg1"/>
                </a:solidFill>
                <a:effectLst/>
                <a:uLnTx/>
                <a:uFillTx/>
                <a:latin typeface="+mj-lt"/>
                <a:ea typeface="+mj-ea"/>
                <a:cs typeface="+mj-cs"/>
              </a:rPr>
              <a:t>that people </a:t>
            </a:r>
            <a:r>
              <a:rPr kumimoji="0" lang="en-US" sz="3600" b="1" i="0" u="none" strike="noStrike" kern="1200" cap="none" spc="0" normalizeH="0" baseline="0" noProof="0" dirty="0" smtClean="0">
                <a:ln>
                  <a:noFill/>
                </a:ln>
                <a:solidFill>
                  <a:schemeClr val="bg1"/>
                </a:solidFill>
                <a:effectLst/>
                <a:uLnTx/>
                <a:uFillTx/>
                <a:latin typeface="+mj-lt"/>
                <a:ea typeface="+mj-ea"/>
                <a:cs typeface="+mj-cs"/>
              </a:rPr>
              <a:t>LOVE  </a:t>
            </a:r>
            <a:r>
              <a:rPr kumimoji="0" lang="en-US" sz="3000" b="0" i="0" u="none" strike="noStrike" kern="1200" cap="none" spc="0" normalizeH="0" baseline="0" noProof="0" dirty="0" smtClean="0">
                <a:ln>
                  <a:noFill/>
                </a:ln>
                <a:solidFill>
                  <a:schemeClr val="bg1"/>
                </a:solidFill>
                <a:effectLst/>
                <a:uLnTx/>
                <a:uFillTx/>
                <a:latin typeface="+mj-lt"/>
                <a:ea typeface="+mj-ea"/>
                <a:cs typeface="+mj-cs"/>
              </a:rPr>
              <a:t>2 buy</a:t>
            </a:r>
            <a:endParaRPr kumimoji="0" lang="en-US" sz="4400" b="0" i="0" u="none" strike="noStrike" kern="1200" cap="none" spc="0" normalizeH="0" baseline="0" noProof="0" dirty="0">
              <a:ln>
                <a:noFill/>
              </a:ln>
              <a:solidFill>
                <a:schemeClr val="bg1"/>
              </a:solidFill>
              <a:effectLst/>
              <a:uLnTx/>
              <a:uFillTx/>
              <a:latin typeface="+mj-lt"/>
              <a:ea typeface="+mj-ea"/>
              <a:cs typeface="+mj-cs"/>
            </a:endParaRPr>
          </a:p>
        </p:txBody>
      </p:sp>
      <p:pic>
        <p:nvPicPr>
          <p:cNvPr id="8196" name="Picture 4" descr="https://encrypted-tbn2.gstatic.com/images?q=tbn:ANd9GcSKItiy9TZEnUsNw-0okQhpq-nB1bs1QMqHEV65wcPHPd_yb0p-Frdj8gQ">
            <a:hlinkClick r:id="rId3"/>
          </p:cNvPr>
          <p:cNvPicPr>
            <a:picLocks noChangeAspect="1" noChangeArrowheads="1"/>
          </p:cNvPicPr>
          <p:nvPr/>
        </p:nvPicPr>
        <p:blipFill>
          <a:blip r:embed="rId4" cstate="print"/>
          <a:srcRect l="18898" t="18462" r="18110" b="20000"/>
          <a:stretch>
            <a:fillRect/>
          </a:stretch>
        </p:blipFill>
        <p:spPr bwMode="auto">
          <a:xfrm>
            <a:off x="7924800" y="1524000"/>
            <a:ext cx="762000" cy="762000"/>
          </a:xfrm>
          <a:prstGeom prst="rect">
            <a:avLst/>
          </a:prstGeom>
          <a:noFill/>
        </p:spPr>
      </p:pic>
      <p:sp>
        <p:nvSpPr>
          <p:cNvPr id="7" name="Title 1"/>
          <p:cNvSpPr>
            <a:spLocks noGrp="1"/>
          </p:cNvSpPr>
          <p:nvPr>
            <p:ph type="title"/>
          </p:nvPr>
        </p:nvSpPr>
        <p:spPr>
          <a:xfrm>
            <a:off x="-76200" y="1295400"/>
            <a:ext cx="7772400" cy="1143000"/>
          </a:xfrm>
        </p:spPr>
        <p:txBody>
          <a:bodyPr>
            <a:normAutofit fontScale="90000"/>
          </a:bodyPr>
          <a:lstStyle/>
          <a:p>
            <a:pPr algn="r"/>
            <a:r>
              <a:rPr lang="en-US" dirty="0" smtClean="0">
                <a:solidFill>
                  <a:schemeClr val="bg1"/>
                </a:solidFill>
              </a:rPr>
              <a:t>BRANDS .. </a:t>
            </a:r>
            <a:r>
              <a:rPr lang="en-US" sz="3200" dirty="0" smtClean="0">
                <a:solidFill>
                  <a:schemeClr val="bg1"/>
                </a:solidFill>
              </a:rPr>
              <a:t> r very much  influential in decision making ? </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895600" y="914400"/>
            <a:ext cx="3581400" cy="5791200"/>
          </a:xfrm>
          <a:prstGeom prst="roundRect">
            <a:avLst/>
          </a:prstGeom>
          <a:solidFill>
            <a:schemeClr val="accent1">
              <a:lumMod val="20000"/>
              <a:lumOff val="8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model.png"/>
          <p:cNvPicPr>
            <a:picLocks noChangeAspect="1"/>
          </p:cNvPicPr>
          <p:nvPr/>
        </p:nvPicPr>
        <p:blipFill>
          <a:blip r:embed="rId3" cstate="print">
            <a:lum bright="-9000" contrast="-8000"/>
          </a:blip>
          <a:stretch>
            <a:fillRect/>
          </a:stretch>
        </p:blipFill>
        <p:spPr>
          <a:xfrm>
            <a:off x="161650" y="914400"/>
            <a:ext cx="8753750" cy="5791200"/>
          </a:xfrm>
          <a:prstGeom prst="rect">
            <a:avLst/>
          </a:prstGeom>
        </p:spPr>
      </p:pic>
      <p:sp>
        <p:nvSpPr>
          <p:cNvPr id="3" name="Title 1"/>
          <p:cNvSpPr txBox="1">
            <a:spLocks/>
          </p:cNvSpPr>
          <p:nvPr/>
        </p:nvSpPr>
        <p:spPr>
          <a:xfrm>
            <a:off x="457200" y="-152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mj-lt"/>
                <a:ea typeface="+mj-ea"/>
                <a:cs typeface="+mj-cs"/>
              </a:rPr>
              <a:t>Cycle of Purchase…..</a:t>
            </a:r>
            <a:endParaRPr kumimoji="0" lang="en-US" sz="44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Age of INFLUENCE</a:t>
            </a:r>
            <a:endParaRPr lang="en-US" b="1" dirty="0"/>
          </a:p>
        </p:txBody>
      </p:sp>
      <p:pic>
        <p:nvPicPr>
          <p:cNvPr id="19458" name="Picture 2" descr="http://media4.picsearch.com/is?0PUXA0k3I7wCU0hapiiO80U-XwrMdjFjg58l8AD9LTk&amp;height=255"/>
          <p:cNvPicPr>
            <a:picLocks noChangeAspect="1" noChangeArrowheads="1"/>
          </p:cNvPicPr>
          <p:nvPr/>
        </p:nvPicPr>
        <p:blipFill>
          <a:blip r:embed="rId2" cstate="print"/>
          <a:srcRect/>
          <a:stretch>
            <a:fillRect/>
          </a:stretch>
        </p:blipFill>
        <p:spPr bwMode="auto">
          <a:xfrm>
            <a:off x="2133600" y="2133600"/>
            <a:ext cx="4724400" cy="3532909"/>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Age of INFLUENCE</a:t>
            </a:r>
            <a:endParaRPr lang="en-US" b="1" dirty="0">
              <a:solidFill>
                <a:schemeClr val="bg1"/>
              </a:solidFill>
            </a:endParaRPr>
          </a:p>
        </p:txBody>
      </p:sp>
      <p:sp>
        <p:nvSpPr>
          <p:cNvPr id="4" name="TextBox 3"/>
          <p:cNvSpPr txBox="1"/>
          <p:nvPr/>
        </p:nvSpPr>
        <p:spPr>
          <a:xfrm>
            <a:off x="381000" y="2057400"/>
            <a:ext cx="3505200" cy="461665"/>
          </a:xfrm>
          <a:prstGeom prst="rect">
            <a:avLst/>
          </a:prstGeom>
          <a:noFill/>
        </p:spPr>
        <p:txBody>
          <a:bodyPr wrap="square" rtlCol="0">
            <a:spAutoFit/>
          </a:bodyPr>
          <a:lstStyle/>
          <a:p>
            <a:r>
              <a:rPr lang="en-US" sz="2400" b="1" dirty="0" smtClean="0">
                <a:solidFill>
                  <a:schemeClr val="tx2">
                    <a:lumMod val="20000"/>
                    <a:lumOff val="80000"/>
                  </a:schemeClr>
                </a:solidFill>
              </a:rPr>
              <a:t>Is this really good….</a:t>
            </a:r>
            <a:endParaRPr lang="en-US" sz="2400" b="1" dirty="0">
              <a:solidFill>
                <a:schemeClr val="tx2">
                  <a:lumMod val="20000"/>
                  <a:lumOff val="80000"/>
                </a:schemeClr>
              </a:solidFill>
            </a:endParaRPr>
          </a:p>
        </p:txBody>
      </p:sp>
      <p:sp>
        <p:nvSpPr>
          <p:cNvPr id="5" name="TextBox 4"/>
          <p:cNvSpPr txBox="1"/>
          <p:nvPr/>
        </p:nvSpPr>
        <p:spPr>
          <a:xfrm>
            <a:off x="685800" y="3200400"/>
            <a:ext cx="4038600" cy="954107"/>
          </a:xfrm>
          <a:prstGeom prst="rect">
            <a:avLst/>
          </a:prstGeom>
          <a:noFill/>
        </p:spPr>
        <p:txBody>
          <a:bodyPr wrap="square" rtlCol="0">
            <a:spAutoFit/>
          </a:bodyPr>
          <a:lstStyle/>
          <a:p>
            <a:r>
              <a:rPr lang="en-US" sz="2800" dirty="0" smtClean="0">
                <a:solidFill>
                  <a:srgbClr val="FFC000"/>
                </a:solidFill>
                <a:latin typeface="Bodoni MT Poster Compressed" pitchFamily="18" charset="0"/>
              </a:rPr>
              <a:t>My BIL had a really lousy experience not once but twice….</a:t>
            </a:r>
            <a:endParaRPr lang="en-US" sz="2800" dirty="0">
              <a:solidFill>
                <a:srgbClr val="FFC000"/>
              </a:solidFill>
              <a:latin typeface="Bodoni MT Poster Compressed" pitchFamily="18" charset="0"/>
            </a:endParaRPr>
          </a:p>
        </p:txBody>
      </p:sp>
      <p:sp>
        <p:nvSpPr>
          <p:cNvPr id="6" name="TextBox 5"/>
          <p:cNvSpPr txBox="1"/>
          <p:nvPr/>
        </p:nvSpPr>
        <p:spPr>
          <a:xfrm>
            <a:off x="2819400" y="2667000"/>
            <a:ext cx="4038600" cy="523220"/>
          </a:xfrm>
          <a:prstGeom prst="rect">
            <a:avLst/>
          </a:prstGeom>
          <a:noFill/>
        </p:spPr>
        <p:txBody>
          <a:bodyPr wrap="square" rtlCol="0">
            <a:spAutoFit/>
          </a:bodyPr>
          <a:lstStyle/>
          <a:p>
            <a:r>
              <a:rPr lang="en-US" sz="2800" dirty="0" smtClean="0">
                <a:solidFill>
                  <a:srgbClr val="92D050"/>
                </a:solidFill>
                <a:latin typeface="Bauhaus 93" pitchFamily="82" charset="0"/>
              </a:rPr>
              <a:t>Parts are a real problem</a:t>
            </a:r>
            <a:endParaRPr lang="en-US" sz="2800" dirty="0">
              <a:solidFill>
                <a:srgbClr val="92D050"/>
              </a:solidFill>
              <a:latin typeface="Bauhaus 93" pitchFamily="82" charset="0"/>
            </a:endParaRPr>
          </a:p>
        </p:txBody>
      </p:sp>
      <p:sp>
        <p:nvSpPr>
          <p:cNvPr id="7" name="TextBox 6"/>
          <p:cNvSpPr txBox="1"/>
          <p:nvPr/>
        </p:nvSpPr>
        <p:spPr>
          <a:xfrm>
            <a:off x="2895600" y="5029200"/>
            <a:ext cx="6019800" cy="830997"/>
          </a:xfrm>
          <a:prstGeom prst="rect">
            <a:avLst/>
          </a:prstGeom>
          <a:noFill/>
        </p:spPr>
        <p:txBody>
          <a:bodyPr wrap="square" rtlCol="0">
            <a:spAutoFit/>
          </a:bodyPr>
          <a:lstStyle/>
          <a:p>
            <a:pPr algn="r"/>
            <a:r>
              <a:rPr lang="en-US" sz="2400" dirty="0" err="1" smtClean="0">
                <a:solidFill>
                  <a:schemeClr val="tx2">
                    <a:lumMod val="60000"/>
                    <a:lumOff val="40000"/>
                  </a:schemeClr>
                </a:solidFill>
                <a:latin typeface="Constantia" pitchFamily="18" charset="0"/>
              </a:rPr>
              <a:t>Machang</a:t>
            </a:r>
            <a:r>
              <a:rPr lang="en-US" sz="2400" dirty="0" smtClean="0">
                <a:solidFill>
                  <a:schemeClr val="tx2">
                    <a:lumMod val="60000"/>
                    <a:lumOff val="40000"/>
                  </a:schemeClr>
                </a:solidFill>
                <a:latin typeface="Constantia" pitchFamily="18" charset="0"/>
              </a:rPr>
              <a:t> this is a real beauty… I never believed but now that  I bought it…  </a:t>
            </a:r>
            <a:endParaRPr lang="en-US" sz="2400" dirty="0">
              <a:solidFill>
                <a:schemeClr val="tx2">
                  <a:lumMod val="60000"/>
                  <a:lumOff val="40000"/>
                </a:schemeClr>
              </a:solidFill>
              <a:latin typeface="Constantia" pitchFamily="18" charset="0"/>
            </a:endParaRPr>
          </a:p>
        </p:txBody>
      </p:sp>
      <p:sp>
        <p:nvSpPr>
          <p:cNvPr id="8" name="TextBox 7"/>
          <p:cNvSpPr txBox="1"/>
          <p:nvPr/>
        </p:nvSpPr>
        <p:spPr>
          <a:xfrm>
            <a:off x="228600" y="6248400"/>
            <a:ext cx="3886200" cy="461665"/>
          </a:xfrm>
          <a:prstGeom prst="rect">
            <a:avLst/>
          </a:prstGeom>
          <a:noFill/>
        </p:spPr>
        <p:txBody>
          <a:bodyPr wrap="square" rtlCol="0">
            <a:spAutoFit/>
          </a:bodyPr>
          <a:lstStyle/>
          <a:p>
            <a:r>
              <a:rPr lang="en-US" sz="2400" dirty="0" smtClean="0">
                <a:solidFill>
                  <a:schemeClr val="accent6">
                    <a:lumMod val="75000"/>
                  </a:schemeClr>
                </a:solidFill>
                <a:latin typeface="Estrangelo Edessa" pitchFamily="66" charset="0"/>
                <a:cs typeface="Estrangelo Edessa" pitchFamily="66" charset="0"/>
              </a:rPr>
              <a:t>See for your self… check it out</a:t>
            </a:r>
            <a:endParaRPr lang="en-US" sz="2400" dirty="0">
              <a:solidFill>
                <a:schemeClr val="accent6">
                  <a:lumMod val="75000"/>
                </a:schemeClr>
              </a:solidFill>
              <a:latin typeface="Estrangelo Edessa" pitchFamily="66" charset="0"/>
              <a:cs typeface="Estrangelo Edessa" pitchFamily="66" charset="0"/>
            </a:endParaRPr>
          </a:p>
        </p:txBody>
      </p:sp>
      <p:sp>
        <p:nvSpPr>
          <p:cNvPr id="9" name="TextBox 8"/>
          <p:cNvSpPr txBox="1"/>
          <p:nvPr/>
        </p:nvSpPr>
        <p:spPr>
          <a:xfrm>
            <a:off x="4648200" y="1676400"/>
            <a:ext cx="3962400" cy="923330"/>
          </a:xfrm>
          <a:prstGeom prst="rect">
            <a:avLst/>
          </a:prstGeom>
          <a:noFill/>
        </p:spPr>
        <p:txBody>
          <a:bodyPr wrap="square" rtlCol="0">
            <a:spAutoFit/>
          </a:bodyPr>
          <a:lstStyle/>
          <a:p>
            <a:r>
              <a:rPr lang="en-US" b="1" dirty="0" smtClean="0">
                <a:solidFill>
                  <a:srgbClr val="C00000"/>
                </a:solidFill>
                <a:latin typeface="Algerian" pitchFamily="82" charset="0"/>
              </a:rPr>
              <a:t>This is a once in a life decision… so don’t regret it for the rest of your life ok …. </a:t>
            </a:r>
            <a:endParaRPr lang="en-US" b="1" dirty="0">
              <a:solidFill>
                <a:srgbClr val="C00000"/>
              </a:solidFill>
              <a:latin typeface="Algerian" pitchFamily="82" charset="0"/>
            </a:endParaRPr>
          </a:p>
        </p:txBody>
      </p:sp>
      <p:sp>
        <p:nvSpPr>
          <p:cNvPr id="10" name="TextBox 9"/>
          <p:cNvSpPr txBox="1"/>
          <p:nvPr/>
        </p:nvSpPr>
        <p:spPr>
          <a:xfrm>
            <a:off x="4191000" y="4191000"/>
            <a:ext cx="4648200" cy="338554"/>
          </a:xfrm>
          <a:prstGeom prst="rect">
            <a:avLst/>
          </a:prstGeom>
          <a:noFill/>
        </p:spPr>
        <p:txBody>
          <a:bodyPr wrap="square" rtlCol="0">
            <a:spAutoFit/>
          </a:bodyPr>
          <a:lstStyle/>
          <a:p>
            <a:r>
              <a:rPr lang="en-US" sz="1600" dirty="0" smtClean="0">
                <a:solidFill>
                  <a:schemeClr val="bg1"/>
                </a:solidFill>
                <a:latin typeface="Andalus" pitchFamily="18" charset="-78"/>
                <a:cs typeface="Andalus" pitchFamily="18" charset="-78"/>
              </a:rPr>
              <a:t>Check the small print  in the brochure</a:t>
            </a:r>
            <a:endParaRPr lang="en-US" sz="1600" dirty="0">
              <a:solidFill>
                <a:schemeClr val="bg1"/>
              </a:solidFill>
              <a:latin typeface="Andalus" pitchFamily="18" charset="-78"/>
              <a:cs typeface="Andalus" pitchFamily="18" charset="-78"/>
            </a:endParaRPr>
          </a:p>
        </p:txBody>
      </p:sp>
      <p:sp>
        <p:nvSpPr>
          <p:cNvPr id="11" name="TextBox 10"/>
          <p:cNvSpPr txBox="1"/>
          <p:nvPr/>
        </p:nvSpPr>
        <p:spPr>
          <a:xfrm>
            <a:off x="381000" y="4648200"/>
            <a:ext cx="3505200" cy="461665"/>
          </a:xfrm>
          <a:prstGeom prst="rect">
            <a:avLst/>
          </a:prstGeom>
          <a:noFill/>
        </p:spPr>
        <p:txBody>
          <a:bodyPr wrap="square" rtlCol="0">
            <a:spAutoFit/>
          </a:bodyPr>
          <a:lstStyle/>
          <a:p>
            <a:r>
              <a:rPr lang="en-US" sz="2400" dirty="0" err="1" smtClean="0">
                <a:solidFill>
                  <a:srgbClr val="FF33CC"/>
                </a:solidFill>
                <a:latin typeface="Comic Sans MS" pitchFamily="66" charset="0"/>
              </a:rPr>
              <a:t>Thathi</a:t>
            </a:r>
            <a:r>
              <a:rPr lang="en-US" sz="2400" dirty="0" smtClean="0">
                <a:solidFill>
                  <a:srgbClr val="FF33CC"/>
                </a:solidFill>
                <a:latin typeface="Comic Sans MS" pitchFamily="66" charset="0"/>
              </a:rPr>
              <a:t>.. I want </a:t>
            </a:r>
            <a:endParaRPr lang="en-US" sz="2400" dirty="0">
              <a:solidFill>
                <a:srgbClr val="FF33CC"/>
              </a:solidFill>
              <a:latin typeface="Comic Sans MS" pitchFamily="66"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895600" y="914400"/>
            <a:ext cx="3581400" cy="5791200"/>
          </a:xfrm>
          <a:prstGeom prst="roundRect">
            <a:avLst/>
          </a:prstGeom>
          <a:solidFill>
            <a:schemeClr val="accent1">
              <a:lumMod val="20000"/>
              <a:lumOff val="8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model.png"/>
          <p:cNvPicPr>
            <a:picLocks noChangeAspect="1"/>
          </p:cNvPicPr>
          <p:nvPr/>
        </p:nvPicPr>
        <p:blipFill>
          <a:blip r:embed="rId3" cstate="print">
            <a:lum bright="-9000" contrast="-8000"/>
          </a:blip>
          <a:stretch>
            <a:fillRect/>
          </a:stretch>
        </p:blipFill>
        <p:spPr>
          <a:xfrm>
            <a:off x="161650" y="914400"/>
            <a:ext cx="8753750" cy="5791200"/>
          </a:xfrm>
          <a:prstGeom prst="rect">
            <a:avLst/>
          </a:prstGeom>
        </p:spPr>
      </p:pic>
      <p:sp>
        <p:nvSpPr>
          <p:cNvPr id="3" name="Title 1"/>
          <p:cNvSpPr txBox="1">
            <a:spLocks/>
          </p:cNvSpPr>
          <p:nvPr/>
        </p:nvSpPr>
        <p:spPr>
          <a:xfrm>
            <a:off x="457200" y="-152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mj-lt"/>
                <a:ea typeface="+mj-ea"/>
                <a:cs typeface="+mj-cs"/>
              </a:rPr>
              <a:t>Cycle of Purchase…..</a:t>
            </a:r>
            <a:endParaRPr kumimoji="0" lang="en-US" sz="4400" b="1" i="0" u="none" strike="noStrike" kern="1200" cap="none" spc="0" normalizeH="0" baseline="0" noProof="0" dirty="0">
              <a:ln>
                <a:noFill/>
              </a:ln>
              <a:solidFill>
                <a:schemeClr val="tx1"/>
              </a:solidFill>
              <a:effectLst/>
              <a:uLnTx/>
              <a:uFillTx/>
              <a:latin typeface="+mj-lt"/>
              <a:ea typeface="+mj-ea"/>
              <a:cs typeface="+mj-cs"/>
            </a:endParaRPr>
          </a:p>
        </p:txBody>
      </p:sp>
      <p:grpSp>
        <p:nvGrpSpPr>
          <p:cNvPr id="2" name="Group 26"/>
          <p:cNvGrpSpPr/>
          <p:nvPr/>
        </p:nvGrpSpPr>
        <p:grpSpPr>
          <a:xfrm>
            <a:off x="2218058" y="990600"/>
            <a:ext cx="5173342" cy="5638800"/>
            <a:chOff x="2218058" y="990600"/>
            <a:chExt cx="5173342" cy="5638800"/>
          </a:xfrm>
        </p:grpSpPr>
        <p:cxnSp>
          <p:nvCxnSpPr>
            <p:cNvPr id="7" name="Straight Connector 6"/>
            <p:cNvCxnSpPr/>
            <p:nvPr/>
          </p:nvCxnSpPr>
          <p:spPr>
            <a:xfrm>
              <a:off x="2514600" y="990600"/>
              <a:ext cx="0" cy="1828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514600" y="4800600"/>
              <a:ext cx="0" cy="1828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553200" y="990600"/>
              <a:ext cx="0" cy="1828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553200" y="4800600"/>
              <a:ext cx="0" cy="182880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Lightning Bolt 18"/>
            <p:cNvSpPr/>
            <p:nvPr/>
          </p:nvSpPr>
          <p:spPr>
            <a:xfrm>
              <a:off x="2286000" y="1524000"/>
              <a:ext cx="2057400" cy="167640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Lightning Bolt 19"/>
            <p:cNvSpPr/>
            <p:nvPr/>
          </p:nvSpPr>
          <p:spPr>
            <a:xfrm rot="6340759">
              <a:off x="5237919" y="1521747"/>
              <a:ext cx="2057400" cy="167640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Lightning Bolt 20"/>
            <p:cNvSpPr/>
            <p:nvPr/>
          </p:nvSpPr>
          <p:spPr>
            <a:xfrm rot="16779308">
              <a:off x="2027558" y="4583710"/>
              <a:ext cx="2057400" cy="167640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Lightning Bolt 21"/>
            <p:cNvSpPr/>
            <p:nvPr/>
          </p:nvSpPr>
          <p:spPr>
            <a:xfrm rot="10800000">
              <a:off x="5334000" y="4495800"/>
              <a:ext cx="2057400" cy="167640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2743200" y="1625025"/>
              <a:ext cx="838200" cy="584775"/>
            </a:xfrm>
            <a:prstGeom prst="rect">
              <a:avLst/>
            </a:prstGeom>
            <a:noFill/>
          </p:spPr>
          <p:txBody>
            <a:bodyPr wrap="square" rtlCol="0">
              <a:spAutoFit/>
            </a:bodyPr>
            <a:lstStyle/>
            <a:p>
              <a:r>
                <a:rPr lang="en-US" sz="3200" b="1" dirty="0" smtClean="0"/>
                <a:t>D</a:t>
              </a:r>
              <a:endParaRPr lang="en-US" sz="3200" b="1" dirty="0"/>
            </a:p>
          </p:txBody>
        </p:sp>
        <p:sp>
          <p:nvSpPr>
            <p:cNvPr id="24" name="TextBox 23"/>
            <p:cNvSpPr txBox="1"/>
            <p:nvPr/>
          </p:nvSpPr>
          <p:spPr>
            <a:xfrm>
              <a:off x="6553200" y="1853625"/>
              <a:ext cx="838200" cy="584775"/>
            </a:xfrm>
            <a:prstGeom prst="rect">
              <a:avLst/>
            </a:prstGeom>
            <a:noFill/>
          </p:spPr>
          <p:txBody>
            <a:bodyPr wrap="square" rtlCol="0">
              <a:spAutoFit/>
            </a:bodyPr>
            <a:lstStyle/>
            <a:p>
              <a:r>
                <a:rPr lang="en-US" sz="3200" b="1" dirty="0" smtClean="0"/>
                <a:t>O</a:t>
              </a:r>
              <a:endParaRPr lang="en-US" sz="3200" b="1" dirty="0"/>
            </a:p>
          </p:txBody>
        </p:sp>
        <p:sp>
          <p:nvSpPr>
            <p:cNvPr id="25" name="TextBox 24"/>
            <p:cNvSpPr txBox="1"/>
            <p:nvPr/>
          </p:nvSpPr>
          <p:spPr>
            <a:xfrm>
              <a:off x="2286000" y="5486400"/>
              <a:ext cx="838200" cy="584775"/>
            </a:xfrm>
            <a:prstGeom prst="rect">
              <a:avLst/>
            </a:prstGeom>
            <a:noFill/>
          </p:spPr>
          <p:txBody>
            <a:bodyPr wrap="square" rtlCol="0">
              <a:spAutoFit/>
            </a:bodyPr>
            <a:lstStyle/>
            <a:p>
              <a:r>
                <a:rPr lang="en-US" sz="3200" b="1" dirty="0" smtClean="0"/>
                <a:t>E</a:t>
              </a:r>
              <a:endParaRPr lang="en-US" sz="3200" b="1" dirty="0"/>
            </a:p>
          </p:txBody>
        </p:sp>
        <p:sp>
          <p:nvSpPr>
            <p:cNvPr id="26" name="TextBox 25"/>
            <p:cNvSpPr txBox="1"/>
            <p:nvPr/>
          </p:nvSpPr>
          <p:spPr>
            <a:xfrm>
              <a:off x="6477000" y="5511225"/>
              <a:ext cx="838200" cy="584775"/>
            </a:xfrm>
            <a:prstGeom prst="rect">
              <a:avLst/>
            </a:prstGeom>
            <a:noFill/>
          </p:spPr>
          <p:txBody>
            <a:bodyPr wrap="square" rtlCol="0">
              <a:spAutoFit/>
            </a:bodyPr>
            <a:lstStyle/>
            <a:p>
              <a:r>
                <a:rPr lang="en-US" sz="3200" b="1" dirty="0" smtClean="0"/>
                <a:t>S</a:t>
              </a:r>
              <a:endParaRPr lang="en-US" sz="3200" b="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86800" cy="1143000"/>
          </a:xfrm>
        </p:spPr>
        <p:txBody>
          <a:bodyPr>
            <a:normAutofit fontScale="90000"/>
          </a:bodyPr>
          <a:lstStyle/>
          <a:p>
            <a:r>
              <a:rPr lang="en-US" b="1" dirty="0" smtClean="0"/>
              <a:t>5 Principles : To Win Amidst the Clutter</a:t>
            </a:r>
            <a:endParaRPr lang="en-US" b="1" dirty="0"/>
          </a:p>
        </p:txBody>
      </p:sp>
      <p:sp>
        <p:nvSpPr>
          <p:cNvPr id="3" name="Content Placeholder 2"/>
          <p:cNvSpPr>
            <a:spLocks noGrp="1"/>
          </p:cNvSpPr>
          <p:nvPr>
            <p:ph idx="1"/>
          </p:nvPr>
        </p:nvSpPr>
        <p:spPr>
          <a:xfrm>
            <a:off x="685800" y="2057400"/>
            <a:ext cx="8229600" cy="4373563"/>
          </a:xfrm>
        </p:spPr>
        <p:txBody>
          <a:bodyPr>
            <a:normAutofit/>
          </a:bodyPr>
          <a:lstStyle/>
          <a:p>
            <a:pPr marL="514350" indent="-514350">
              <a:lnSpc>
                <a:spcPct val="150000"/>
              </a:lnSpc>
              <a:spcBef>
                <a:spcPts val="600"/>
              </a:spcBef>
              <a:buFont typeface="+mj-lt"/>
              <a:buAutoNum type="arabicPeriod"/>
              <a:tabLst>
                <a:tab pos="4235450" algn="l"/>
              </a:tabLst>
            </a:pPr>
            <a:r>
              <a:rPr lang="en-US" sz="2800" b="1" dirty="0" smtClean="0"/>
              <a:t>Unlock the Magic         </a:t>
            </a:r>
            <a:r>
              <a:rPr lang="en-US" sz="2400" dirty="0" smtClean="0">
                <a:solidFill>
                  <a:srgbClr val="FF0000"/>
                </a:solidFill>
              </a:rPr>
              <a:t>to Surprise and Delight in life </a:t>
            </a:r>
            <a:endParaRPr lang="en-US" sz="2800" dirty="0" smtClean="0">
              <a:solidFill>
                <a:srgbClr val="FF0000"/>
              </a:solidFill>
            </a:endParaRPr>
          </a:p>
          <a:p>
            <a:pPr marL="514350" indent="-514350">
              <a:lnSpc>
                <a:spcPct val="150000"/>
              </a:lnSpc>
              <a:buFont typeface="+mj-lt"/>
              <a:buAutoNum type="arabicPeriod"/>
            </a:pPr>
            <a:r>
              <a:rPr lang="en-US" sz="2800" b="1" dirty="0" smtClean="0"/>
              <a:t>Facilitate Experience   </a:t>
            </a:r>
            <a:r>
              <a:rPr lang="en-US" sz="2400" dirty="0" smtClean="0">
                <a:solidFill>
                  <a:srgbClr val="FF0000"/>
                </a:solidFill>
              </a:rPr>
              <a:t>to Realize the unmet needs </a:t>
            </a:r>
            <a:endParaRPr lang="en-US" sz="2800" dirty="0" smtClean="0"/>
          </a:p>
          <a:p>
            <a:pPr marL="514350" indent="-514350">
              <a:lnSpc>
                <a:spcPct val="150000"/>
              </a:lnSpc>
              <a:buFont typeface="+mj-lt"/>
              <a:buAutoNum type="arabicPeriod"/>
              <a:tabLst>
                <a:tab pos="4235450" algn="l"/>
              </a:tabLst>
            </a:pPr>
            <a:r>
              <a:rPr lang="en-US" sz="2800" b="1" dirty="0" smtClean="0"/>
              <a:t>Create Connections     </a:t>
            </a:r>
            <a:r>
              <a:rPr lang="en-US" sz="2400" dirty="0" smtClean="0">
                <a:solidFill>
                  <a:srgbClr val="FF0000"/>
                </a:solidFill>
              </a:rPr>
              <a:t>to Build bonds that add to life  </a:t>
            </a:r>
            <a:endParaRPr lang="en-US" sz="2800" dirty="0" smtClean="0"/>
          </a:p>
          <a:p>
            <a:pPr marL="514350" indent="-514350">
              <a:lnSpc>
                <a:spcPct val="150000"/>
              </a:lnSpc>
              <a:buFont typeface="+mj-lt"/>
              <a:buAutoNum type="arabicPeriod"/>
              <a:tabLst>
                <a:tab pos="4235450" algn="l"/>
              </a:tabLst>
            </a:pPr>
            <a:r>
              <a:rPr lang="en-US" sz="2800" b="1" dirty="0" smtClean="0"/>
              <a:t>Nurture Trust                </a:t>
            </a:r>
            <a:r>
              <a:rPr lang="en-US" sz="2400" dirty="0" smtClean="0">
                <a:solidFill>
                  <a:srgbClr val="FF0000"/>
                </a:solidFill>
              </a:rPr>
              <a:t>to Strengthen relationship </a:t>
            </a:r>
            <a:endParaRPr lang="en-US" sz="2800" dirty="0" smtClean="0"/>
          </a:p>
          <a:p>
            <a:pPr marL="514350" indent="-514350">
              <a:lnSpc>
                <a:spcPct val="150000"/>
              </a:lnSpc>
              <a:buFont typeface="+mj-lt"/>
              <a:buAutoNum type="arabicPeriod"/>
              <a:tabLst>
                <a:tab pos="4179888" algn="l"/>
              </a:tabLst>
            </a:pPr>
            <a:r>
              <a:rPr lang="en-US" sz="2800" b="1" dirty="0" smtClean="0"/>
              <a:t>Build Love                     </a:t>
            </a:r>
            <a:r>
              <a:rPr lang="en-US" sz="2800" dirty="0" smtClean="0"/>
              <a:t> </a:t>
            </a:r>
            <a:r>
              <a:rPr lang="en-US" sz="2400" dirty="0" smtClean="0">
                <a:solidFill>
                  <a:srgbClr val="FF0000"/>
                </a:solidFill>
              </a:rPr>
              <a:t>to add </a:t>
            </a:r>
            <a:r>
              <a:rPr lang="en-US" sz="2400" dirty="0" err="1" smtClean="0">
                <a:solidFill>
                  <a:srgbClr val="FF0000"/>
                </a:solidFill>
              </a:rPr>
              <a:t>Colour</a:t>
            </a:r>
            <a:r>
              <a:rPr lang="en-US" sz="2400" dirty="0" smtClean="0">
                <a:solidFill>
                  <a:srgbClr val="FF0000"/>
                </a:solidFill>
              </a:rPr>
              <a:t> &amp; Purpose to life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encrypted-tbn3.gstatic.com/images?q=tbn:ANd9GcQRlC48GlUP6TJw1_odI3DJWX7RamFw3Mca2bzG3yU1mbnugdyMtZp3khE">
            <a:hlinkClick r:id="rId2"/>
          </p:cNvPr>
          <p:cNvPicPr>
            <a:picLocks noChangeAspect="1" noChangeArrowheads="1"/>
          </p:cNvPicPr>
          <p:nvPr/>
        </p:nvPicPr>
        <p:blipFill>
          <a:blip r:embed="rId3" cstate="print"/>
          <a:srcRect b="15419"/>
          <a:stretch>
            <a:fillRect/>
          </a:stretch>
        </p:blipFill>
        <p:spPr bwMode="auto">
          <a:xfrm>
            <a:off x="2667000" y="1447800"/>
            <a:ext cx="3886200" cy="2081755"/>
          </a:xfrm>
          <a:prstGeom prst="rect">
            <a:avLst/>
          </a:prstGeom>
          <a:noFill/>
        </p:spPr>
      </p:pic>
      <p:sp>
        <p:nvSpPr>
          <p:cNvPr id="5" name="Title 3"/>
          <p:cNvSpPr txBox="1">
            <a:spLocks/>
          </p:cNvSpPr>
          <p:nvPr/>
        </p:nvSpPr>
        <p:spPr>
          <a:xfrm>
            <a:off x="838200" y="838200"/>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err="1" smtClean="0">
                <a:ln>
                  <a:noFill/>
                </a:ln>
                <a:solidFill>
                  <a:schemeClr val="tx1"/>
                </a:solidFill>
                <a:effectLst/>
                <a:uLnTx/>
                <a:uFillTx/>
                <a:latin typeface="+mj-lt"/>
                <a:ea typeface="+mj-ea"/>
                <a:cs typeface="+mj-cs"/>
              </a:rPr>
              <a:t>brand</a:t>
            </a:r>
            <a:r>
              <a:rPr kumimoji="0" lang="en-US" sz="5400" b="1" i="0" u="none" strike="noStrike" kern="1200" cap="none" spc="0" normalizeH="0" baseline="0" noProof="0" dirty="0" err="1" smtClean="0">
                <a:ln>
                  <a:noFill/>
                </a:ln>
                <a:solidFill>
                  <a:schemeClr val="tx1"/>
                </a:solidFill>
                <a:effectLst/>
                <a:uLnTx/>
                <a:uFillTx/>
                <a:latin typeface="+mj-lt"/>
                <a:ea typeface="+mj-ea"/>
                <a:cs typeface="+mj-cs"/>
              </a:rPr>
              <a:t>NEW</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 </a:t>
            </a:r>
            <a:r>
              <a:rPr kumimoji="0" lang="en-US" sz="5400" b="1" i="0" u="none" strike="noStrike" kern="1200" cap="none" spc="0" normalizeH="0" baseline="0" noProof="0" dirty="0" smtClean="0">
                <a:ln>
                  <a:noFill/>
                </a:ln>
                <a:solidFill>
                  <a:schemeClr val="tx1"/>
                </a:solidFill>
                <a:effectLst/>
                <a:uLnTx/>
                <a:uFillTx/>
                <a:latin typeface="+mj-lt"/>
                <a:ea typeface="+mj-ea"/>
                <a:cs typeface="+mj-cs"/>
              </a:rPr>
              <a:t>KNOT  </a:t>
            </a:r>
            <a:endParaRPr kumimoji="0" lang="en-US" sz="5400" b="1" i="0" u="none" strike="noStrike" kern="1200" cap="none" spc="0" normalizeH="0" baseline="0" noProof="0" dirty="0">
              <a:ln>
                <a:noFill/>
              </a:ln>
              <a:solidFill>
                <a:schemeClr val="tx1"/>
              </a:solidFill>
              <a:effectLst/>
              <a:uLnTx/>
              <a:uFillTx/>
              <a:latin typeface="+mj-lt"/>
              <a:ea typeface="+mj-ea"/>
              <a:cs typeface="+mj-cs"/>
            </a:endParaRPr>
          </a:p>
        </p:txBody>
      </p:sp>
      <p:pic>
        <p:nvPicPr>
          <p:cNvPr id="7" name="Picture 6" descr="016.jpg"/>
          <p:cNvPicPr>
            <a:picLocks noChangeAspect="1"/>
          </p:cNvPicPr>
          <p:nvPr/>
        </p:nvPicPr>
        <p:blipFill>
          <a:blip r:embed="rId4" cstate="screen">
            <a:extLst>
              <a:ext uri="{28A0092B-C50C-407E-A947-70E740481C1C}">
                <a14:useLocalDpi xmlns="" xmlns:a14="http://schemas.microsoft.com/office/drawing/2010/main"/>
              </a:ext>
            </a:extLst>
          </a:blip>
          <a:srcRect t="51852"/>
          <a:stretch>
            <a:fillRect/>
          </a:stretch>
        </p:blipFill>
        <p:spPr>
          <a:xfrm>
            <a:off x="0" y="3733800"/>
            <a:ext cx="9135879" cy="24765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Implications for Marketers today</a:t>
            </a:r>
            <a:endParaRPr lang="en-US" b="1" dirty="0"/>
          </a:p>
        </p:txBody>
      </p:sp>
      <p:sp>
        <p:nvSpPr>
          <p:cNvPr id="3" name="Content Placeholder 2"/>
          <p:cNvSpPr>
            <a:spLocks noGrp="1"/>
          </p:cNvSpPr>
          <p:nvPr>
            <p:ph idx="1"/>
          </p:nvPr>
        </p:nvSpPr>
        <p:spPr>
          <a:xfrm>
            <a:off x="457200" y="1600200"/>
            <a:ext cx="8686800" cy="4648200"/>
          </a:xfrm>
        </p:spPr>
        <p:txBody>
          <a:bodyPr>
            <a:normAutofit lnSpcReduction="10000"/>
          </a:bodyPr>
          <a:lstStyle/>
          <a:p>
            <a:r>
              <a:rPr lang="en-US" dirty="0" smtClean="0"/>
              <a:t>Anticipate and influence “Influencers”</a:t>
            </a:r>
          </a:p>
          <a:p>
            <a:r>
              <a:rPr lang="en-US" dirty="0" smtClean="0"/>
              <a:t>Be where your TG is – literally and choice of “channels”</a:t>
            </a:r>
          </a:p>
          <a:p>
            <a:r>
              <a:rPr lang="en-US" dirty="0" smtClean="0"/>
              <a:t>Balance between brand sales TO and brand relationship building</a:t>
            </a:r>
          </a:p>
          <a:p>
            <a:r>
              <a:rPr lang="en-US" dirty="0" smtClean="0"/>
              <a:t>Profit </a:t>
            </a:r>
            <a:r>
              <a:rPr lang="en-US" dirty="0" err="1" smtClean="0"/>
              <a:t>vs</a:t>
            </a:r>
            <a:r>
              <a:rPr lang="en-US" dirty="0" smtClean="0"/>
              <a:t> Equity Building</a:t>
            </a:r>
          </a:p>
          <a:p>
            <a:r>
              <a:rPr lang="en-US" dirty="0" smtClean="0"/>
              <a:t>Deliver the Promise … no shortcuts/no compromises</a:t>
            </a:r>
          </a:p>
          <a:p>
            <a:r>
              <a:rPr lang="en-US" dirty="0" smtClean="0"/>
              <a:t>Does your brand have a Purpose in Life</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800" b="1" dirty="0" smtClean="0">
                <a:solidFill>
                  <a:schemeClr val="bg1"/>
                </a:solidFill>
              </a:rPr>
              <a:t>Astra Inspire AV  </a:t>
            </a:r>
            <a:endParaRPr lang="en-US" sz="4800" b="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media3.picsearch.com/is?4tyQ97FhMoS9wuLcwx9d7TjG5TUCif_2ODgmkrVB32c&amp;height=341"/>
          <p:cNvPicPr>
            <a:picLocks noChangeAspect="1" noChangeArrowheads="1"/>
          </p:cNvPicPr>
          <p:nvPr/>
        </p:nvPicPr>
        <p:blipFill>
          <a:blip r:embed="rId3" cstate="print"/>
          <a:srcRect/>
          <a:stretch>
            <a:fillRect/>
          </a:stretch>
        </p:blipFill>
        <p:spPr bwMode="auto">
          <a:xfrm>
            <a:off x="3657600" y="2120152"/>
            <a:ext cx="3429000" cy="4585448"/>
          </a:xfrm>
          <a:prstGeom prst="rect">
            <a:avLst/>
          </a:prstGeom>
          <a:noFill/>
        </p:spPr>
      </p:pic>
      <p:sp>
        <p:nvSpPr>
          <p:cNvPr id="2" name="Title 1"/>
          <p:cNvSpPr>
            <a:spLocks noGrp="1"/>
          </p:cNvSpPr>
          <p:nvPr>
            <p:ph type="title"/>
          </p:nvPr>
        </p:nvSpPr>
        <p:spPr>
          <a:xfrm>
            <a:off x="228600" y="304800"/>
            <a:ext cx="8229600" cy="1143000"/>
          </a:xfrm>
        </p:spPr>
        <p:txBody>
          <a:bodyPr/>
          <a:lstStyle/>
          <a:p>
            <a:r>
              <a:rPr lang="en-US" sz="4800" b="1" dirty="0" err="1" smtClean="0"/>
              <a:t>SENSE</a:t>
            </a:r>
            <a:r>
              <a:rPr lang="en-US" dirty="0" err="1" smtClean="0"/>
              <a:t>assault</a:t>
            </a:r>
            <a:r>
              <a:rPr lang="en-US" dirty="0" smtClean="0"/>
              <a:t>  </a:t>
            </a:r>
            <a:endParaRPr lang="en-US" dirty="0"/>
          </a:p>
        </p:txBody>
      </p:sp>
      <p:pic>
        <p:nvPicPr>
          <p:cNvPr id="1028" name="Picture 4" descr="http://media5.picsearch.com/is?Ct51E3aUszHpHZ8j3supD8307OWoIGY8TmAN4PISNGs&amp;height=341"/>
          <p:cNvPicPr>
            <a:picLocks noChangeAspect="1" noChangeArrowheads="1"/>
          </p:cNvPicPr>
          <p:nvPr/>
        </p:nvPicPr>
        <p:blipFill>
          <a:blip r:embed="rId4" cstate="print"/>
          <a:srcRect/>
          <a:stretch>
            <a:fillRect/>
          </a:stretch>
        </p:blipFill>
        <p:spPr bwMode="auto">
          <a:xfrm>
            <a:off x="1524000" y="1524000"/>
            <a:ext cx="2612029" cy="349295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b="1" dirty="0" smtClean="0"/>
              <a:t>Astra Case in a nutshell </a:t>
            </a:r>
            <a:endParaRPr lang="en-US" b="1" dirty="0"/>
          </a:p>
        </p:txBody>
      </p:sp>
      <p:sp>
        <p:nvSpPr>
          <p:cNvPr id="4" name="Content Placeholder 2"/>
          <p:cNvSpPr>
            <a:spLocks noGrp="1"/>
          </p:cNvSpPr>
          <p:nvPr>
            <p:ph idx="1"/>
          </p:nvPr>
        </p:nvSpPr>
        <p:spPr>
          <a:xfrm>
            <a:off x="304800" y="1219200"/>
            <a:ext cx="8534400" cy="3749040"/>
          </a:xfrm>
        </p:spPr>
        <p:txBody>
          <a:bodyPr>
            <a:noAutofit/>
          </a:bodyPr>
          <a:lstStyle/>
          <a:p>
            <a:pPr marL="514350" indent="-514350">
              <a:buFont typeface="+mj-lt"/>
              <a:buAutoNum type="arabicPeriod"/>
            </a:pPr>
            <a:r>
              <a:rPr lang="en-US" sz="2800" b="1" dirty="0" smtClean="0"/>
              <a:t>Unlock the Magic</a:t>
            </a:r>
            <a:r>
              <a:rPr lang="en-US" sz="2800" dirty="0" smtClean="0"/>
              <a:t>		</a:t>
            </a:r>
          </a:p>
          <a:p>
            <a:pPr marL="914400" lvl="1" indent="-457200">
              <a:spcBef>
                <a:spcPts val="600"/>
              </a:spcBef>
            </a:pPr>
            <a:r>
              <a:rPr lang="en-US" sz="2400" dirty="0" smtClean="0">
                <a:solidFill>
                  <a:srgbClr val="FF0000"/>
                </a:solidFill>
              </a:rPr>
              <a:t>Happiness of a finished </a:t>
            </a:r>
            <a:r>
              <a:rPr lang="en-US" sz="2400" dirty="0" err="1" smtClean="0">
                <a:solidFill>
                  <a:srgbClr val="FF0000"/>
                </a:solidFill>
              </a:rPr>
              <a:t>tiffin</a:t>
            </a:r>
            <a:r>
              <a:rPr lang="en-US" sz="2400" dirty="0" smtClean="0">
                <a:solidFill>
                  <a:srgbClr val="FF0000"/>
                </a:solidFill>
              </a:rPr>
              <a:t> box, Sensory impact of taste, aroma </a:t>
            </a:r>
            <a:r>
              <a:rPr lang="en-US" sz="2400" dirty="0" err="1" smtClean="0">
                <a:solidFill>
                  <a:srgbClr val="FF0000"/>
                </a:solidFill>
              </a:rPr>
              <a:t>vs</a:t>
            </a:r>
            <a:r>
              <a:rPr lang="en-US" sz="2400" dirty="0" smtClean="0">
                <a:solidFill>
                  <a:srgbClr val="FF0000"/>
                </a:solidFill>
              </a:rPr>
              <a:t> current behavior </a:t>
            </a:r>
            <a:endParaRPr lang="en-US" sz="3200" dirty="0" smtClean="0">
              <a:solidFill>
                <a:srgbClr val="FF0000"/>
              </a:solidFill>
            </a:endParaRPr>
          </a:p>
          <a:p>
            <a:pPr marL="514350" indent="-514350">
              <a:buFont typeface="+mj-lt"/>
              <a:buAutoNum type="arabicPeriod"/>
            </a:pPr>
            <a:r>
              <a:rPr lang="en-US" sz="2800" b="1" dirty="0" smtClean="0"/>
              <a:t>Facilitate Experience </a:t>
            </a:r>
            <a:r>
              <a:rPr lang="en-US" sz="2800" dirty="0" smtClean="0"/>
              <a:t>	</a:t>
            </a:r>
          </a:p>
          <a:p>
            <a:pPr marL="914400" lvl="1" indent="-457200"/>
            <a:r>
              <a:rPr lang="en-US" sz="2400" dirty="0" smtClean="0">
                <a:solidFill>
                  <a:srgbClr val="FF0000"/>
                </a:solidFill>
              </a:rPr>
              <a:t>Events, Eateries,  </a:t>
            </a:r>
            <a:endParaRPr lang="en-US" sz="3200" dirty="0" smtClean="0"/>
          </a:p>
          <a:p>
            <a:pPr marL="514350" indent="-514350">
              <a:buFont typeface="+mj-lt"/>
              <a:buAutoNum type="arabicPeriod"/>
            </a:pPr>
            <a:r>
              <a:rPr lang="en-US" sz="2800" b="1" dirty="0" smtClean="0"/>
              <a:t>Create Connections </a:t>
            </a:r>
            <a:r>
              <a:rPr lang="en-US" sz="2800" dirty="0" smtClean="0"/>
              <a:t>	</a:t>
            </a:r>
          </a:p>
          <a:p>
            <a:pPr marL="914400" lvl="1" indent="-457200"/>
            <a:r>
              <a:rPr lang="en-US" sz="2400" dirty="0" smtClean="0">
                <a:solidFill>
                  <a:srgbClr val="FF0000"/>
                </a:solidFill>
              </a:rPr>
              <a:t>With mothers via </a:t>
            </a:r>
            <a:r>
              <a:rPr lang="en-US" sz="2400" dirty="0" err="1" smtClean="0">
                <a:solidFill>
                  <a:srgbClr val="FF0000"/>
                </a:solidFill>
              </a:rPr>
              <a:t>youtube</a:t>
            </a:r>
            <a:r>
              <a:rPr lang="en-US" sz="2400" dirty="0" smtClean="0">
                <a:solidFill>
                  <a:srgbClr val="FF0000"/>
                </a:solidFill>
              </a:rPr>
              <a:t>/FB, with kids in school vans, Nutritionists </a:t>
            </a:r>
            <a:endParaRPr lang="en-US" sz="3200" dirty="0" smtClean="0"/>
          </a:p>
          <a:p>
            <a:pPr marL="514350" indent="-514350">
              <a:buFont typeface="+mj-lt"/>
              <a:buAutoNum type="arabicPeriod"/>
            </a:pPr>
            <a:r>
              <a:rPr lang="en-US" sz="2800" b="1" dirty="0" smtClean="0"/>
              <a:t>Nurture Trust	</a:t>
            </a:r>
            <a:r>
              <a:rPr lang="en-US" sz="2800" dirty="0" smtClean="0"/>
              <a:t>		</a:t>
            </a:r>
          </a:p>
          <a:p>
            <a:pPr marL="914400" lvl="1" indent="-457200"/>
            <a:r>
              <a:rPr lang="en-US" sz="2400" dirty="0" smtClean="0">
                <a:solidFill>
                  <a:srgbClr val="FF0000"/>
                </a:solidFill>
              </a:rPr>
              <a:t>KOF endorsement, PR, P&amp;S</a:t>
            </a:r>
            <a:endParaRPr lang="en-US" dirty="0" smtClean="0"/>
          </a:p>
          <a:p>
            <a:pPr marL="514350" indent="-514350">
              <a:buFont typeface="+mj-lt"/>
              <a:buAutoNum type="arabicPeriod"/>
            </a:pPr>
            <a:r>
              <a:rPr lang="en-US" sz="2800" b="1" dirty="0" smtClean="0"/>
              <a:t>Build Love	</a:t>
            </a:r>
            <a:r>
              <a:rPr lang="en-US" sz="2800" dirty="0" smtClean="0"/>
              <a:t>		</a:t>
            </a:r>
          </a:p>
          <a:p>
            <a:pPr marL="914400" lvl="1" indent="-457200"/>
            <a:r>
              <a:rPr lang="en-US" sz="2400" dirty="0" smtClean="0">
                <a:solidFill>
                  <a:srgbClr val="FF0000"/>
                </a:solidFill>
              </a:rPr>
              <a:t>Nutrition and Growth of Kids, Nutrition pilot in rural school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1066800" y="2514600"/>
            <a:ext cx="7086600" cy="3416320"/>
          </a:xfrm>
          <a:prstGeom prst="rect">
            <a:avLst/>
          </a:prstGeom>
          <a:noFill/>
        </p:spPr>
        <p:txBody>
          <a:bodyPr wrap="square" rtlCol="0">
            <a:spAutoFit/>
          </a:bodyPr>
          <a:lstStyle/>
          <a:p>
            <a:pPr algn="r"/>
            <a:r>
              <a:rPr lang="en-US" sz="4400" b="1" dirty="0" smtClean="0">
                <a:solidFill>
                  <a:schemeClr val="bg1"/>
                </a:solidFill>
              </a:rPr>
              <a:t>“To do a common thing uncommonly well brings Success” </a:t>
            </a:r>
          </a:p>
          <a:p>
            <a:pPr algn="r"/>
            <a:endParaRPr lang="en-US" sz="2800" dirty="0" smtClean="0">
              <a:solidFill>
                <a:schemeClr val="bg1"/>
              </a:solidFill>
            </a:endParaRPr>
          </a:p>
          <a:p>
            <a:pPr algn="r"/>
            <a:endParaRPr lang="en-US" sz="2800" dirty="0" smtClean="0">
              <a:solidFill>
                <a:schemeClr val="bg1"/>
              </a:solidFill>
            </a:endParaRPr>
          </a:p>
          <a:p>
            <a:pPr algn="r"/>
            <a:r>
              <a:rPr lang="en-US" sz="2800" dirty="0" smtClean="0">
                <a:solidFill>
                  <a:schemeClr val="bg1"/>
                </a:solidFill>
              </a:rPr>
              <a:t>Henry John Heinz</a:t>
            </a:r>
            <a:endParaRPr lang="en-US" sz="28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Marketer: role is constant</a:t>
            </a:r>
            <a:endParaRPr lang="en-US" sz="4800" b="1" dirty="0"/>
          </a:p>
        </p:txBody>
      </p:sp>
      <p:pic>
        <p:nvPicPr>
          <p:cNvPr id="20482" name="Picture 2" descr="http://media2.picsearch.com/is?NN3ZtuWBp1gmr8wtyG8aVtNJ7Aqrh-ThF8YmH5HZJ_g&amp;height=213"/>
          <p:cNvPicPr>
            <a:picLocks noChangeAspect="1" noChangeArrowheads="1"/>
          </p:cNvPicPr>
          <p:nvPr/>
        </p:nvPicPr>
        <p:blipFill>
          <a:blip r:embed="rId3" cstate="print"/>
          <a:srcRect/>
          <a:stretch>
            <a:fillRect/>
          </a:stretch>
        </p:blipFill>
        <p:spPr bwMode="auto">
          <a:xfrm>
            <a:off x="1600200" y="1828800"/>
            <a:ext cx="5977583" cy="3733800"/>
          </a:xfrm>
          <a:prstGeom prst="rect">
            <a:avLst/>
          </a:prstGeom>
          <a:noFill/>
        </p:spPr>
      </p:pic>
      <p:sp>
        <p:nvSpPr>
          <p:cNvPr id="6" name="TextBox 5"/>
          <p:cNvSpPr txBox="1"/>
          <p:nvPr/>
        </p:nvSpPr>
        <p:spPr>
          <a:xfrm>
            <a:off x="685800" y="5791200"/>
            <a:ext cx="8001000" cy="400110"/>
          </a:xfrm>
          <a:prstGeom prst="rect">
            <a:avLst/>
          </a:prstGeom>
          <a:noFill/>
        </p:spPr>
        <p:txBody>
          <a:bodyPr wrap="square" rtlCol="0">
            <a:spAutoFit/>
          </a:bodyPr>
          <a:lstStyle/>
          <a:p>
            <a:r>
              <a:rPr lang="en-US" sz="1600" dirty="0" smtClean="0"/>
              <a:t>How can I influence </a:t>
            </a:r>
            <a:r>
              <a:rPr lang="en-US" sz="1600" b="1" dirty="0" smtClean="0"/>
              <a:t>BEST</a:t>
            </a:r>
            <a:r>
              <a:rPr lang="en-US" sz="1600" dirty="0" smtClean="0"/>
              <a:t> to </a:t>
            </a:r>
            <a:r>
              <a:rPr lang="en-US" sz="2000" b="1" dirty="0" smtClean="0"/>
              <a:t>CHANGE</a:t>
            </a:r>
            <a:r>
              <a:rPr lang="en-US" sz="1600" dirty="0" smtClean="0"/>
              <a:t> consumer behavior in </a:t>
            </a:r>
            <a:r>
              <a:rPr lang="en-US" sz="1600" dirty="0" err="1" smtClean="0"/>
              <a:t>favour</a:t>
            </a:r>
            <a:r>
              <a:rPr lang="en-US" sz="1600" dirty="0" smtClean="0"/>
              <a:t> of </a:t>
            </a:r>
            <a:r>
              <a:rPr lang="en-US" sz="2000" b="1" dirty="0" smtClean="0"/>
              <a:t>MY BRAND</a:t>
            </a:r>
            <a:endParaRPr 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So what’s Changing.. What is New…..</a:t>
            </a:r>
            <a:endParaRPr lang="en-US" b="1" dirty="0"/>
          </a:p>
        </p:txBody>
      </p:sp>
      <p:pic>
        <p:nvPicPr>
          <p:cNvPr id="9218" name="Picture 2" descr="https://encrypted-tbn2.gstatic.com/images?q=tbn:ANd9GcRiGxZIgyJUKooJAiVYN8qe0dBd7OzdrEy7PaiEDQ9awOIr1QlRcbRoms0">
            <a:hlinkClick r:id="rId3"/>
          </p:cNvPr>
          <p:cNvPicPr>
            <a:picLocks noChangeAspect="1" noChangeArrowheads="1"/>
          </p:cNvPicPr>
          <p:nvPr/>
        </p:nvPicPr>
        <p:blipFill>
          <a:blip r:embed="rId4" cstate="print"/>
          <a:srcRect/>
          <a:stretch>
            <a:fillRect/>
          </a:stretch>
        </p:blipFill>
        <p:spPr bwMode="auto">
          <a:xfrm>
            <a:off x="3505200" y="1905000"/>
            <a:ext cx="2057400" cy="685800"/>
          </a:xfrm>
          <a:prstGeom prst="rect">
            <a:avLst/>
          </a:prstGeom>
          <a:noFill/>
        </p:spPr>
      </p:pic>
      <p:pic>
        <p:nvPicPr>
          <p:cNvPr id="9220" name="Picture 4" descr="Stock Cartoon of a Man and Woman Jumping a Hurdle">
            <a:hlinkClick r:id="rId5"/>
          </p:cNvPr>
          <p:cNvPicPr>
            <a:picLocks noChangeAspect="1" noChangeArrowheads="1"/>
          </p:cNvPicPr>
          <p:nvPr/>
        </p:nvPicPr>
        <p:blipFill>
          <a:blip r:embed="rId6" cstate="print"/>
          <a:srcRect b="7937"/>
          <a:stretch>
            <a:fillRect/>
          </a:stretch>
        </p:blipFill>
        <p:spPr bwMode="auto">
          <a:xfrm>
            <a:off x="609600" y="1447800"/>
            <a:ext cx="2402971" cy="2286000"/>
          </a:xfrm>
          <a:prstGeom prst="rect">
            <a:avLst/>
          </a:prstGeom>
          <a:noFill/>
        </p:spPr>
      </p:pic>
      <p:pic>
        <p:nvPicPr>
          <p:cNvPr id="8" name="Picture 6" descr="https://encrypted-tbn1.gstatic.com/images?q=tbn:ANd9GcQsUF2QIaDMlay3SxfGJK-kOdfLaHlcbc0YFhX8fFFdkkZrX83QfsNSCrw57w">
            <a:hlinkClick r:id="rId7"/>
          </p:cNvPr>
          <p:cNvPicPr>
            <a:picLocks noChangeAspect="1" noChangeArrowheads="1"/>
          </p:cNvPicPr>
          <p:nvPr/>
        </p:nvPicPr>
        <p:blipFill>
          <a:blip r:embed="rId8" cstate="print"/>
          <a:srcRect/>
          <a:stretch>
            <a:fillRect/>
          </a:stretch>
        </p:blipFill>
        <p:spPr bwMode="auto">
          <a:xfrm>
            <a:off x="6096000" y="1676400"/>
            <a:ext cx="1781175" cy="1603058"/>
          </a:xfrm>
          <a:prstGeom prst="rect">
            <a:avLst/>
          </a:prstGeom>
          <a:noFill/>
        </p:spPr>
      </p:pic>
      <p:pic>
        <p:nvPicPr>
          <p:cNvPr id="9224" name="Picture 8" descr="https://encrypted-tbn3.gstatic.com/images?q=tbn:ANd9GcRJS3UJ29sIffZLyJdBvN6fB78KsJ89dnMBbhmDsNyfeFngNUrgAYs_DIc">
            <a:hlinkClick r:id="rId9"/>
          </p:cNvPr>
          <p:cNvPicPr>
            <a:picLocks noChangeAspect="1" noChangeArrowheads="1"/>
          </p:cNvPicPr>
          <p:nvPr/>
        </p:nvPicPr>
        <p:blipFill>
          <a:blip r:embed="rId10" cstate="print"/>
          <a:srcRect/>
          <a:stretch>
            <a:fillRect/>
          </a:stretch>
        </p:blipFill>
        <p:spPr bwMode="auto">
          <a:xfrm>
            <a:off x="5943600" y="3886200"/>
            <a:ext cx="2181099" cy="1447800"/>
          </a:xfrm>
          <a:prstGeom prst="rect">
            <a:avLst/>
          </a:prstGeom>
          <a:noFill/>
        </p:spPr>
      </p:pic>
      <p:pic>
        <p:nvPicPr>
          <p:cNvPr id="9228" name="Picture 12" descr="https://encrypted-tbn3.gstatic.com/images?q=tbn:ANd9GcRp98XtYmfkY3tOqi4JG2QVxbzlzyA2r7oIm8uzKvkRibnPN19tb-V1BS0">
            <a:hlinkClick r:id="rId11"/>
          </p:cNvPr>
          <p:cNvPicPr>
            <a:picLocks noChangeAspect="1" noChangeArrowheads="1"/>
          </p:cNvPicPr>
          <p:nvPr/>
        </p:nvPicPr>
        <p:blipFill>
          <a:blip r:embed="rId12" cstate="print"/>
          <a:srcRect/>
          <a:stretch>
            <a:fillRect/>
          </a:stretch>
        </p:blipFill>
        <p:spPr bwMode="auto">
          <a:xfrm>
            <a:off x="3124200" y="3581400"/>
            <a:ext cx="2743200" cy="1828800"/>
          </a:xfrm>
          <a:prstGeom prst="rect">
            <a:avLst/>
          </a:prstGeom>
          <a:noFill/>
        </p:spPr>
      </p:pic>
      <p:pic>
        <p:nvPicPr>
          <p:cNvPr id="9230" name="Picture 14" descr="Working mother juggling">
            <a:hlinkClick r:id="rId13"/>
          </p:cNvPr>
          <p:cNvPicPr>
            <a:picLocks noChangeAspect="1" noChangeArrowheads="1"/>
          </p:cNvPicPr>
          <p:nvPr/>
        </p:nvPicPr>
        <p:blipFill>
          <a:blip r:embed="rId14" cstate="print"/>
          <a:srcRect/>
          <a:stretch>
            <a:fillRect/>
          </a:stretch>
        </p:blipFill>
        <p:spPr bwMode="auto">
          <a:xfrm>
            <a:off x="609600" y="3505200"/>
            <a:ext cx="2286000" cy="228600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diamond(in)">
                                      <p:cBhvr>
                                        <p:cTn id="7" dur="2000"/>
                                        <p:tgtEl>
                                          <p:spTgt spid="9220"/>
                                        </p:tgtEl>
                                      </p:cBhvr>
                                    </p:animEffect>
                                  </p:childTnLst>
                                </p:cTn>
                              </p:par>
                              <p:par>
                                <p:cTn id="8" presetID="8" presetClass="entr" presetSubtype="16" fill="hold" nodeType="withEffect">
                                  <p:stCondLst>
                                    <p:cond delay="0"/>
                                  </p:stCondLst>
                                  <p:childTnLst>
                                    <p:set>
                                      <p:cBhvr>
                                        <p:cTn id="9" dur="1" fill="hold">
                                          <p:stCondLst>
                                            <p:cond delay="0"/>
                                          </p:stCondLst>
                                        </p:cTn>
                                        <p:tgtEl>
                                          <p:spTgt spid="9218"/>
                                        </p:tgtEl>
                                        <p:attrNameLst>
                                          <p:attrName>style.visibility</p:attrName>
                                        </p:attrNameLst>
                                      </p:cBhvr>
                                      <p:to>
                                        <p:strVal val="visible"/>
                                      </p:to>
                                    </p:set>
                                    <p:animEffect transition="in" filter="diamond(in)">
                                      <p:cBhvr>
                                        <p:cTn id="10" dur="2000"/>
                                        <p:tgtEl>
                                          <p:spTgt spid="9218"/>
                                        </p:tgtEl>
                                      </p:cBhvr>
                                    </p:animEffect>
                                  </p:childTnLst>
                                </p:cTn>
                              </p:par>
                              <p:par>
                                <p:cTn id="11" presetID="8" presetClass="entr" presetSubtype="16"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amond(in)">
                                      <p:cBhvr>
                                        <p:cTn id="13" dur="2000"/>
                                        <p:tgtEl>
                                          <p:spTgt spid="8"/>
                                        </p:tgtEl>
                                      </p:cBhvr>
                                    </p:animEffect>
                                  </p:childTnLst>
                                </p:cTn>
                              </p:par>
                              <p:par>
                                <p:cTn id="14" presetID="8" presetClass="entr" presetSubtype="16" fill="hold" nodeType="withEffect">
                                  <p:stCondLst>
                                    <p:cond delay="0"/>
                                  </p:stCondLst>
                                  <p:childTnLst>
                                    <p:set>
                                      <p:cBhvr>
                                        <p:cTn id="15" dur="1" fill="hold">
                                          <p:stCondLst>
                                            <p:cond delay="0"/>
                                          </p:stCondLst>
                                        </p:cTn>
                                        <p:tgtEl>
                                          <p:spTgt spid="9224"/>
                                        </p:tgtEl>
                                        <p:attrNameLst>
                                          <p:attrName>style.visibility</p:attrName>
                                        </p:attrNameLst>
                                      </p:cBhvr>
                                      <p:to>
                                        <p:strVal val="visible"/>
                                      </p:to>
                                    </p:set>
                                    <p:animEffect transition="in" filter="diamond(in)">
                                      <p:cBhvr>
                                        <p:cTn id="16" dur="2000"/>
                                        <p:tgtEl>
                                          <p:spTgt spid="9224"/>
                                        </p:tgtEl>
                                      </p:cBhvr>
                                    </p:animEffect>
                                  </p:childTnLst>
                                </p:cTn>
                              </p:par>
                              <p:par>
                                <p:cTn id="17" presetID="8" presetClass="entr" presetSubtype="16" fill="hold" nodeType="withEffect">
                                  <p:stCondLst>
                                    <p:cond delay="0"/>
                                  </p:stCondLst>
                                  <p:childTnLst>
                                    <p:set>
                                      <p:cBhvr>
                                        <p:cTn id="18" dur="1" fill="hold">
                                          <p:stCondLst>
                                            <p:cond delay="0"/>
                                          </p:stCondLst>
                                        </p:cTn>
                                        <p:tgtEl>
                                          <p:spTgt spid="9228"/>
                                        </p:tgtEl>
                                        <p:attrNameLst>
                                          <p:attrName>style.visibility</p:attrName>
                                        </p:attrNameLst>
                                      </p:cBhvr>
                                      <p:to>
                                        <p:strVal val="visible"/>
                                      </p:to>
                                    </p:set>
                                    <p:animEffect transition="in" filter="diamond(in)">
                                      <p:cBhvr>
                                        <p:cTn id="19" dur="2000"/>
                                        <p:tgtEl>
                                          <p:spTgt spid="9228"/>
                                        </p:tgtEl>
                                      </p:cBhvr>
                                    </p:animEffect>
                                  </p:childTnLst>
                                </p:cTn>
                              </p:par>
                              <p:par>
                                <p:cTn id="20" presetID="8" presetClass="entr" presetSubtype="16" fill="hold" nodeType="withEffect">
                                  <p:stCondLst>
                                    <p:cond delay="0"/>
                                  </p:stCondLst>
                                  <p:childTnLst>
                                    <p:set>
                                      <p:cBhvr>
                                        <p:cTn id="21" dur="1" fill="hold">
                                          <p:stCondLst>
                                            <p:cond delay="0"/>
                                          </p:stCondLst>
                                        </p:cTn>
                                        <p:tgtEl>
                                          <p:spTgt spid="9230"/>
                                        </p:tgtEl>
                                        <p:attrNameLst>
                                          <p:attrName>style.visibility</p:attrName>
                                        </p:attrNameLst>
                                      </p:cBhvr>
                                      <p:to>
                                        <p:strVal val="visible"/>
                                      </p:to>
                                    </p:set>
                                    <p:animEffect transition="in" filter="diamond(in)">
                                      <p:cBhvr>
                                        <p:cTn id="22" dur="2000"/>
                                        <p:tgtEl>
                                          <p:spTgt spid="92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p:spPr>
        <p:txBody>
          <a:bodyPr>
            <a:normAutofit fontScale="90000"/>
          </a:bodyPr>
          <a:lstStyle/>
          <a:p>
            <a:r>
              <a:rPr lang="en-US" dirty="0" smtClean="0">
                <a:solidFill>
                  <a:schemeClr val="bg1"/>
                </a:solidFill>
              </a:rPr>
              <a:t> r BRANDS .. </a:t>
            </a:r>
            <a:r>
              <a:rPr lang="en-US" sz="3200" dirty="0" smtClean="0">
                <a:solidFill>
                  <a:schemeClr val="bg1"/>
                </a:solidFill>
              </a:rPr>
              <a:t>still influential in decision making ? </a:t>
            </a:r>
            <a:endParaRPr lang="en-US" dirty="0">
              <a:solidFill>
                <a:schemeClr val="bg1"/>
              </a:solidFill>
            </a:endParaRPr>
          </a:p>
        </p:txBody>
      </p:sp>
      <p:sp>
        <p:nvSpPr>
          <p:cNvPr id="5" name="Title 1"/>
          <p:cNvSpPr txBox="1">
            <a:spLocks/>
          </p:cNvSpPr>
          <p:nvPr/>
        </p:nvSpPr>
        <p:spPr>
          <a:xfrm>
            <a:off x="381000" y="3657600"/>
            <a:ext cx="8229600" cy="1143000"/>
          </a:xfrm>
          <a:prstGeom prst="rect">
            <a:avLst/>
          </a:prstGeom>
        </p:spPr>
        <p:txBody>
          <a:bodyPr vert="horz" lIns="91440" tIns="45720" rIns="91440" bIns="45720" rtlCol="0" anchor="ctr">
            <a:normAutofit lnSpcReduction="10000"/>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baseline="0" noProof="0" dirty="0" smtClean="0">
                <a:ln>
                  <a:noFill/>
                </a:ln>
                <a:solidFill>
                  <a:schemeClr val="bg1"/>
                </a:solidFill>
                <a:effectLst/>
                <a:uLnTx/>
                <a:uFillTx/>
                <a:latin typeface="+mj-lt"/>
                <a:ea typeface="+mj-ea"/>
                <a:cs typeface="+mj-cs"/>
              </a:rPr>
              <a:t>r v  </a:t>
            </a:r>
            <a:r>
              <a:rPr kumimoji="0" lang="en-US" sz="4400" b="0" i="0" u="none" strike="noStrike" kern="1200" cap="none" spc="0" normalizeH="0" baseline="0" noProof="0" dirty="0" smtClean="0">
                <a:ln>
                  <a:noFill/>
                </a:ln>
                <a:solidFill>
                  <a:schemeClr val="bg1"/>
                </a:solidFill>
                <a:effectLst/>
                <a:uLnTx/>
                <a:uFillTx/>
                <a:latin typeface="+mj-lt"/>
                <a:ea typeface="+mj-ea"/>
                <a:cs typeface="+mj-cs"/>
              </a:rPr>
              <a:t>BUILDING BRANDS </a:t>
            </a:r>
            <a:r>
              <a:rPr kumimoji="0" lang="en-US" sz="3000" b="0" i="0" u="none" strike="noStrike" kern="1200" cap="none" spc="0" normalizeH="0" baseline="0" noProof="0" dirty="0" smtClean="0">
                <a:ln>
                  <a:noFill/>
                </a:ln>
                <a:solidFill>
                  <a:schemeClr val="bg1"/>
                </a:solidFill>
                <a:effectLst/>
                <a:uLnTx/>
                <a:uFillTx/>
                <a:latin typeface="+mj-lt"/>
                <a:ea typeface="+mj-ea"/>
                <a:cs typeface="+mj-cs"/>
              </a:rPr>
              <a:t>that people </a:t>
            </a:r>
            <a:r>
              <a:rPr kumimoji="0" lang="en-US" sz="3600" b="1" i="0" u="none" strike="noStrike" kern="1200" cap="none" spc="0" normalizeH="0" baseline="0" noProof="0" dirty="0" smtClean="0">
                <a:ln>
                  <a:noFill/>
                </a:ln>
                <a:solidFill>
                  <a:schemeClr val="bg1"/>
                </a:solidFill>
                <a:effectLst/>
                <a:uLnTx/>
                <a:uFillTx/>
                <a:latin typeface="+mj-lt"/>
                <a:ea typeface="+mj-ea"/>
                <a:cs typeface="+mj-cs"/>
              </a:rPr>
              <a:t>LOVE </a:t>
            </a:r>
            <a:r>
              <a:rPr kumimoji="0" lang="en-US" sz="3000" b="0" i="0" u="none" strike="noStrike" kern="1200" cap="none" spc="0" normalizeH="0" baseline="0" noProof="0" dirty="0" smtClean="0">
                <a:ln>
                  <a:noFill/>
                </a:ln>
                <a:solidFill>
                  <a:schemeClr val="bg1"/>
                </a:solidFill>
                <a:effectLst/>
                <a:uLnTx/>
                <a:uFillTx/>
                <a:latin typeface="+mj-lt"/>
                <a:ea typeface="+mj-ea"/>
                <a:cs typeface="+mj-cs"/>
              </a:rPr>
              <a:t> 2 buy</a:t>
            </a:r>
            <a:endParaRPr kumimoji="0" lang="en-US" sz="4400" b="0" i="0" u="none" strike="noStrike" kern="1200" cap="none" spc="0" normalizeH="0" baseline="0" noProof="0" dirty="0">
              <a:ln>
                <a:noFill/>
              </a:ln>
              <a:solidFill>
                <a:schemeClr val="bg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 Consumers still BUY BRANDS</a:t>
            </a:r>
            <a:endParaRPr lang="en-US" b="1" dirty="0"/>
          </a:p>
        </p:txBody>
      </p:sp>
      <p:grpSp>
        <p:nvGrpSpPr>
          <p:cNvPr id="10" name="Group 9"/>
          <p:cNvGrpSpPr/>
          <p:nvPr/>
        </p:nvGrpSpPr>
        <p:grpSpPr>
          <a:xfrm>
            <a:off x="685800" y="2133600"/>
            <a:ext cx="3438743" cy="3190220"/>
            <a:chOff x="685800" y="2133600"/>
            <a:chExt cx="3438743" cy="3190220"/>
          </a:xfrm>
        </p:grpSpPr>
        <p:pic>
          <p:nvPicPr>
            <p:cNvPr id="7170" name="Picture 2" descr="https://encrypted-tbn2.gstatic.com/images?q=tbn:ANd9GcSzVoqIJkacGjzRHiLYjLkt8k-oe7KbXA6_2_-EkykarUx35DlYQG39kQ">
              <a:hlinkClick r:id="rId3"/>
            </p:cNvPr>
            <p:cNvPicPr>
              <a:picLocks noChangeAspect="1" noChangeArrowheads="1"/>
            </p:cNvPicPr>
            <p:nvPr/>
          </p:nvPicPr>
          <p:blipFill>
            <a:blip r:embed="rId4" cstate="print"/>
            <a:srcRect/>
            <a:stretch>
              <a:fillRect/>
            </a:stretch>
          </p:blipFill>
          <p:spPr bwMode="auto">
            <a:xfrm>
              <a:off x="1066800" y="2133600"/>
              <a:ext cx="3057743" cy="2209800"/>
            </a:xfrm>
            <a:prstGeom prst="rect">
              <a:avLst/>
            </a:prstGeom>
            <a:noFill/>
          </p:spPr>
        </p:pic>
        <p:sp>
          <p:nvSpPr>
            <p:cNvPr id="7" name="TextBox 6"/>
            <p:cNvSpPr txBox="1"/>
            <p:nvPr/>
          </p:nvSpPr>
          <p:spPr>
            <a:xfrm>
              <a:off x="685800" y="4800600"/>
              <a:ext cx="3429000" cy="523220"/>
            </a:xfrm>
            <a:prstGeom prst="rect">
              <a:avLst/>
            </a:prstGeom>
            <a:noFill/>
          </p:spPr>
          <p:txBody>
            <a:bodyPr wrap="square" rtlCol="0">
              <a:spAutoFit/>
            </a:bodyPr>
            <a:lstStyle/>
            <a:p>
              <a:r>
                <a:rPr lang="en-US" sz="2800" b="1" dirty="0" smtClean="0"/>
                <a:t>PRICE </a:t>
              </a:r>
              <a:r>
                <a:rPr lang="en-US" b="1" dirty="0" smtClean="0"/>
                <a:t>alone </a:t>
              </a:r>
              <a:r>
                <a:rPr lang="en-US" sz="2800" b="1" dirty="0" smtClean="0"/>
                <a:t>16%  to 7%</a:t>
              </a:r>
              <a:endParaRPr lang="en-US" sz="2800" b="1" dirty="0"/>
            </a:p>
          </p:txBody>
        </p:sp>
      </p:grpSp>
      <p:grpSp>
        <p:nvGrpSpPr>
          <p:cNvPr id="11" name="Group 10"/>
          <p:cNvGrpSpPr/>
          <p:nvPr/>
        </p:nvGrpSpPr>
        <p:grpSpPr>
          <a:xfrm>
            <a:off x="4724400" y="1752600"/>
            <a:ext cx="3733800" cy="3571220"/>
            <a:chOff x="4724400" y="1752600"/>
            <a:chExt cx="3733800" cy="3571220"/>
          </a:xfrm>
        </p:grpSpPr>
        <p:pic>
          <p:nvPicPr>
            <p:cNvPr id="7172" name="Picture 4" descr="https://encrypted-tbn0.gstatic.com/images?q=tbn:ANd9GcRK_wIIDQ4uzO1Y93c7rp7i2mOrMgrw62tr5gfe19E00VBLov7S9IrR4v4">
              <a:hlinkClick r:id="rId5"/>
            </p:cNvPr>
            <p:cNvPicPr>
              <a:picLocks noChangeAspect="1" noChangeArrowheads="1"/>
            </p:cNvPicPr>
            <p:nvPr/>
          </p:nvPicPr>
          <p:blipFill>
            <a:blip r:embed="rId6" cstate="print"/>
            <a:srcRect/>
            <a:stretch>
              <a:fillRect/>
            </a:stretch>
          </p:blipFill>
          <p:spPr bwMode="auto">
            <a:xfrm>
              <a:off x="5334000" y="1752600"/>
              <a:ext cx="2362200" cy="2663757"/>
            </a:xfrm>
            <a:prstGeom prst="rect">
              <a:avLst/>
            </a:prstGeom>
            <a:noFill/>
          </p:spPr>
        </p:pic>
        <p:sp>
          <p:nvSpPr>
            <p:cNvPr id="8" name="TextBox 7"/>
            <p:cNvSpPr txBox="1"/>
            <p:nvPr/>
          </p:nvSpPr>
          <p:spPr>
            <a:xfrm>
              <a:off x="4724400" y="4800600"/>
              <a:ext cx="3733800" cy="523220"/>
            </a:xfrm>
            <a:prstGeom prst="rect">
              <a:avLst/>
            </a:prstGeom>
            <a:noFill/>
          </p:spPr>
          <p:txBody>
            <a:bodyPr wrap="square" rtlCol="0">
              <a:spAutoFit/>
            </a:bodyPr>
            <a:lstStyle/>
            <a:p>
              <a:r>
                <a:rPr lang="en-US" sz="2800" b="1" dirty="0" smtClean="0"/>
                <a:t>BRAND </a:t>
              </a:r>
              <a:r>
                <a:rPr lang="en-US" b="1" dirty="0" smtClean="0"/>
                <a:t>alone </a:t>
              </a:r>
              <a:r>
                <a:rPr lang="en-US" sz="2800" b="1" dirty="0" smtClean="0"/>
                <a:t>43% to 59%</a:t>
              </a:r>
              <a:endParaRPr lang="en-US" sz="2800" b="1" dirty="0"/>
            </a:p>
          </p:txBody>
        </p:sp>
      </p:grpSp>
      <p:sp>
        <p:nvSpPr>
          <p:cNvPr id="9" name="Rectangle 8"/>
          <p:cNvSpPr/>
          <p:nvPr/>
        </p:nvSpPr>
        <p:spPr>
          <a:xfrm>
            <a:off x="1905000" y="6248400"/>
            <a:ext cx="7010400" cy="646331"/>
          </a:xfrm>
          <a:prstGeom prst="rect">
            <a:avLst/>
          </a:prstGeom>
        </p:spPr>
        <p:txBody>
          <a:bodyPr wrap="square">
            <a:spAutoFit/>
          </a:bodyPr>
          <a:lstStyle/>
          <a:p>
            <a:pPr algn="r"/>
            <a:r>
              <a:rPr lang="en-US" dirty="0" err="1" smtClean="0"/>
              <a:t>Millward</a:t>
            </a:r>
            <a:r>
              <a:rPr lang="en-US" dirty="0" smtClean="0"/>
              <a:t> Brown’s seventh annual </a:t>
            </a:r>
            <a:r>
              <a:rPr lang="en-US" dirty="0" err="1" smtClean="0"/>
              <a:t>BrandZ</a:t>
            </a:r>
            <a:r>
              <a:rPr lang="en-US" dirty="0" smtClean="0"/>
              <a:t> report based on trends in the past 10 years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1000" fill="hold"/>
                                        <p:tgtEl>
                                          <p:spTgt spid="11"/>
                                        </p:tgtEl>
                                        <p:attrNameLst>
                                          <p:attrName>ppt_x</p:attrName>
                                        </p:attrNameLst>
                                      </p:cBhvr>
                                      <p:tavLst>
                                        <p:tav tm="0">
                                          <p:val>
                                            <p:strVal val="1+#ppt_w/2"/>
                                          </p:val>
                                        </p:tav>
                                        <p:tav tm="100000">
                                          <p:val>
                                            <p:strVal val="#ppt_x"/>
                                          </p:val>
                                        </p:tav>
                                      </p:tavLst>
                                    </p:anim>
                                    <p:anim calcmode="lin" valueType="num">
                                      <p:cBhvr additive="base">
                                        <p:cTn id="13" dur="10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dirty="0" smtClean="0"/>
              <a:t>Top Global Brands 2013</a:t>
            </a:r>
            <a:endParaRPr lang="en-US" sz="4800" b="1" dirty="0"/>
          </a:p>
        </p:txBody>
      </p:sp>
      <p:pic>
        <p:nvPicPr>
          <p:cNvPr id="4" name="Picture 18" descr="Apple"/>
          <p:cNvPicPr>
            <a:picLocks noChangeAspect="1" noChangeArrowheads="1"/>
          </p:cNvPicPr>
          <p:nvPr/>
        </p:nvPicPr>
        <p:blipFill>
          <a:blip r:embed="rId3" cstate="print"/>
          <a:srcRect/>
          <a:stretch>
            <a:fillRect/>
          </a:stretch>
        </p:blipFill>
        <p:spPr bwMode="auto">
          <a:xfrm>
            <a:off x="-76200" y="6172200"/>
            <a:ext cx="1290108" cy="504826"/>
          </a:xfrm>
          <a:prstGeom prst="rect">
            <a:avLst/>
          </a:prstGeom>
          <a:noFill/>
        </p:spPr>
      </p:pic>
      <p:pic>
        <p:nvPicPr>
          <p:cNvPr id="5" name="Picture 24" descr="Google"/>
          <p:cNvPicPr>
            <a:picLocks noChangeAspect="1" noChangeArrowheads="1"/>
          </p:cNvPicPr>
          <p:nvPr/>
        </p:nvPicPr>
        <p:blipFill>
          <a:blip r:embed="rId4" cstate="print"/>
          <a:srcRect/>
          <a:stretch>
            <a:fillRect/>
          </a:stretch>
        </p:blipFill>
        <p:spPr bwMode="auto">
          <a:xfrm>
            <a:off x="1117606" y="6248400"/>
            <a:ext cx="1168394" cy="457200"/>
          </a:xfrm>
          <a:prstGeom prst="rect">
            <a:avLst/>
          </a:prstGeom>
          <a:noFill/>
        </p:spPr>
      </p:pic>
      <p:pic>
        <p:nvPicPr>
          <p:cNvPr id="6" name="Picture 26" descr="Coca-Cola"/>
          <p:cNvPicPr>
            <a:picLocks noChangeAspect="1" noChangeArrowheads="1"/>
          </p:cNvPicPr>
          <p:nvPr/>
        </p:nvPicPr>
        <p:blipFill>
          <a:blip r:embed="rId5" cstate="print"/>
          <a:srcRect/>
          <a:stretch>
            <a:fillRect/>
          </a:stretch>
        </p:blipFill>
        <p:spPr bwMode="auto">
          <a:xfrm>
            <a:off x="2209800" y="6248401"/>
            <a:ext cx="1168397" cy="457200"/>
          </a:xfrm>
          <a:prstGeom prst="rect">
            <a:avLst/>
          </a:prstGeom>
          <a:noFill/>
        </p:spPr>
      </p:pic>
      <p:pic>
        <p:nvPicPr>
          <p:cNvPr id="30722" name="Picture 2" descr="https://encrypted-tbn2.gstatic.com/images?q=tbn:ANd9GcRwubVKExp7C12BEWzmmvlJwpZu6iwf3HllkFplvUq5LWtgXshaM6ScDTo">
            <a:hlinkClick r:id="rId6"/>
          </p:cNvPr>
          <p:cNvPicPr>
            <a:picLocks noChangeAspect="1" noChangeArrowheads="1"/>
          </p:cNvPicPr>
          <p:nvPr/>
        </p:nvPicPr>
        <p:blipFill>
          <a:blip r:embed="rId7" cstate="print"/>
          <a:srcRect/>
          <a:stretch>
            <a:fillRect/>
          </a:stretch>
        </p:blipFill>
        <p:spPr bwMode="auto">
          <a:xfrm>
            <a:off x="3378197" y="6197009"/>
            <a:ext cx="914400" cy="616689"/>
          </a:xfrm>
          <a:prstGeom prst="rect">
            <a:avLst/>
          </a:prstGeom>
          <a:noFill/>
        </p:spPr>
      </p:pic>
      <p:pic>
        <p:nvPicPr>
          <p:cNvPr id="30726" name="Picture 6" descr="https://encrypted-tbn1.gstatic.com/images?q=tbn:ANd9GcTaIOh-_HOKVEkyp_r-cYXTiPX4mLxL4bZvrC_w2w3moIQhGp27bFg0mhW8nA">
            <a:hlinkClick r:id="rId8"/>
          </p:cNvPr>
          <p:cNvPicPr>
            <a:picLocks noChangeAspect="1" noChangeArrowheads="1"/>
          </p:cNvPicPr>
          <p:nvPr/>
        </p:nvPicPr>
        <p:blipFill>
          <a:blip r:embed="rId9" cstate="print"/>
          <a:srcRect/>
          <a:stretch>
            <a:fillRect/>
          </a:stretch>
        </p:blipFill>
        <p:spPr bwMode="auto">
          <a:xfrm>
            <a:off x="4343400" y="6208776"/>
            <a:ext cx="609600" cy="573024"/>
          </a:xfrm>
          <a:prstGeom prst="rect">
            <a:avLst/>
          </a:prstGeom>
          <a:noFill/>
        </p:spPr>
      </p:pic>
      <p:pic>
        <p:nvPicPr>
          <p:cNvPr id="30728" name="Picture 8" descr="https://encrypted-tbn3.gstatic.com/images?q=tbn:ANd9GcQLuF_DJRY8A9tXbmGKLCcaQVl18R5pV4fldX_DNfC2jWlP7a9nzHRVS2o">
            <a:hlinkClick r:id="rId10"/>
          </p:cNvPr>
          <p:cNvPicPr>
            <a:picLocks noChangeAspect="1" noChangeArrowheads="1"/>
          </p:cNvPicPr>
          <p:nvPr/>
        </p:nvPicPr>
        <p:blipFill>
          <a:blip r:embed="rId11" cstate="print"/>
          <a:srcRect/>
          <a:stretch>
            <a:fillRect/>
          </a:stretch>
        </p:blipFill>
        <p:spPr bwMode="auto">
          <a:xfrm>
            <a:off x="4953000" y="6172200"/>
            <a:ext cx="838200" cy="631445"/>
          </a:xfrm>
          <a:prstGeom prst="rect">
            <a:avLst/>
          </a:prstGeom>
          <a:noFill/>
        </p:spPr>
      </p:pic>
      <p:pic>
        <p:nvPicPr>
          <p:cNvPr id="30730" name="Picture 10" descr="https://encrypted-tbn0.gstatic.com/images?q=tbn:ANd9GcSuZe_cG5W_baEwfCVtzU4dM2huv9ZOrYHQPNTA-3hm1_tV8wwbL41oVsw">
            <a:hlinkClick r:id="rId12"/>
          </p:cNvPr>
          <p:cNvPicPr>
            <a:picLocks noChangeAspect="1" noChangeArrowheads="1"/>
          </p:cNvPicPr>
          <p:nvPr/>
        </p:nvPicPr>
        <p:blipFill>
          <a:blip r:embed="rId13" cstate="print"/>
          <a:srcRect b="17757"/>
          <a:stretch>
            <a:fillRect/>
          </a:stretch>
        </p:blipFill>
        <p:spPr bwMode="auto">
          <a:xfrm>
            <a:off x="5715000" y="6248400"/>
            <a:ext cx="685800" cy="520262"/>
          </a:xfrm>
          <a:prstGeom prst="rect">
            <a:avLst/>
          </a:prstGeom>
          <a:noFill/>
        </p:spPr>
      </p:pic>
      <p:pic>
        <p:nvPicPr>
          <p:cNvPr id="30732" name="Picture 12" descr="https://encrypted-tbn1.gstatic.com/images?q=tbn:ANd9GcTH0vht5PDmZRYi6HELY7tYY1vYZcybf7kxWMwb-187-yePFCex_gGVmg">
            <a:hlinkClick r:id="rId14"/>
          </p:cNvPr>
          <p:cNvPicPr>
            <a:picLocks noChangeAspect="1" noChangeArrowheads="1"/>
          </p:cNvPicPr>
          <p:nvPr/>
        </p:nvPicPr>
        <p:blipFill>
          <a:blip r:embed="rId15" cstate="print"/>
          <a:srcRect t="23077" b="15385"/>
          <a:stretch>
            <a:fillRect/>
          </a:stretch>
        </p:blipFill>
        <p:spPr bwMode="auto">
          <a:xfrm>
            <a:off x="6400800" y="6096000"/>
            <a:ext cx="1238250" cy="762000"/>
          </a:xfrm>
          <a:prstGeom prst="rect">
            <a:avLst/>
          </a:prstGeom>
          <a:noFill/>
        </p:spPr>
      </p:pic>
      <p:pic>
        <p:nvPicPr>
          <p:cNvPr id="30734" name="Picture 14" descr="https://encrypted-tbn0.gstatic.com/images?q=tbn:ANd9GcRvshBAhrQbe3SCX61hM31-SNRYWiEFXcXoAU57pNtFPp831XSGiRD62TX7">
            <a:hlinkClick r:id="rId16"/>
          </p:cNvPr>
          <p:cNvPicPr>
            <a:picLocks noChangeAspect="1" noChangeArrowheads="1"/>
          </p:cNvPicPr>
          <p:nvPr/>
        </p:nvPicPr>
        <p:blipFill>
          <a:blip r:embed="rId17" cstate="print"/>
          <a:srcRect l="55814" b="25926"/>
          <a:stretch>
            <a:fillRect/>
          </a:stretch>
        </p:blipFill>
        <p:spPr bwMode="auto">
          <a:xfrm>
            <a:off x="7620000" y="6042526"/>
            <a:ext cx="990600" cy="695158"/>
          </a:xfrm>
          <a:prstGeom prst="rect">
            <a:avLst/>
          </a:prstGeom>
          <a:noFill/>
        </p:spPr>
      </p:pic>
      <p:pic>
        <p:nvPicPr>
          <p:cNvPr id="30736" name="Picture 16" descr="https://encrypted-tbn3.gstatic.com/images?q=tbn:ANd9GcQVCqFbtjG1sSZx2CcaMTfFzRqEos2EcZd_F4hcOiSJ0aPf4vPMqGJAqr8">
            <a:hlinkClick r:id="rId18"/>
          </p:cNvPr>
          <p:cNvPicPr>
            <a:picLocks noChangeAspect="1" noChangeArrowheads="1"/>
          </p:cNvPicPr>
          <p:nvPr/>
        </p:nvPicPr>
        <p:blipFill>
          <a:blip r:embed="rId19" cstate="print"/>
          <a:srcRect b="29670"/>
          <a:stretch>
            <a:fillRect/>
          </a:stretch>
        </p:blipFill>
        <p:spPr bwMode="auto">
          <a:xfrm>
            <a:off x="8351044" y="6248400"/>
            <a:ext cx="792956" cy="457200"/>
          </a:xfrm>
          <a:prstGeom prst="rect">
            <a:avLst/>
          </a:prstGeom>
          <a:noFill/>
        </p:spPr>
      </p:pic>
      <p:graphicFrame>
        <p:nvGraphicFramePr>
          <p:cNvPr id="14" name="Chart 13"/>
          <p:cNvGraphicFramePr/>
          <p:nvPr/>
        </p:nvGraphicFramePr>
        <p:xfrm>
          <a:off x="762000" y="990600"/>
          <a:ext cx="7239000" cy="5105400"/>
        </p:xfrm>
        <a:graphic>
          <a:graphicData uri="http://schemas.openxmlformats.org/drawingml/2006/chart">
            <c:chart xmlns:c="http://schemas.openxmlformats.org/drawingml/2006/chart" xmlns:r="http://schemas.openxmlformats.org/officeDocument/2006/relationships" r:id="rId20"/>
          </a:graphicData>
        </a:graphic>
      </p:graphicFrame>
      <p:sp>
        <p:nvSpPr>
          <p:cNvPr id="15" name="TextBox 14"/>
          <p:cNvSpPr txBox="1"/>
          <p:nvPr/>
        </p:nvSpPr>
        <p:spPr>
          <a:xfrm rot="16200000">
            <a:off x="266700" y="2857500"/>
            <a:ext cx="1371600" cy="381000"/>
          </a:xfrm>
          <a:prstGeom prst="rect">
            <a:avLst/>
          </a:prstGeom>
          <a:noFill/>
        </p:spPr>
        <p:txBody>
          <a:bodyPr wrap="square" rtlCol="0">
            <a:spAutoFit/>
          </a:bodyPr>
          <a:lstStyle/>
          <a:p>
            <a:r>
              <a:rPr lang="en-US" dirty="0" smtClean="0"/>
              <a:t>Growth</a:t>
            </a:r>
            <a:endParaRPr lang="en-US" dirty="0"/>
          </a:p>
        </p:txBody>
      </p:sp>
      <p:sp>
        <p:nvSpPr>
          <p:cNvPr id="16" name="TextBox 15"/>
          <p:cNvSpPr txBox="1"/>
          <p:nvPr/>
        </p:nvSpPr>
        <p:spPr>
          <a:xfrm>
            <a:off x="6858000" y="5181600"/>
            <a:ext cx="1981200" cy="369332"/>
          </a:xfrm>
          <a:prstGeom prst="rect">
            <a:avLst/>
          </a:prstGeom>
          <a:noFill/>
        </p:spPr>
        <p:txBody>
          <a:bodyPr wrap="square" rtlCol="0">
            <a:spAutoFit/>
          </a:bodyPr>
          <a:lstStyle/>
          <a:p>
            <a:r>
              <a:rPr lang="en-US" dirty="0" smtClean="0"/>
              <a:t>Years in Existence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100 plus not out ….. </a:t>
            </a:r>
            <a:endParaRPr lang="en-US" b="1" dirty="0"/>
          </a:p>
        </p:txBody>
      </p:sp>
      <p:pic>
        <p:nvPicPr>
          <p:cNvPr id="7" name="Picture 16" descr="Kelloggs"/>
          <p:cNvPicPr>
            <a:picLocks noChangeAspect="1" noChangeArrowheads="1"/>
          </p:cNvPicPr>
          <p:nvPr/>
        </p:nvPicPr>
        <p:blipFill>
          <a:blip r:embed="rId3" cstate="print"/>
          <a:srcRect/>
          <a:stretch>
            <a:fillRect/>
          </a:stretch>
        </p:blipFill>
        <p:spPr bwMode="auto">
          <a:xfrm>
            <a:off x="1848727" y="5328200"/>
            <a:ext cx="1377951" cy="539200"/>
          </a:xfrm>
          <a:prstGeom prst="rect">
            <a:avLst/>
          </a:prstGeom>
          <a:noFill/>
        </p:spPr>
      </p:pic>
      <p:pic>
        <p:nvPicPr>
          <p:cNvPr id="31746" name="Picture 2" descr="https://encrypted-tbn2.gstatic.com/images?q=tbn:ANd9GcTVKJ6tQSpYVcK_QtqqB7lO6q8Db1sJopimutCo0uOKpd8FrFzvIT_KhA">
            <a:hlinkClick r:id="rId4"/>
          </p:cNvPr>
          <p:cNvPicPr>
            <a:picLocks noChangeAspect="1" noChangeArrowheads="1"/>
          </p:cNvPicPr>
          <p:nvPr/>
        </p:nvPicPr>
        <p:blipFill>
          <a:blip r:embed="rId5" cstate="print"/>
          <a:srcRect/>
          <a:stretch>
            <a:fillRect/>
          </a:stretch>
        </p:blipFill>
        <p:spPr bwMode="auto">
          <a:xfrm>
            <a:off x="1981200" y="1600199"/>
            <a:ext cx="829055" cy="762001"/>
          </a:xfrm>
          <a:prstGeom prst="rect">
            <a:avLst/>
          </a:prstGeom>
          <a:noFill/>
        </p:spPr>
      </p:pic>
      <p:pic>
        <p:nvPicPr>
          <p:cNvPr id="31748" name="Picture 4" descr="https://encrypted-tbn0.gstatic.com/images?q=tbn:ANd9GcSMdah0vm9UjANIj6u6Djr6cmI99fbOR2CBUQJy5xmVhXzBsd4KtK82FkE">
            <a:hlinkClick r:id="rId6"/>
          </p:cNvPr>
          <p:cNvPicPr>
            <a:picLocks noChangeAspect="1" noChangeArrowheads="1"/>
          </p:cNvPicPr>
          <p:nvPr/>
        </p:nvPicPr>
        <p:blipFill>
          <a:blip r:embed="rId7" cstate="print"/>
          <a:srcRect/>
          <a:stretch>
            <a:fillRect/>
          </a:stretch>
        </p:blipFill>
        <p:spPr bwMode="auto">
          <a:xfrm>
            <a:off x="6115928" y="5257800"/>
            <a:ext cx="1149350" cy="533400"/>
          </a:xfrm>
          <a:prstGeom prst="rect">
            <a:avLst/>
          </a:prstGeom>
          <a:noFill/>
        </p:spPr>
      </p:pic>
      <p:pic>
        <p:nvPicPr>
          <p:cNvPr id="31750" name="Picture 6" descr="https://encrypted-tbn3.gstatic.com/images?q=tbn:ANd9GcSnDBzssUVTfh_vNgqyImNPJL0QSoJBOaLqXK3X0GvI-pjS6amlNq3hu9w">
            <a:hlinkClick r:id="rId8"/>
          </p:cNvPr>
          <p:cNvPicPr>
            <a:picLocks noChangeAspect="1" noChangeArrowheads="1"/>
          </p:cNvPicPr>
          <p:nvPr/>
        </p:nvPicPr>
        <p:blipFill>
          <a:blip r:embed="rId9" cstate="print"/>
          <a:srcRect/>
          <a:stretch>
            <a:fillRect/>
          </a:stretch>
        </p:blipFill>
        <p:spPr bwMode="auto">
          <a:xfrm>
            <a:off x="635878" y="1600200"/>
            <a:ext cx="1111909" cy="762000"/>
          </a:xfrm>
          <a:prstGeom prst="rect">
            <a:avLst/>
          </a:prstGeom>
          <a:noFill/>
        </p:spPr>
      </p:pic>
      <p:pic>
        <p:nvPicPr>
          <p:cNvPr id="31754" name="Picture 10" descr="https://encrypted-tbn0.gstatic.com/images?q=tbn:ANd9GcQvirYri3Z4DKtTy4ab-FebZ5YARLB2ow4e2Nl5-JmWC4FWf5KVjMq2my0">
            <a:hlinkClick r:id="rId10"/>
          </p:cNvPr>
          <p:cNvPicPr>
            <a:picLocks noChangeAspect="1" noChangeArrowheads="1"/>
          </p:cNvPicPr>
          <p:nvPr/>
        </p:nvPicPr>
        <p:blipFill>
          <a:blip r:embed="rId11" cstate="print"/>
          <a:srcRect b="38889"/>
          <a:stretch>
            <a:fillRect/>
          </a:stretch>
        </p:blipFill>
        <p:spPr bwMode="auto">
          <a:xfrm>
            <a:off x="3024632" y="1576492"/>
            <a:ext cx="1381760" cy="633307"/>
          </a:xfrm>
          <a:prstGeom prst="rect">
            <a:avLst/>
          </a:prstGeom>
          <a:noFill/>
        </p:spPr>
      </p:pic>
      <p:pic>
        <p:nvPicPr>
          <p:cNvPr id="31756" name="Picture 12" descr="https://encrypted-tbn3.gstatic.com/images?q=tbn:ANd9GcRKPVgLU1vt4EBrd5yBVe3pjpj6Rcug1RPRPdUrI9H8Z9YJlNmny0gWkeM">
            <a:hlinkClick r:id="rId12"/>
          </p:cNvPr>
          <p:cNvPicPr>
            <a:picLocks noChangeAspect="1" noChangeArrowheads="1"/>
          </p:cNvPicPr>
          <p:nvPr/>
        </p:nvPicPr>
        <p:blipFill>
          <a:blip r:embed="rId13" cstate="print"/>
          <a:srcRect b="10932"/>
          <a:stretch>
            <a:fillRect/>
          </a:stretch>
        </p:blipFill>
        <p:spPr bwMode="auto">
          <a:xfrm>
            <a:off x="2007478" y="3440668"/>
            <a:ext cx="1105408" cy="758032"/>
          </a:xfrm>
          <a:prstGeom prst="rect">
            <a:avLst/>
          </a:prstGeom>
          <a:noFill/>
        </p:spPr>
      </p:pic>
      <p:pic>
        <p:nvPicPr>
          <p:cNvPr id="31758" name="Picture 14" descr="https://encrypted-tbn3.gstatic.com/images?q=tbn:ANd9GcRHBAZSbhQNqJnwSaw48JJQS_1vZuWyP99QYjk8H3Naq1dxDXV4sffANJ0b">
            <a:hlinkClick r:id="rId14"/>
          </p:cNvPr>
          <p:cNvPicPr>
            <a:picLocks noChangeAspect="1" noChangeArrowheads="1"/>
          </p:cNvPicPr>
          <p:nvPr/>
        </p:nvPicPr>
        <p:blipFill>
          <a:blip r:embed="rId15" cstate="print"/>
          <a:srcRect/>
          <a:stretch>
            <a:fillRect/>
          </a:stretch>
        </p:blipFill>
        <p:spPr bwMode="auto">
          <a:xfrm>
            <a:off x="5767832" y="1676400"/>
            <a:ext cx="1295400" cy="647700"/>
          </a:xfrm>
          <a:prstGeom prst="rect">
            <a:avLst/>
          </a:prstGeom>
          <a:noFill/>
        </p:spPr>
      </p:pic>
      <p:pic>
        <p:nvPicPr>
          <p:cNvPr id="31760" name="Picture 16" descr="https://encrypted-tbn3.gstatic.com/images?q=tbn:ANd9GcQVCqFbtjG1sSZx2CcaMTfFzRqEos2EcZd_F4hcOiSJ0aPf4vPMqGJAqr8">
            <a:hlinkClick r:id="rId16"/>
          </p:cNvPr>
          <p:cNvPicPr>
            <a:picLocks noChangeAspect="1" noChangeArrowheads="1"/>
          </p:cNvPicPr>
          <p:nvPr/>
        </p:nvPicPr>
        <p:blipFill>
          <a:blip r:embed="rId17" cstate="print"/>
          <a:srcRect/>
          <a:stretch>
            <a:fillRect/>
          </a:stretch>
        </p:blipFill>
        <p:spPr bwMode="auto">
          <a:xfrm>
            <a:off x="4548632" y="1602232"/>
            <a:ext cx="926993" cy="759968"/>
          </a:xfrm>
          <a:prstGeom prst="rect">
            <a:avLst/>
          </a:prstGeom>
          <a:noFill/>
        </p:spPr>
      </p:pic>
      <p:sp>
        <p:nvSpPr>
          <p:cNvPr id="20" name="TextBox 19"/>
          <p:cNvSpPr txBox="1"/>
          <p:nvPr/>
        </p:nvSpPr>
        <p:spPr>
          <a:xfrm>
            <a:off x="5920232" y="2438400"/>
            <a:ext cx="967232" cy="369332"/>
          </a:xfrm>
          <a:prstGeom prst="rect">
            <a:avLst/>
          </a:prstGeom>
          <a:solidFill>
            <a:schemeClr val="tx2"/>
          </a:solidFill>
        </p:spPr>
        <p:txBody>
          <a:bodyPr wrap="square" rtlCol="0">
            <a:spAutoFit/>
          </a:bodyPr>
          <a:lstStyle/>
          <a:p>
            <a:r>
              <a:rPr lang="en-US" b="1" dirty="0" smtClean="0">
                <a:solidFill>
                  <a:schemeClr val="bg1"/>
                </a:solidFill>
              </a:rPr>
              <a:t>144 yrs</a:t>
            </a:r>
            <a:endParaRPr lang="en-US" b="1" dirty="0">
              <a:solidFill>
                <a:schemeClr val="bg1"/>
              </a:solidFill>
            </a:endParaRPr>
          </a:p>
        </p:txBody>
      </p:sp>
      <p:sp>
        <p:nvSpPr>
          <p:cNvPr id="21" name="TextBox 20"/>
          <p:cNvSpPr txBox="1"/>
          <p:nvPr/>
        </p:nvSpPr>
        <p:spPr>
          <a:xfrm>
            <a:off x="1905000" y="2438400"/>
            <a:ext cx="967232" cy="369332"/>
          </a:xfrm>
          <a:prstGeom prst="rect">
            <a:avLst/>
          </a:prstGeom>
          <a:solidFill>
            <a:schemeClr val="tx2"/>
          </a:solidFill>
        </p:spPr>
        <p:txBody>
          <a:bodyPr wrap="square" rtlCol="0">
            <a:spAutoFit/>
          </a:bodyPr>
          <a:lstStyle/>
          <a:p>
            <a:r>
              <a:rPr lang="en-US" b="1" dirty="0" smtClean="0">
                <a:solidFill>
                  <a:schemeClr val="bg1"/>
                </a:solidFill>
              </a:rPr>
              <a:t>163 yrs</a:t>
            </a:r>
            <a:endParaRPr lang="en-US" b="1" dirty="0">
              <a:solidFill>
                <a:schemeClr val="bg1"/>
              </a:solidFill>
            </a:endParaRPr>
          </a:p>
        </p:txBody>
      </p:sp>
      <p:sp>
        <p:nvSpPr>
          <p:cNvPr id="22" name="TextBox 21"/>
          <p:cNvSpPr txBox="1"/>
          <p:nvPr/>
        </p:nvSpPr>
        <p:spPr>
          <a:xfrm>
            <a:off x="4548632" y="2438400"/>
            <a:ext cx="1036320" cy="369332"/>
          </a:xfrm>
          <a:prstGeom prst="rect">
            <a:avLst/>
          </a:prstGeom>
          <a:solidFill>
            <a:schemeClr val="tx2"/>
          </a:solidFill>
        </p:spPr>
        <p:txBody>
          <a:bodyPr wrap="square" rtlCol="0">
            <a:spAutoFit/>
          </a:bodyPr>
          <a:lstStyle/>
          <a:p>
            <a:r>
              <a:rPr lang="en-US" b="1" dirty="0" smtClean="0">
                <a:solidFill>
                  <a:schemeClr val="bg1"/>
                </a:solidFill>
              </a:rPr>
              <a:t>146 yrs</a:t>
            </a:r>
            <a:endParaRPr lang="en-US" b="1" dirty="0">
              <a:solidFill>
                <a:schemeClr val="bg1"/>
              </a:solidFill>
            </a:endParaRPr>
          </a:p>
        </p:txBody>
      </p:sp>
      <p:sp>
        <p:nvSpPr>
          <p:cNvPr id="23" name="TextBox 22"/>
          <p:cNvSpPr txBox="1"/>
          <p:nvPr/>
        </p:nvSpPr>
        <p:spPr>
          <a:xfrm>
            <a:off x="712077" y="2438400"/>
            <a:ext cx="898144" cy="369332"/>
          </a:xfrm>
          <a:prstGeom prst="rect">
            <a:avLst/>
          </a:prstGeom>
          <a:solidFill>
            <a:schemeClr val="tx2"/>
          </a:solidFill>
        </p:spPr>
        <p:txBody>
          <a:bodyPr wrap="square" rtlCol="0">
            <a:spAutoFit/>
          </a:bodyPr>
          <a:lstStyle/>
          <a:p>
            <a:r>
              <a:rPr lang="en-US" b="1" dirty="0" smtClean="0">
                <a:solidFill>
                  <a:schemeClr val="bg1"/>
                </a:solidFill>
              </a:rPr>
              <a:t>175 yrs</a:t>
            </a:r>
            <a:endParaRPr lang="en-US" b="1" dirty="0">
              <a:solidFill>
                <a:schemeClr val="bg1"/>
              </a:solidFill>
            </a:endParaRPr>
          </a:p>
        </p:txBody>
      </p:sp>
      <p:sp>
        <p:nvSpPr>
          <p:cNvPr id="24" name="TextBox 23"/>
          <p:cNvSpPr txBox="1"/>
          <p:nvPr/>
        </p:nvSpPr>
        <p:spPr>
          <a:xfrm>
            <a:off x="2007478" y="4267200"/>
            <a:ext cx="1174496" cy="369332"/>
          </a:xfrm>
          <a:prstGeom prst="rect">
            <a:avLst/>
          </a:prstGeom>
          <a:solidFill>
            <a:schemeClr val="tx2"/>
          </a:solidFill>
        </p:spPr>
        <p:txBody>
          <a:bodyPr wrap="square" rtlCol="0">
            <a:spAutoFit/>
          </a:bodyPr>
          <a:lstStyle/>
          <a:p>
            <a:r>
              <a:rPr lang="en-US" b="1" dirty="0" smtClean="0">
                <a:solidFill>
                  <a:schemeClr val="bg1"/>
                </a:solidFill>
              </a:rPr>
              <a:t>126 yrs</a:t>
            </a:r>
            <a:endParaRPr lang="en-US" b="1" dirty="0">
              <a:solidFill>
                <a:schemeClr val="bg1"/>
              </a:solidFill>
            </a:endParaRPr>
          </a:p>
        </p:txBody>
      </p:sp>
      <p:sp>
        <p:nvSpPr>
          <p:cNvPr id="25" name="TextBox 24"/>
          <p:cNvSpPr txBox="1"/>
          <p:nvPr/>
        </p:nvSpPr>
        <p:spPr>
          <a:xfrm>
            <a:off x="3177032" y="2438400"/>
            <a:ext cx="967232" cy="369332"/>
          </a:xfrm>
          <a:prstGeom prst="rect">
            <a:avLst/>
          </a:prstGeom>
          <a:solidFill>
            <a:schemeClr val="tx2"/>
          </a:solidFill>
        </p:spPr>
        <p:txBody>
          <a:bodyPr wrap="square" rtlCol="0">
            <a:spAutoFit/>
          </a:bodyPr>
          <a:lstStyle/>
          <a:p>
            <a:r>
              <a:rPr lang="en-US" b="1" dirty="0" smtClean="0">
                <a:solidFill>
                  <a:schemeClr val="bg1"/>
                </a:solidFill>
              </a:rPr>
              <a:t>162 yrs</a:t>
            </a:r>
            <a:endParaRPr lang="en-US" b="1" dirty="0">
              <a:solidFill>
                <a:schemeClr val="bg1"/>
              </a:solidFill>
            </a:endParaRPr>
          </a:p>
        </p:txBody>
      </p:sp>
      <p:sp>
        <p:nvSpPr>
          <p:cNvPr id="26" name="TextBox 25"/>
          <p:cNvSpPr txBox="1"/>
          <p:nvPr/>
        </p:nvSpPr>
        <p:spPr>
          <a:xfrm>
            <a:off x="6242057" y="5867400"/>
            <a:ext cx="914400" cy="369332"/>
          </a:xfrm>
          <a:prstGeom prst="rect">
            <a:avLst/>
          </a:prstGeom>
          <a:solidFill>
            <a:schemeClr val="tx2"/>
          </a:solidFill>
        </p:spPr>
        <p:txBody>
          <a:bodyPr wrap="square" rtlCol="0">
            <a:spAutoFit/>
          </a:bodyPr>
          <a:lstStyle/>
          <a:p>
            <a:r>
              <a:rPr lang="en-US" b="1" dirty="0" smtClean="0">
                <a:solidFill>
                  <a:schemeClr val="bg1"/>
                </a:solidFill>
              </a:rPr>
              <a:t>101 yrs</a:t>
            </a:r>
            <a:endParaRPr lang="en-US" b="1" dirty="0">
              <a:solidFill>
                <a:schemeClr val="bg1"/>
              </a:solidFill>
            </a:endParaRPr>
          </a:p>
        </p:txBody>
      </p:sp>
      <p:sp>
        <p:nvSpPr>
          <p:cNvPr id="27" name="TextBox 26"/>
          <p:cNvSpPr txBox="1"/>
          <p:nvPr/>
        </p:nvSpPr>
        <p:spPr>
          <a:xfrm>
            <a:off x="2026164" y="5867400"/>
            <a:ext cx="1036320" cy="369332"/>
          </a:xfrm>
          <a:prstGeom prst="rect">
            <a:avLst/>
          </a:prstGeom>
          <a:solidFill>
            <a:schemeClr val="tx2"/>
          </a:solidFill>
        </p:spPr>
        <p:txBody>
          <a:bodyPr wrap="square" rtlCol="0">
            <a:spAutoFit/>
          </a:bodyPr>
          <a:lstStyle/>
          <a:p>
            <a:r>
              <a:rPr lang="en-US" b="1" dirty="0" smtClean="0">
                <a:solidFill>
                  <a:schemeClr val="bg1"/>
                </a:solidFill>
              </a:rPr>
              <a:t>107 yrs</a:t>
            </a:r>
            <a:endParaRPr lang="en-US" b="1" dirty="0">
              <a:solidFill>
                <a:schemeClr val="bg1"/>
              </a:solidFill>
            </a:endParaRPr>
          </a:p>
        </p:txBody>
      </p:sp>
      <p:pic>
        <p:nvPicPr>
          <p:cNvPr id="31762" name="Picture 18" descr="https://encrypted-tbn0.gstatic.com/images?q=tbn:ANd9GcTSjdOGW-f5VdHKWDaGsVKD11_A7EGVlmF3R8-ZdfSbHSgBjhOZ32c3Eyo">
            <a:hlinkClick r:id="rId18"/>
          </p:cNvPr>
          <p:cNvPicPr>
            <a:picLocks noChangeAspect="1" noChangeArrowheads="1"/>
          </p:cNvPicPr>
          <p:nvPr/>
        </p:nvPicPr>
        <p:blipFill>
          <a:blip r:embed="rId19" cstate="print"/>
          <a:srcRect/>
          <a:stretch>
            <a:fillRect/>
          </a:stretch>
        </p:blipFill>
        <p:spPr bwMode="auto">
          <a:xfrm>
            <a:off x="4750678" y="3352800"/>
            <a:ext cx="1224788" cy="914400"/>
          </a:xfrm>
          <a:prstGeom prst="rect">
            <a:avLst/>
          </a:prstGeom>
          <a:noFill/>
        </p:spPr>
      </p:pic>
      <p:pic>
        <p:nvPicPr>
          <p:cNvPr id="31764" name="Picture 20" descr="https://encrypted-tbn0.gstatic.com/images?q=tbn:ANd9GcRVFmgE3gp07rYVHP5v331SfF27K5lm-Gr-_fx6tD1wfY1Ty-0BB6fwUqCH">
            <a:hlinkClick r:id="rId20"/>
          </p:cNvPr>
          <p:cNvPicPr>
            <a:picLocks noChangeAspect="1" noChangeArrowheads="1"/>
          </p:cNvPicPr>
          <p:nvPr/>
        </p:nvPicPr>
        <p:blipFill>
          <a:blip r:embed="rId21" cstate="print"/>
          <a:srcRect/>
          <a:stretch>
            <a:fillRect/>
          </a:stretch>
        </p:blipFill>
        <p:spPr bwMode="auto">
          <a:xfrm>
            <a:off x="4664953" y="5193268"/>
            <a:ext cx="1152525" cy="614680"/>
          </a:xfrm>
          <a:prstGeom prst="rect">
            <a:avLst/>
          </a:prstGeom>
          <a:noFill/>
        </p:spPr>
      </p:pic>
      <p:sp>
        <p:nvSpPr>
          <p:cNvPr id="31" name="TextBox 30"/>
          <p:cNvSpPr txBox="1"/>
          <p:nvPr/>
        </p:nvSpPr>
        <p:spPr>
          <a:xfrm>
            <a:off x="4855834" y="4267200"/>
            <a:ext cx="967232" cy="369332"/>
          </a:xfrm>
          <a:prstGeom prst="rect">
            <a:avLst/>
          </a:prstGeom>
          <a:solidFill>
            <a:schemeClr val="tx2"/>
          </a:solidFill>
        </p:spPr>
        <p:txBody>
          <a:bodyPr wrap="square" rtlCol="0">
            <a:spAutoFit/>
          </a:bodyPr>
          <a:lstStyle/>
          <a:p>
            <a:r>
              <a:rPr lang="en-US" b="1" dirty="0" smtClean="0">
                <a:solidFill>
                  <a:schemeClr val="bg1"/>
                </a:solidFill>
              </a:rPr>
              <a:t>108 yrs</a:t>
            </a:r>
            <a:endParaRPr lang="en-US" b="1" dirty="0">
              <a:solidFill>
                <a:schemeClr val="bg1"/>
              </a:solidFill>
            </a:endParaRPr>
          </a:p>
        </p:txBody>
      </p:sp>
      <p:sp>
        <p:nvSpPr>
          <p:cNvPr id="32" name="TextBox 31"/>
          <p:cNvSpPr txBox="1"/>
          <p:nvPr/>
        </p:nvSpPr>
        <p:spPr>
          <a:xfrm>
            <a:off x="4741153" y="5879068"/>
            <a:ext cx="1036320" cy="369332"/>
          </a:xfrm>
          <a:prstGeom prst="rect">
            <a:avLst/>
          </a:prstGeom>
          <a:solidFill>
            <a:schemeClr val="tx2"/>
          </a:solidFill>
        </p:spPr>
        <p:txBody>
          <a:bodyPr wrap="square" rtlCol="0">
            <a:spAutoFit/>
          </a:bodyPr>
          <a:lstStyle/>
          <a:p>
            <a:r>
              <a:rPr lang="en-US" b="1" dirty="0" smtClean="0">
                <a:solidFill>
                  <a:schemeClr val="bg1"/>
                </a:solidFill>
              </a:rPr>
              <a:t>105 yrs</a:t>
            </a:r>
            <a:endParaRPr lang="en-US" b="1" dirty="0">
              <a:solidFill>
                <a:schemeClr val="bg1"/>
              </a:solidFill>
            </a:endParaRPr>
          </a:p>
        </p:txBody>
      </p:sp>
      <p:pic>
        <p:nvPicPr>
          <p:cNvPr id="31766" name="Picture 22" descr="https://encrypted-tbn3.gstatic.com/images?q=tbn:ANd9GcTXCTtE240Nb4ORLSo6igaf1K_tbJZSwMFQpsrcCnCd_tR1uCQjV6dbXjE">
            <a:hlinkClick r:id="rId22"/>
          </p:cNvPr>
          <p:cNvPicPr>
            <a:picLocks noChangeAspect="1" noChangeArrowheads="1"/>
          </p:cNvPicPr>
          <p:nvPr/>
        </p:nvPicPr>
        <p:blipFill>
          <a:blip r:embed="rId23" cstate="print"/>
          <a:srcRect/>
          <a:stretch>
            <a:fillRect/>
          </a:stretch>
        </p:blipFill>
        <p:spPr bwMode="auto">
          <a:xfrm>
            <a:off x="629527" y="5181600"/>
            <a:ext cx="1041763" cy="548662"/>
          </a:xfrm>
          <a:prstGeom prst="rect">
            <a:avLst/>
          </a:prstGeom>
          <a:noFill/>
        </p:spPr>
      </p:pic>
      <p:sp>
        <p:nvSpPr>
          <p:cNvPr id="35" name="TextBox 34"/>
          <p:cNvSpPr txBox="1"/>
          <p:nvPr/>
        </p:nvSpPr>
        <p:spPr>
          <a:xfrm>
            <a:off x="629527" y="5879068"/>
            <a:ext cx="1174496" cy="369332"/>
          </a:xfrm>
          <a:prstGeom prst="rect">
            <a:avLst/>
          </a:prstGeom>
          <a:solidFill>
            <a:schemeClr val="tx2"/>
          </a:solidFill>
        </p:spPr>
        <p:txBody>
          <a:bodyPr wrap="square" rtlCol="0">
            <a:spAutoFit/>
          </a:bodyPr>
          <a:lstStyle/>
          <a:p>
            <a:r>
              <a:rPr lang="en-US" b="1" dirty="0" smtClean="0">
                <a:solidFill>
                  <a:schemeClr val="bg1"/>
                </a:solidFill>
              </a:rPr>
              <a:t>108 yrs</a:t>
            </a:r>
            <a:endParaRPr lang="en-US" b="1" dirty="0">
              <a:solidFill>
                <a:schemeClr val="bg1"/>
              </a:solidFill>
            </a:endParaRPr>
          </a:p>
        </p:txBody>
      </p:sp>
      <p:sp>
        <p:nvSpPr>
          <p:cNvPr id="36" name="TextBox 35"/>
          <p:cNvSpPr txBox="1"/>
          <p:nvPr/>
        </p:nvSpPr>
        <p:spPr>
          <a:xfrm>
            <a:off x="3540063" y="4267200"/>
            <a:ext cx="905816" cy="369332"/>
          </a:xfrm>
          <a:prstGeom prst="rect">
            <a:avLst/>
          </a:prstGeom>
          <a:solidFill>
            <a:schemeClr val="tx2"/>
          </a:solidFill>
        </p:spPr>
        <p:txBody>
          <a:bodyPr wrap="square" rtlCol="0">
            <a:spAutoFit/>
          </a:bodyPr>
          <a:lstStyle/>
          <a:p>
            <a:r>
              <a:rPr lang="en-US" b="1" dirty="0" smtClean="0">
                <a:solidFill>
                  <a:schemeClr val="bg1"/>
                </a:solidFill>
              </a:rPr>
              <a:t>121 yrs</a:t>
            </a:r>
            <a:endParaRPr lang="en-US" b="1" dirty="0">
              <a:solidFill>
                <a:schemeClr val="bg1"/>
              </a:solidFill>
            </a:endParaRPr>
          </a:p>
        </p:txBody>
      </p:sp>
      <p:sp>
        <p:nvSpPr>
          <p:cNvPr id="37" name="TextBox 36"/>
          <p:cNvSpPr txBox="1"/>
          <p:nvPr/>
        </p:nvSpPr>
        <p:spPr>
          <a:xfrm>
            <a:off x="712078" y="4267200"/>
            <a:ext cx="1036320" cy="369332"/>
          </a:xfrm>
          <a:prstGeom prst="rect">
            <a:avLst/>
          </a:prstGeom>
          <a:solidFill>
            <a:schemeClr val="tx2"/>
          </a:solidFill>
        </p:spPr>
        <p:txBody>
          <a:bodyPr wrap="square" rtlCol="0">
            <a:spAutoFit/>
          </a:bodyPr>
          <a:lstStyle/>
          <a:p>
            <a:r>
              <a:rPr lang="en-US" b="1" dirty="0" smtClean="0">
                <a:solidFill>
                  <a:schemeClr val="bg1"/>
                </a:solidFill>
              </a:rPr>
              <a:t>127 yrs</a:t>
            </a:r>
            <a:endParaRPr lang="en-US" b="1" dirty="0">
              <a:solidFill>
                <a:schemeClr val="bg1"/>
              </a:solidFill>
            </a:endParaRPr>
          </a:p>
        </p:txBody>
      </p:sp>
      <p:sp>
        <p:nvSpPr>
          <p:cNvPr id="38" name="TextBox 37"/>
          <p:cNvSpPr txBox="1"/>
          <p:nvPr/>
        </p:nvSpPr>
        <p:spPr>
          <a:xfrm>
            <a:off x="6122278" y="4278868"/>
            <a:ext cx="967232" cy="369332"/>
          </a:xfrm>
          <a:prstGeom prst="rect">
            <a:avLst/>
          </a:prstGeom>
          <a:solidFill>
            <a:schemeClr val="tx2"/>
          </a:solidFill>
        </p:spPr>
        <p:txBody>
          <a:bodyPr wrap="square" rtlCol="0">
            <a:spAutoFit/>
          </a:bodyPr>
          <a:lstStyle/>
          <a:p>
            <a:r>
              <a:rPr lang="en-US" b="1" dirty="0" smtClean="0">
                <a:solidFill>
                  <a:schemeClr val="bg1"/>
                </a:solidFill>
              </a:rPr>
              <a:t>108 yrs</a:t>
            </a:r>
            <a:endParaRPr lang="en-US" b="1" dirty="0">
              <a:solidFill>
                <a:schemeClr val="bg1"/>
              </a:solidFill>
            </a:endParaRPr>
          </a:p>
        </p:txBody>
      </p:sp>
      <p:sp>
        <p:nvSpPr>
          <p:cNvPr id="39" name="TextBox 38"/>
          <p:cNvSpPr txBox="1"/>
          <p:nvPr/>
        </p:nvSpPr>
        <p:spPr>
          <a:xfrm>
            <a:off x="3379078" y="5867400"/>
            <a:ext cx="1036320" cy="369332"/>
          </a:xfrm>
          <a:prstGeom prst="rect">
            <a:avLst/>
          </a:prstGeom>
          <a:solidFill>
            <a:schemeClr val="tx2"/>
          </a:solidFill>
        </p:spPr>
        <p:txBody>
          <a:bodyPr wrap="square" rtlCol="0">
            <a:spAutoFit/>
          </a:bodyPr>
          <a:lstStyle/>
          <a:p>
            <a:r>
              <a:rPr lang="en-US" b="1" dirty="0" smtClean="0">
                <a:solidFill>
                  <a:schemeClr val="bg1"/>
                </a:solidFill>
              </a:rPr>
              <a:t>107 yrs</a:t>
            </a:r>
            <a:endParaRPr lang="en-US" b="1" dirty="0">
              <a:solidFill>
                <a:schemeClr val="bg1"/>
              </a:solidFill>
            </a:endParaRPr>
          </a:p>
        </p:txBody>
      </p:sp>
      <p:pic>
        <p:nvPicPr>
          <p:cNvPr id="31770" name="Picture 26" descr="https://encrypted-tbn3.gstatic.com/images?q=tbn:ANd9GcTX9tHZ7NcdHyeV629KiyCPSI91jZmjjnNlpiKPaxLMA-i0VgFIVwFr5ZPy">
            <a:hlinkClick r:id="rId24"/>
          </p:cNvPr>
          <p:cNvPicPr>
            <a:picLocks noChangeAspect="1" noChangeArrowheads="1"/>
          </p:cNvPicPr>
          <p:nvPr/>
        </p:nvPicPr>
        <p:blipFill>
          <a:blip r:embed="rId25" cstate="print"/>
          <a:srcRect/>
          <a:stretch>
            <a:fillRect/>
          </a:stretch>
        </p:blipFill>
        <p:spPr bwMode="auto">
          <a:xfrm>
            <a:off x="6198478" y="3429000"/>
            <a:ext cx="762000" cy="762000"/>
          </a:xfrm>
          <a:prstGeom prst="rect">
            <a:avLst/>
          </a:prstGeom>
          <a:noFill/>
        </p:spPr>
      </p:pic>
      <p:pic>
        <p:nvPicPr>
          <p:cNvPr id="41" name="Picture 26" descr="Coca-Cola"/>
          <p:cNvPicPr>
            <a:picLocks noChangeAspect="1" noChangeArrowheads="1"/>
          </p:cNvPicPr>
          <p:nvPr/>
        </p:nvPicPr>
        <p:blipFill>
          <a:blip r:embed="rId26" cstate="print"/>
          <a:srcRect/>
          <a:stretch>
            <a:fillRect/>
          </a:stretch>
        </p:blipFill>
        <p:spPr bwMode="auto">
          <a:xfrm>
            <a:off x="559678" y="3440668"/>
            <a:ext cx="1168397" cy="457200"/>
          </a:xfrm>
          <a:prstGeom prst="rect">
            <a:avLst/>
          </a:prstGeom>
          <a:noFill/>
        </p:spPr>
      </p:pic>
      <p:pic>
        <p:nvPicPr>
          <p:cNvPr id="42" name="Picture 2" descr="https://encrypted-tbn2.gstatic.com/images?q=tbn:ANd9GcRwubVKExp7C12BEWzmmvlJwpZu6iwf3HllkFplvUq5LWtgXshaM6ScDTo">
            <a:hlinkClick r:id="rId27"/>
          </p:cNvPr>
          <p:cNvPicPr>
            <a:picLocks noChangeAspect="1" noChangeArrowheads="1"/>
          </p:cNvPicPr>
          <p:nvPr/>
        </p:nvPicPr>
        <p:blipFill>
          <a:blip r:embed="rId28" cstate="print"/>
          <a:srcRect/>
          <a:stretch>
            <a:fillRect/>
          </a:stretch>
        </p:blipFill>
        <p:spPr bwMode="auto">
          <a:xfrm>
            <a:off x="3379078" y="5250711"/>
            <a:ext cx="914400" cy="616689"/>
          </a:xfrm>
          <a:prstGeom prst="rect">
            <a:avLst/>
          </a:prstGeom>
          <a:noFill/>
        </p:spPr>
      </p:pic>
      <p:pic>
        <p:nvPicPr>
          <p:cNvPr id="43" name="Picture 8" descr="https://encrypted-tbn3.gstatic.com/images?q=tbn:ANd9GcQLuF_DJRY8A9tXbmGKLCcaQVl18R5pV4fldX_DNfC2jWlP7a9nzHRVS2o">
            <a:hlinkClick r:id="rId29"/>
          </p:cNvPr>
          <p:cNvPicPr>
            <a:picLocks noChangeAspect="1" noChangeArrowheads="1"/>
          </p:cNvPicPr>
          <p:nvPr/>
        </p:nvPicPr>
        <p:blipFill>
          <a:blip r:embed="rId30" cstate="print"/>
          <a:srcRect/>
          <a:stretch>
            <a:fillRect/>
          </a:stretch>
        </p:blipFill>
        <p:spPr bwMode="auto">
          <a:xfrm>
            <a:off x="3455278" y="3341606"/>
            <a:ext cx="1143001" cy="861062"/>
          </a:xfrm>
          <a:prstGeom prst="rect">
            <a:avLst/>
          </a:prstGeom>
          <a:noFill/>
        </p:spPr>
      </p:pic>
      <p:pic>
        <p:nvPicPr>
          <p:cNvPr id="15362" name="Picture 2" descr="https://encrypted-tbn0.gstatic.com/images?q=tbn:ANd9GcRtqqtVnDy_IJ6TOF2qzgQ7F70Nt-kXd_0Id3UtZkqC9MF_1kivQORKVw">
            <a:hlinkClick r:id="rId31"/>
          </p:cNvPr>
          <p:cNvPicPr>
            <a:picLocks noChangeAspect="1" noChangeArrowheads="1"/>
          </p:cNvPicPr>
          <p:nvPr/>
        </p:nvPicPr>
        <p:blipFill>
          <a:blip r:embed="rId32" cstate="print"/>
          <a:srcRect/>
          <a:stretch>
            <a:fillRect/>
          </a:stretch>
        </p:blipFill>
        <p:spPr bwMode="auto">
          <a:xfrm>
            <a:off x="7112878" y="3276600"/>
            <a:ext cx="1497722" cy="1143000"/>
          </a:xfrm>
          <a:prstGeom prst="rect">
            <a:avLst/>
          </a:prstGeom>
          <a:noFill/>
        </p:spPr>
      </p:pic>
      <p:sp>
        <p:nvSpPr>
          <p:cNvPr id="34" name="TextBox 33"/>
          <p:cNvSpPr txBox="1"/>
          <p:nvPr/>
        </p:nvSpPr>
        <p:spPr>
          <a:xfrm>
            <a:off x="7417678" y="4267200"/>
            <a:ext cx="967232" cy="369332"/>
          </a:xfrm>
          <a:prstGeom prst="rect">
            <a:avLst/>
          </a:prstGeom>
          <a:solidFill>
            <a:schemeClr val="tx2"/>
          </a:solidFill>
        </p:spPr>
        <p:txBody>
          <a:bodyPr wrap="square" rtlCol="0">
            <a:spAutoFit/>
          </a:bodyPr>
          <a:lstStyle/>
          <a:p>
            <a:r>
              <a:rPr lang="en-US" b="1" dirty="0" smtClean="0">
                <a:solidFill>
                  <a:schemeClr val="bg1"/>
                </a:solidFill>
              </a:rPr>
              <a:t>123 yrs</a:t>
            </a:r>
            <a:endParaRPr lang="en-US" b="1"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Lessons Can we Learn</a:t>
            </a:r>
            <a:endParaRPr lang="en-US" b="1" dirty="0"/>
          </a:p>
        </p:txBody>
      </p:sp>
      <p:sp>
        <p:nvSpPr>
          <p:cNvPr id="3" name="Content Placeholder 2"/>
          <p:cNvSpPr>
            <a:spLocks noGrp="1"/>
          </p:cNvSpPr>
          <p:nvPr>
            <p:ph idx="1"/>
          </p:nvPr>
        </p:nvSpPr>
        <p:spPr/>
        <p:txBody>
          <a:bodyPr>
            <a:normAutofit fontScale="92500"/>
          </a:bodyPr>
          <a:lstStyle/>
          <a:p>
            <a:pPr>
              <a:lnSpc>
                <a:spcPts val="4100"/>
              </a:lnSpc>
            </a:pPr>
            <a:r>
              <a:rPr lang="en-US" b="1" dirty="0" smtClean="0"/>
              <a:t>Change with modern times </a:t>
            </a:r>
            <a:r>
              <a:rPr lang="en-US" dirty="0" smtClean="0"/>
              <a:t>– must be relevant</a:t>
            </a:r>
          </a:p>
          <a:p>
            <a:pPr>
              <a:lnSpc>
                <a:spcPts val="4100"/>
              </a:lnSpc>
            </a:pPr>
            <a:r>
              <a:rPr lang="en-US" b="1" dirty="0" smtClean="0"/>
              <a:t>Universal appeal </a:t>
            </a:r>
            <a:r>
              <a:rPr lang="en-US" dirty="0" smtClean="0"/>
              <a:t>– local roots</a:t>
            </a:r>
          </a:p>
          <a:p>
            <a:pPr>
              <a:lnSpc>
                <a:spcPts val="4100"/>
              </a:lnSpc>
            </a:pPr>
            <a:r>
              <a:rPr lang="en-US" b="1" dirty="0" smtClean="0"/>
              <a:t>Brand promise </a:t>
            </a:r>
            <a:r>
              <a:rPr lang="en-US" dirty="0" smtClean="0"/>
              <a:t>– unchanging, uncompromising</a:t>
            </a:r>
          </a:p>
          <a:p>
            <a:pPr>
              <a:lnSpc>
                <a:spcPts val="4100"/>
              </a:lnSpc>
            </a:pPr>
            <a:r>
              <a:rPr lang="en-US" b="1" dirty="0" smtClean="0"/>
              <a:t>Strong value proposition</a:t>
            </a:r>
          </a:p>
          <a:p>
            <a:pPr>
              <a:lnSpc>
                <a:spcPts val="4100"/>
              </a:lnSpc>
            </a:pPr>
            <a:r>
              <a:rPr lang="en-US" dirty="0" smtClean="0"/>
              <a:t>New business YET </a:t>
            </a:r>
            <a:r>
              <a:rPr lang="en-US" b="1" dirty="0" smtClean="0"/>
              <a:t>not abandoning core</a:t>
            </a:r>
          </a:p>
          <a:p>
            <a:pPr>
              <a:lnSpc>
                <a:spcPts val="4100"/>
              </a:lnSpc>
            </a:pPr>
            <a:r>
              <a:rPr lang="en-US" dirty="0" smtClean="0"/>
              <a:t>Brands with  not only margins and bottom line at heart BUT a </a:t>
            </a:r>
            <a:r>
              <a:rPr lang="en-US" b="1" dirty="0" smtClean="0"/>
              <a:t>strong sense of Purpose</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843</TotalTime>
  <Words>1672</Words>
  <Application>Microsoft Office PowerPoint</Application>
  <PresentationFormat>On-screen Show (4:3)</PresentationFormat>
  <Paragraphs>185</Paragraphs>
  <Slides>21</Slides>
  <Notes>14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BRANDnew kNOT  </vt:lpstr>
      <vt:lpstr>SENSEassault  </vt:lpstr>
      <vt:lpstr>Marketer: role is constant</vt:lpstr>
      <vt:lpstr>So what’s Changing.. What is New…..</vt:lpstr>
      <vt:lpstr> r BRANDS .. still influential in decision making ? </vt:lpstr>
      <vt:lpstr>Do Consumers still BUY BRANDS</vt:lpstr>
      <vt:lpstr>Top Global Brands 2013</vt:lpstr>
      <vt:lpstr>100 plus not out ….. </vt:lpstr>
      <vt:lpstr>What Lessons Can we Learn</vt:lpstr>
      <vt:lpstr>YES - Brands are Influential in Choices</vt:lpstr>
      <vt:lpstr>BRANDS ..  r very much  influential in decision making ? </vt:lpstr>
      <vt:lpstr>Slide 12</vt:lpstr>
      <vt:lpstr>Age of INFLUENCE</vt:lpstr>
      <vt:lpstr>Age of INFLUENCE</vt:lpstr>
      <vt:lpstr>Slide 15</vt:lpstr>
      <vt:lpstr>5 Principles : To Win Amidst the Clutter</vt:lpstr>
      <vt:lpstr>Slide 17</vt:lpstr>
      <vt:lpstr>Implications for Marketers today</vt:lpstr>
      <vt:lpstr>Astra Inspire AV  </vt:lpstr>
      <vt:lpstr>Astra Case in a nutshell </vt:lpstr>
      <vt:lpstr>Slide 21</vt:lpstr>
    </vt:vector>
  </TitlesOfParts>
  <Company>Unilever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to Influence</dc:title>
  <dc:creator>samram94</dc:creator>
  <cp:lastModifiedBy>samram94</cp:lastModifiedBy>
  <cp:revision>31</cp:revision>
  <dcterms:created xsi:type="dcterms:W3CDTF">2014-05-12T07:16:29Z</dcterms:created>
  <dcterms:modified xsi:type="dcterms:W3CDTF">2014-05-20T07:15:43Z</dcterms:modified>
</cp:coreProperties>
</file>