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  <Override PartName="/ppt/notesSlides/notesSlide2.xml" ContentType="application/vnd.openxmlformats-officedocument.presentationml.notesSlide+xml"/>
  <Override PartName="/ppt/media/image3.jpeg" ContentType="image/jpeg"/>
  <Override PartName="/ppt/notesSlides/notesSlide3.xml" ContentType="application/vnd.openxmlformats-officedocument.presentationml.notesSlid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342900" algn="ctr" defTabSz="584200">
      <a:defRPr sz="3600">
        <a:latin typeface="+mn-lt"/>
        <a:ea typeface="+mn-ea"/>
        <a:cs typeface="+mn-cs"/>
        <a:sym typeface="Helvetica Light"/>
      </a:defRPr>
    </a:lvl2pPr>
    <a:lvl3pPr indent="685800" algn="ctr" defTabSz="584200">
      <a:defRPr sz="3600">
        <a:latin typeface="+mn-lt"/>
        <a:ea typeface="+mn-ea"/>
        <a:cs typeface="+mn-cs"/>
        <a:sym typeface="Helvetica Light"/>
      </a:defRPr>
    </a:lvl3pPr>
    <a:lvl4pPr indent="1028700" algn="ctr" defTabSz="584200">
      <a:defRPr sz="3600">
        <a:latin typeface="+mn-lt"/>
        <a:ea typeface="+mn-ea"/>
        <a:cs typeface="+mn-cs"/>
        <a:sym typeface="Helvetica Light"/>
      </a:defRPr>
    </a:lvl4pPr>
    <a:lvl5pPr indent="1371600" algn="ctr" defTabSz="584200">
      <a:defRPr sz="3600">
        <a:latin typeface="+mn-lt"/>
        <a:ea typeface="+mn-ea"/>
        <a:cs typeface="+mn-cs"/>
        <a:sym typeface="Helvetica Light"/>
      </a:defRPr>
    </a:lvl5pPr>
    <a:lvl6pPr indent="1714500" algn="ctr" defTabSz="584200">
      <a:defRPr sz="3600">
        <a:latin typeface="+mn-lt"/>
        <a:ea typeface="+mn-ea"/>
        <a:cs typeface="+mn-cs"/>
        <a:sym typeface="Helvetica Light"/>
      </a:defRPr>
    </a:lvl6pPr>
    <a:lvl7pPr indent="2057400" algn="ctr" defTabSz="584200">
      <a:defRPr sz="3600">
        <a:latin typeface="+mn-lt"/>
        <a:ea typeface="+mn-ea"/>
        <a:cs typeface="+mn-cs"/>
        <a:sym typeface="Helvetica Light"/>
      </a:defRPr>
    </a:lvl7pPr>
    <a:lvl8pPr indent="2400300" algn="ctr" defTabSz="584200">
      <a:defRPr sz="3600">
        <a:latin typeface="+mn-lt"/>
        <a:ea typeface="+mn-ea"/>
        <a:cs typeface="+mn-cs"/>
        <a:sym typeface="Helvetica Light"/>
      </a:defRPr>
    </a:lvl8pPr>
    <a:lvl9pPr indent="27432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CDFE2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78C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394F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B4EB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solidFill>
            <a:srgbClr val="D9D9D9"/>
          </a:solidFill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FC3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0DDCD"/>
          </a:solidFill>
        </a:fill>
      </a:tcStyle>
    </a:wholeTbl>
    <a:band2H>
      <a:tcTxStyle b="def" i="def"/>
      <a:tcStyle>
        <a:tcBdr/>
        <a:fill>
          <a:solidFill>
            <a:srgbClr val="D2CFC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7D8B8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D6DF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C5C7C8"/>
          </a:solidFill>
        </a:fill>
      </a:tcStyle>
    </a:wholeTbl>
    <a:band2H>
      <a:tcTxStyle b="def" i="def"/>
      <a:tcStyle>
        <a:tcBdr/>
        <a:fill>
          <a:solidFill>
            <a:srgbClr val="D6D6D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1454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D808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2697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8EAEA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9" name="Shape 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72E2D"/>
                </a:solidFill>
              </a:rPr>
              <a:t>gfhh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72E2D"/>
                </a:solidFill>
              </a:rPr>
              <a:t>gfhh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>
                <a:solidFill>
                  <a:srgbClr val="572E2D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72E2D"/>
                </a:solidFill>
              </a:rPr>
              <a:t>gfhh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body" idx="1"/>
          </p:nvPr>
        </p:nvSpPr>
        <p:spPr>
          <a:xfrm>
            <a:off x="1270000" y="73533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6" name="Shape 6"/>
          <p:cNvSpPr/>
          <p:nvPr>
            <p:ph type="title"/>
          </p:nvPr>
        </p:nvSpPr>
        <p:spPr>
          <a:xfrm>
            <a:off x="1270000" y="58420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  <a:endParaRPr sz="3800"/>
          </a:p>
          <a:p>
            <a:pPr lvl="1">
              <a:defRPr sz="1800"/>
            </a:pPr>
            <a:r>
              <a:rPr sz="3800"/>
              <a:t>Body Level Two</a:t>
            </a:r>
            <a:endParaRPr sz="3800"/>
          </a:p>
          <a:p>
            <a:pPr lvl="2">
              <a:defRPr sz="1800"/>
            </a:pPr>
            <a:r>
              <a:rPr sz="3800"/>
              <a:t>Body Level Three</a:t>
            </a:r>
            <a:endParaRPr sz="3800"/>
          </a:p>
          <a:p>
            <a:pPr lvl="3">
              <a:defRPr sz="1800"/>
            </a:pPr>
            <a:r>
              <a:rPr sz="3800"/>
              <a:t>Body Level Four</a:t>
            </a:r>
            <a:endParaRPr sz="3800"/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1282700" y="2768600"/>
            <a:ext cx="5041900" cy="5715000"/>
          </a:xfrm>
          <a:prstGeom prst="rect">
            <a:avLst/>
          </a:prstGeom>
        </p:spPr>
        <p:txBody>
          <a:bodyPr/>
          <a:lstStyle>
            <a:lvl1pPr marL="280736" indent="-280736">
              <a:spcBef>
                <a:spcPts val="3200"/>
              </a:spcBef>
              <a:defRPr sz="2800"/>
            </a:lvl1pPr>
            <a:lvl2pPr marL="661736" indent="-280736">
              <a:spcBef>
                <a:spcPts val="3200"/>
              </a:spcBef>
              <a:defRPr sz="2800"/>
            </a:lvl2pPr>
            <a:lvl3pPr marL="1042736" indent="-280736">
              <a:spcBef>
                <a:spcPts val="3200"/>
              </a:spcBef>
              <a:defRPr sz="2800"/>
            </a:lvl3pPr>
            <a:lvl4pPr marL="1423736" indent="-280736">
              <a:spcBef>
                <a:spcPts val="3200"/>
              </a:spcBef>
              <a:defRPr sz="2800"/>
            </a:lvl4pPr>
            <a:lvl5pPr marL="1804736" indent="-280736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  <a:endParaRPr sz="3800"/>
          </a:p>
          <a:p>
            <a:pPr lvl="1">
              <a:defRPr sz="1800"/>
            </a:pPr>
            <a:r>
              <a:rPr sz="3800"/>
              <a:t>Body Level Two</a:t>
            </a:r>
            <a:endParaRPr sz="3800"/>
          </a:p>
          <a:p>
            <a:pPr lvl="2">
              <a:defRPr sz="1800"/>
            </a:pPr>
            <a:r>
              <a:rPr sz="3800"/>
              <a:t>Body Level Three</a:t>
            </a:r>
            <a:endParaRPr sz="3800"/>
          </a:p>
          <a:p>
            <a:pPr lvl="3">
              <a:defRPr sz="1800"/>
            </a:pPr>
            <a:r>
              <a:rPr sz="3800"/>
              <a:t>Body Level Four</a:t>
            </a:r>
            <a:endParaRPr sz="3800"/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Body Level One</a:t>
            </a:r>
            <a:endParaRPr sz="3800"/>
          </a:p>
          <a:p>
            <a:pPr lvl="1">
              <a:defRPr sz="1800"/>
            </a:pPr>
            <a:r>
              <a:rPr sz="3800"/>
              <a:t>Body Level Two</a:t>
            </a:r>
            <a:endParaRPr sz="3800"/>
          </a:p>
          <a:p>
            <a:pPr lvl="2">
              <a:defRPr sz="1800"/>
            </a:pPr>
            <a:r>
              <a:rPr sz="3800"/>
              <a:t>Body Level Three</a:t>
            </a:r>
            <a:endParaRPr sz="3800"/>
          </a:p>
          <a:p>
            <a:pPr lvl="3">
              <a:defRPr sz="1800"/>
            </a:pPr>
            <a:r>
              <a:rPr sz="3800"/>
              <a:t>Body Level Four</a:t>
            </a:r>
            <a:endParaRPr sz="3800"/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3429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6858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10287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13716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7145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20574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24003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27432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381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1pPr>
      <a:lvl2pPr marL="762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2pPr>
      <a:lvl3pPr marL="1143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3pPr>
      <a:lvl4pPr marL="1524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4pPr>
      <a:lvl5pPr marL="1905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5pPr>
      <a:lvl6pPr marL="2286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6pPr>
      <a:lvl7pPr marL="2667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7pPr>
      <a:lvl8pPr marL="3048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8pPr>
      <a:lvl9pPr marL="3429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3429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10287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7145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2057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24003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2743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kellyfelder.com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1-1.jpg"/>
          <p:cNvPicPr/>
          <p:nvPr/>
        </p:nvPicPr>
        <p:blipFill>
          <a:blip r:embed="rId2">
            <a:extLst/>
          </a:blip>
          <a:srcRect l="1748" t="3212" r="0" b="0"/>
          <a:stretch>
            <a:fillRect/>
          </a:stretch>
        </p:blipFill>
        <p:spPr>
          <a:xfrm>
            <a:off x="1236456" y="809167"/>
            <a:ext cx="10347737" cy="7652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G_4915.JPG"/>
          <p:cNvPicPr/>
          <p:nvPr/>
        </p:nvPicPr>
        <p:blipFill>
          <a:blip r:embed="rId2">
            <a:extLst/>
          </a:blip>
          <a:srcRect l="16739" t="0" r="16739" b="0"/>
          <a:stretch>
            <a:fillRect/>
          </a:stretch>
        </p:blipFill>
        <p:spPr>
          <a:xfrm>
            <a:off x="7188200" y="2417970"/>
            <a:ext cx="4460045" cy="595133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Engagement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66700" indent="-266700" defTabSz="554990">
              <a:spcBef>
                <a:spcPts val="3000"/>
              </a:spcBef>
              <a:defRPr sz="1800"/>
            </a:pPr>
            <a:r>
              <a:rPr sz="2660"/>
              <a:t>Live engagement with the community</a:t>
            </a:r>
            <a:endParaRPr sz="2660"/>
          </a:p>
          <a:p>
            <a:pPr lvl="0" marL="266700" indent="-266700" defTabSz="554990">
              <a:spcBef>
                <a:spcPts val="3000"/>
              </a:spcBef>
              <a:defRPr sz="1800"/>
            </a:pPr>
            <a:r>
              <a:rPr sz="2660"/>
              <a:t>Faster response.</a:t>
            </a:r>
            <a:endParaRPr sz="2660"/>
          </a:p>
          <a:p>
            <a:pPr lvl="0" marL="266700" indent="-266700" defTabSz="554990">
              <a:spcBef>
                <a:spcPts val="3000"/>
              </a:spcBef>
              <a:defRPr sz="1800"/>
            </a:pPr>
            <a:r>
              <a:rPr sz="2660"/>
              <a:t>Monitoring customer engagement using various tools and  services available out there</a:t>
            </a:r>
            <a:endParaRPr sz="2660"/>
          </a:p>
          <a:p>
            <a:pPr lvl="0" marL="266700" indent="-266700" defTabSz="554990">
              <a:spcBef>
                <a:spcPts val="3000"/>
              </a:spcBef>
              <a:defRPr sz="1800"/>
            </a:pPr>
            <a:r>
              <a:rPr sz="2660"/>
              <a:t>“Buzz Monitoring”</a:t>
            </a:r>
            <a:endParaRPr sz="2660"/>
          </a:p>
          <a:p>
            <a:pPr lvl="0" marL="266700" indent="-266700" defTabSz="554990">
              <a:spcBef>
                <a:spcPts val="3000"/>
              </a:spcBef>
              <a:defRPr sz="1800"/>
            </a:pPr>
            <a:r>
              <a:rPr sz="2660"/>
              <a:t>Ever changing rules of customer engagement. 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6.png"/>
          <p:cNvPicPr/>
          <p:nvPr/>
        </p:nvPicPr>
        <p:blipFill>
          <a:blip r:embed="rId2">
            <a:extLst/>
          </a:blip>
          <a:srcRect l="26675" t="0" r="26675" b="0"/>
          <a:stretch>
            <a:fillRect/>
          </a:stretch>
        </p:blipFill>
        <p:spPr>
          <a:xfrm>
            <a:off x="6985000" y="2127051"/>
            <a:ext cx="5244443" cy="699800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Advocacy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69507" indent="-269507" defTabSz="560831">
              <a:spcBef>
                <a:spcPts val="3000"/>
              </a:spcBef>
              <a:defRPr sz="1800"/>
            </a:pPr>
            <a:r>
              <a:rPr sz="2688"/>
              <a:t>Influencers vs brand advocates</a:t>
            </a:r>
            <a:endParaRPr sz="2688"/>
          </a:p>
          <a:p>
            <a:pPr lvl="0" marL="269507" indent="-269507" defTabSz="560831">
              <a:spcBef>
                <a:spcPts val="3000"/>
              </a:spcBef>
              <a:defRPr sz="1800"/>
            </a:pPr>
            <a:r>
              <a:rPr sz="2688"/>
              <a:t>Highly satisfied customers</a:t>
            </a:r>
            <a:endParaRPr sz="2688"/>
          </a:p>
          <a:p>
            <a:pPr lvl="0" marL="269507" indent="-269507" defTabSz="560831">
              <a:spcBef>
                <a:spcPts val="3000"/>
              </a:spcBef>
              <a:defRPr sz="1800"/>
            </a:pPr>
            <a:r>
              <a:rPr sz="2688"/>
              <a:t>They recommend others</a:t>
            </a:r>
            <a:endParaRPr sz="2688"/>
          </a:p>
          <a:p>
            <a:pPr lvl="0" marL="269507" indent="-269507" defTabSz="560831">
              <a:spcBef>
                <a:spcPts val="3000"/>
              </a:spcBef>
              <a:defRPr sz="1800"/>
            </a:pPr>
            <a:r>
              <a:rPr sz="2688"/>
              <a:t>They help others to choose our brand</a:t>
            </a:r>
            <a:endParaRPr sz="2688"/>
          </a:p>
          <a:p>
            <a:pPr lvl="0" marL="269507" indent="-269507" defTabSz="560831">
              <a:spcBef>
                <a:spcPts val="3000"/>
              </a:spcBef>
              <a:defRPr sz="1800"/>
            </a:pPr>
            <a:r>
              <a:rPr sz="2688"/>
              <a:t> Brand loyalty </a:t>
            </a:r>
            <a:endParaRPr sz="2688"/>
          </a:p>
          <a:p>
            <a:pPr lvl="0" marL="269507" indent="-269507" defTabSz="560831">
              <a:spcBef>
                <a:spcPts val="3000"/>
              </a:spcBef>
              <a:defRPr sz="1800"/>
            </a:pPr>
            <a:r>
              <a:rPr sz="2688"/>
              <a:t> Facebook is a conversation, not a monologue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>
        <p14:flip dir="r"/>
      </p:transition>
    </mc:Choice>
    <mc:Fallback>
      <p:transition xmlns:p14="http://schemas.microsoft.com/office/powerpoint/2010/main" spd="slow" advClick="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G_4896.jpeg"/>
          <p:cNvPicPr/>
          <p:nvPr/>
        </p:nvPicPr>
        <p:blipFill>
          <a:blip r:embed="rId2">
            <a:extLst/>
          </a:blip>
          <a:srcRect l="0" t="5521" r="0" b="5521"/>
          <a:stretch>
            <a:fillRect/>
          </a:stretch>
        </p:blipFill>
        <p:spPr>
          <a:xfrm>
            <a:off x="1374576" y="2867818"/>
            <a:ext cx="4438695" cy="592284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Influence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6711950" y="2768600"/>
            <a:ext cx="5041900" cy="5715000"/>
          </a:xfrm>
          <a:prstGeom prst="rect">
            <a:avLst/>
          </a:prstGeom>
        </p:spPr>
        <p:txBody>
          <a:bodyPr/>
          <a:lstStyle/>
          <a:p>
            <a:pPr lvl="0" marL="269507" indent="-269507" defTabSz="560831">
              <a:spcBef>
                <a:spcPts val="3000"/>
              </a:spcBef>
              <a:defRPr sz="1800"/>
            </a:pPr>
            <a:r>
              <a:rPr sz="2688"/>
              <a:t>Influencing consumer behaviour</a:t>
            </a:r>
            <a:endParaRPr sz="2688"/>
          </a:p>
          <a:p>
            <a:pPr lvl="0" marL="269507" indent="-269507" defTabSz="560831">
              <a:spcBef>
                <a:spcPts val="3000"/>
              </a:spcBef>
              <a:defRPr sz="1800"/>
            </a:pPr>
            <a:r>
              <a:rPr sz="2688"/>
              <a:t>Digital medium has influenced the customer choice.</a:t>
            </a:r>
            <a:endParaRPr sz="2688"/>
          </a:p>
          <a:p>
            <a:pPr lvl="0" marL="269507" indent="-269507" defTabSz="560831">
              <a:spcBef>
                <a:spcPts val="3000"/>
              </a:spcBef>
              <a:defRPr sz="1800"/>
            </a:pPr>
            <a:r>
              <a:rPr sz="2688"/>
              <a:t>Social media insights have helped us with our designs, new products, seasons and content.</a:t>
            </a:r>
            <a:endParaRPr sz="2688"/>
          </a:p>
          <a:p>
            <a:pPr lvl="0" marL="269507" indent="-269507" defTabSz="560831">
              <a:spcBef>
                <a:spcPts val="3000"/>
              </a:spcBef>
              <a:defRPr sz="1800"/>
            </a:pPr>
            <a:r>
              <a:rPr sz="2688"/>
              <a:t> An ever evolving strategy on how we influence</a:t>
            </a:r>
          </a:p>
        </p:txBody>
      </p:sp>
    </p:spTree>
  </p:cSld>
  <p:clrMapOvr>
    <a:masterClrMapping/>
  </p:clrMapOvr>
  <p:transition spd="med" advClick="1">
    <p:wipe dir="l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The Future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1270000" y="2159000"/>
            <a:ext cx="10464800" cy="6616700"/>
          </a:xfrm>
          <a:prstGeom prst="rect">
            <a:avLst/>
          </a:prstGeom>
        </p:spPr>
        <p:txBody>
          <a:bodyPr/>
          <a:lstStyle/>
          <a:p>
            <a:pPr lvl="0" marL="232410" indent="-232410" defTabSz="356362">
              <a:spcBef>
                <a:spcPts val="2500"/>
              </a:spcBef>
              <a:defRPr sz="1800"/>
            </a:pPr>
            <a:r>
              <a:rPr sz="2318"/>
              <a:t> We are yet to utilise all resources  available in social media </a:t>
            </a:r>
            <a:endParaRPr sz="2318"/>
          </a:p>
          <a:p>
            <a:pPr lvl="0" marL="232410" indent="-232410" defTabSz="356362">
              <a:spcBef>
                <a:spcPts val="2500"/>
              </a:spcBef>
              <a:defRPr sz="1800"/>
            </a:pPr>
            <a:r>
              <a:rPr sz="2318"/>
              <a:t>Our audience is young, vibrant, tech savvy, ambitious, unique, confident and growing.</a:t>
            </a:r>
            <a:endParaRPr sz="2318"/>
          </a:p>
          <a:p>
            <a:pPr lvl="0" marL="232410" indent="-232410" defTabSz="356362">
              <a:spcBef>
                <a:spcPts val="2500"/>
              </a:spcBef>
              <a:defRPr sz="1800"/>
            </a:pPr>
            <a:r>
              <a:rPr sz="2318"/>
              <a:t> Youngsters are embracing technology and social media is becoming more valid</a:t>
            </a:r>
            <a:endParaRPr sz="2318"/>
          </a:p>
          <a:p>
            <a:pPr lvl="0" marL="232410" indent="-232410" defTabSz="356362">
              <a:spcBef>
                <a:spcPts val="2500"/>
              </a:spcBef>
              <a:defRPr sz="1800"/>
            </a:pPr>
            <a:r>
              <a:rPr sz="2318"/>
              <a:t>  Smart phones, wearables and connected devices are on the rise</a:t>
            </a:r>
            <a:endParaRPr sz="2318"/>
          </a:p>
          <a:p>
            <a:pPr lvl="0" marL="232410" indent="-232410" defTabSz="356362">
              <a:spcBef>
                <a:spcPts val="2500"/>
              </a:spcBef>
              <a:defRPr sz="1800"/>
            </a:pPr>
            <a:r>
              <a:rPr sz="2318"/>
              <a:t> Social media is not a fad but here to stay</a:t>
            </a:r>
            <a:endParaRPr sz="2318"/>
          </a:p>
          <a:p>
            <a:pPr lvl="0" marL="232410" indent="-232410" defTabSz="356362">
              <a:spcBef>
                <a:spcPts val="2500"/>
              </a:spcBef>
              <a:defRPr sz="1800"/>
            </a:pPr>
            <a:r>
              <a:rPr sz="2318"/>
              <a:t> Whether to embrace is not a choice but mandatory</a:t>
            </a:r>
            <a:endParaRPr sz="2318"/>
          </a:p>
          <a:p>
            <a:pPr lvl="0" marL="232410" indent="-232410" defTabSz="356362">
              <a:spcBef>
                <a:spcPts val="2500"/>
              </a:spcBef>
              <a:defRPr sz="1800"/>
            </a:pPr>
            <a:r>
              <a:rPr sz="2318"/>
              <a:t> Customer engagement would be the key to success</a:t>
            </a:r>
            <a:endParaRPr sz="2318"/>
          </a:p>
          <a:p>
            <a:pPr lvl="0" marL="232410" indent="-232410" defTabSz="356362">
              <a:spcBef>
                <a:spcPts val="2500"/>
              </a:spcBef>
              <a:defRPr sz="1800"/>
            </a:pPr>
            <a:r>
              <a:rPr sz="2318"/>
              <a:t> Customers will drive the success of the brand</a:t>
            </a:r>
            <a:endParaRPr sz="2318"/>
          </a:p>
          <a:p>
            <a:pPr lvl="0" marL="232410" indent="-232410" defTabSz="356362">
              <a:spcBef>
                <a:spcPts val="2500"/>
              </a:spcBef>
              <a:defRPr sz="1800"/>
            </a:pPr>
            <a:r>
              <a:rPr sz="2318"/>
              <a:t>We just need to know how to and when to engage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6456" y="1186865"/>
            <a:ext cx="10531887" cy="7906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6457" y="923340"/>
            <a:ext cx="10531887" cy="7906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6457" y="923340"/>
            <a:ext cx="10531887" cy="7906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900"/>
            </a:lvl1pPr>
          </a:lstStyle>
          <a:p>
            <a:pPr lvl="0">
              <a:defRPr sz="1800"/>
            </a:pPr>
            <a:r>
              <a:rPr sz="6900"/>
              <a:t>Introduction - Kelly Felder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9570" indent="-369570" defTabSz="566674">
              <a:spcBef>
                <a:spcPts val="4000"/>
              </a:spcBef>
              <a:defRPr sz="1800"/>
            </a:pPr>
            <a:r>
              <a:rPr sz="3686"/>
              <a:t>Our mission is to develop the brand as an international chain of stores.</a:t>
            </a:r>
            <a:endParaRPr sz="3686"/>
          </a:p>
          <a:p>
            <a:pPr lvl="0" marL="369570" indent="-369570" defTabSz="566674">
              <a:spcBef>
                <a:spcPts val="4000"/>
              </a:spcBef>
              <a:defRPr sz="1800"/>
            </a:pPr>
            <a:r>
              <a:rPr sz="3686"/>
              <a:t>We are in the process of registering the brand in US and position as a US based Sri Lankan brand.</a:t>
            </a:r>
            <a:endParaRPr sz="3686"/>
          </a:p>
          <a:p>
            <a:pPr lvl="0" marL="369570" indent="-369570" defTabSz="566674">
              <a:spcBef>
                <a:spcPts val="4000"/>
              </a:spcBef>
              <a:defRPr sz="1800"/>
            </a:pPr>
            <a:r>
              <a:rPr sz="3686"/>
              <a:t>We have two stores in Sri Lanka and an online store </a:t>
            </a:r>
            <a:r>
              <a:rPr sz="3686" u="sng">
                <a:hlinkClick r:id="rId2" invalidUrl="" action="" tgtFrame="" tooltip="" history="1" highlightClick="0" endSnd="0"/>
              </a:rPr>
              <a:t>kellyfelder.com</a:t>
            </a:r>
            <a:r>
              <a:rPr sz="3686"/>
              <a:t> to serve the international customers.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5456"/>
            </a:lvl1pPr>
          </a:lstStyle>
          <a:p>
            <a:pPr lvl="0">
              <a:defRPr sz="1800"/>
            </a:pPr>
            <a:r>
              <a:rPr sz="5456"/>
              <a:t>How We Used Digital Medium to Create Engaging Communication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900" indent="-342900" defTabSz="525779">
              <a:spcBef>
                <a:spcPts val="3700"/>
              </a:spcBef>
              <a:defRPr sz="1800"/>
            </a:pPr>
            <a:r>
              <a:rPr sz="3420"/>
              <a:t>Understanding the customer</a:t>
            </a:r>
            <a:endParaRPr sz="3420"/>
          </a:p>
          <a:p>
            <a:pPr lvl="0" marL="342900" indent="-342900" defTabSz="525779">
              <a:spcBef>
                <a:spcPts val="3700"/>
              </a:spcBef>
              <a:defRPr sz="1800"/>
            </a:pPr>
            <a:r>
              <a:rPr sz="3420"/>
              <a:t>Selecting the Medium</a:t>
            </a:r>
            <a:endParaRPr sz="3420"/>
          </a:p>
          <a:p>
            <a:pPr lvl="0" marL="342900" indent="-342900" defTabSz="525779">
              <a:spcBef>
                <a:spcPts val="3700"/>
              </a:spcBef>
              <a:defRPr sz="1800"/>
            </a:pPr>
            <a:r>
              <a:rPr sz="3420"/>
              <a:t>Audience Growth</a:t>
            </a:r>
            <a:endParaRPr sz="3420"/>
          </a:p>
          <a:p>
            <a:pPr lvl="0" marL="342900" indent="-342900" defTabSz="525779">
              <a:spcBef>
                <a:spcPts val="3700"/>
              </a:spcBef>
              <a:defRPr sz="1800"/>
            </a:pPr>
            <a:r>
              <a:rPr sz="3420"/>
              <a:t>Engagement</a:t>
            </a:r>
            <a:endParaRPr sz="3420"/>
          </a:p>
          <a:p>
            <a:pPr lvl="0" marL="342900" indent="-342900" defTabSz="525779">
              <a:spcBef>
                <a:spcPts val="3700"/>
              </a:spcBef>
              <a:defRPr sz="1800"/>
            </a:pPr>
            <a:r>
              <a:rPr sz="3420"/>
              <a:t>Advocacy</a:t>
            </a:r>
            <a:endParaRPr sz="3420"/>
          </a:p>
          <a:p>
            <a:pPr lvl="0" marL="342900" indent="-342900" defTabSz="525779">
              <a:spcBef>
                <a:spcPts val="3700"/>
              </a:spcBef>
              <a:defRPr sz="1800"/>
            </a:pPr>
            <a:r>
              <a:rPr sz="3420"/>
              <a:t>Influence</a:t>
            </a:r>
          </a:p>
        </p:txBody>
      </p:sp>
    </p:spTree>
  </p:cSld>
  <p:clrMapOvr>
    <a:masterClrMapping/>
  </p:clrMapOvr>
  <p:transition spd="slow" advClick="1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G_4915.jpeg"/>
          <p:cNvPicPr/>
          <p:nvPr/>
        </p:nvPicPr>
        <p:blipFill>
          <a:blip r:embed="rId2">
            <a:extLst/>
          </a:blip>
          <a:srcRect l="16739" t="0" r="16739" b="0"/>
          <a:stretch>
            <a:fillRect/>
          </a:stretch>
        </p:blipFill>
        <p:spPr>
          <a:xfrm>
            <a:off x="6959600" y="2889250"/>
            <a:ext cx="4102100" cy="54737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Understanding The Customer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194911" indent="-194911" defTabSz="315468">
              <a:lnSpc>
                <a:spcPct val="125000"/>
              </a:lnSpc>
              <a:spcBef>
                <a:spcPts val="1700"/>
              </a:spcBef>
              <a:defRPr sz="1800"/>
            </a:pPr>
            <a:r>
              <a:rPr sz="1944"/>
              <a:t>Millennialist are totally a digital generation.</a:t>
            </a:r>
            <a:endParaRPr sz="1944"/>
          </a:p>
          <a:p>
            <a:pPr lvl="0" marL="194911" indent="-194911" defTabSz="315468">
              <a:lnSpc>
                <a:spcPct val="125000"/>
              </a:lnSpc>
              <a:spcBef>
                <a:spcPts val="1700"/>
              </a:spcBef>
              <a:defRPr sz="1800"/>
            </a:pPr>
            <a:r>
              <a:rPr sz="1944"/>
              <a:t>Client is in the center of our business</a:t>
            </a:r>
            <a:endParaRPr sz="1944"/>
          </a:p>
          <a:p>
            <a:pPr lvl="0" marL="194911" indent="-194911" defTabSz="315468">
              <a:lnSpc>
                <a:spcPct val="175000"/>
              </a:lnSpc>
              <a:spcBef>
                <a:spcPts val="0"/>
              </a:spcBef>
              <a:defRPr sz="1800"/>
            </a:pPr>
            <a:r>
              <a:rPr sz="1944"/>
              <a:t>How to get them engaged &amp; create value.</a:t>
            </a:r>
            <a:endParaRPr sz="1944"/>
          </a:p>
          <a:p>
            <a:pPr lvl="0" marL="194911" indent="-194911" defTabSz="315468">
              <a:lnSpc>
                <a:spcPct val="175000"/>
              </a:lnSpc>
              <a:spcBef>
                <a:spcPts val="0"/>
              </a:spcBef>
              <a:defRPr sz="1800"/>
            </a:pPr>
            <a:r>
              <a:rPr sz="1944"/>
              <a:t> Understanding emotional and rational decision making process.</a:t>
            </a:r>
            <a:endParaRPr sz="1944"/>
          </a:p>
          <a:p>
            <a:pPr lvl="0" marL="0" indent="0" defTabSz="315468">
              <a:lnSpc>
                <a:spcPct val="125000"/>
              </a:lnSpc>
              <a:spcBef>
                <a:spcPts val="0"/>
              </a:spcBef>
              <a:buSzTx/>
              <a:buNone/>
              <a:defRPr sz="1800"/>
            </a:pPr>
            <a:endParaRPr sz="1944"/>
          </a:p>
          <a:p>
            <a:pPr lvl="0" marL="194911" indent="-194911" defTabSz="315468">
              <a:lnSpc>
                <a:spcPct val="125000"/>
              </a:lnSpc>
              <a:spcBef>
                <a:spcPts val="0"/>
              </a:spcBef>
              <a:defRPr sz="1800"/>
            </a:pPr>
            <a:r>
              <a:rPr sz="1944"/>
              <a:t> How evolving youth culture influence the choice, and how well we can fit in to the  youth eco system.</a:t>
            </a:r>
            <a:endParaRPr sz="1944"/>
          </a:p>
          <a:p>
            <a:pPr lvl="0" marL="0" indent="0" defTabSz="315468">
              <a:lnSpc>
                <a:spcPct val="125000"/>
              </a:lnSpc>
              <a:spcBef>
                <a:spcPts val="0"/>
              </a:spcBef>
              <a:buSzTx/>
              <a:buNone/>
              <a:defRPr sz="1800"/>
            </a:pPr>
            <a:endParaRPr sz="1944"/>
          </a:p>
          <a:p>
            <a:pPr lvl="0" marL="194911" indent="-194911" defTabSz="315468">
              <a:lnSpc>
                <a:spcPct val="125000"/>
              </a:lnSpc>
              <a:spcBef>
                <a:spcPts val="0"/>
              </a:spcBef>
              <a:defRPr sz="1800"/>
            </a:pPr>
            <a:r>
              <a:rPr sz="1944"/>
              <a:t>Kelly Felder has been very successful in identifying the space and knowing the dynamics of the environment.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2.jpeg"/>
          <p:cNvPicPr/>
          <p:nvPr/>
        </p:nvPicPr>
        <p:blipFill>
          <a:blip r:embed="rId2">
            <a:extLst/>
          </a:blip>
          <a:srcRect l="0" t="14183" r="0" b="0"/>
          <a:stretch>
            <a:fillRect/>
          </a:stretch>
        </p:blipFill>
        <p:spPr>
          <a:xfrm>
            <a:off x="7137400" y="2565793"/>
            <a:ext cx="3340100" cy="107930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Selecting the Medium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33011" indent="-233011" defTabSz="484886">
              <a:spcBef>
                <a:spcPts val="2600"/>
              </a:spcBef>
              <a:defRPr sz="1800"/>
            </a:pPr>
            <a:r>
              <a:rPr sz="2324"/>
              <a:t>Best ROI</a:t>
            </a:r>
            <a:endParaRPr sz="2324"/>
          </a:p>
          <a:p>
            <a:pPr lvl="0" marL="233011" indent="-233011" defTabSz="484886">
              <a:spcBef>
                <a:spcPts val="2600"/>
              </a:spcBef>
              <a:defRPr sz="1800"/>
            </a:pPr>
            <a:r>
              <a:rPr sz="2324"/>
              <a:t>Measuring the effectiveness</a:t>
            </a:r>
            <a:endParaRPr sz="2324"/>
          </a:p>
          <a:p>
            <a:pPr lvl="0" marL="233011" indent="-233011" defTabSz="484886">
              <a:spcBef>
                <a:spcPts val="2600"/>
              </a:spcBef>
              <a:defRPr sz="1800"/>
            </a:pPr>
            <a:r>
              <a:rPr sz="2324"/>
              <a:t>Obvious choice and we decided to engage through social media</a:t>
            </a:r>
            <a:endParaRPr sz="2324"/>
          </a:p>
          <a:p>
            <a:pPr lvl="0" marL="233011" indent="-233011" defTabSz="484886">
              <a:spcBef>
                <a:spcPts val="2600"/>
              </a:spcBef>
              <a:defRPr sz="1800"/>
            </a:pPr>
            <a:r>
              <a:rPr sz="2324"/>
              <a:t>Knowing the  analytics and know when to share the best content.</a:t>
            </a:r>
            <a:endParaRPr sz="2324"/>
          </a:p>
          <a:p>
            <a:pPr lvl="0" marL="233011" indent="-233011" defTabSz="484886">
              <a:spcBef>
                <a:spcPts val="2600"/>
              </a:spcBef>
              <a:defRPr sz="1800"/>
            </a:pPr>
            <a:r>
              <a:rPr sz="2324"/>
              <a:t> We had to know  "WHY" – we know why we use social media and the expected end result</a:t>
            </a:r>
            <a:endParaRPr sz="2324"/>
          </a:p>
          <a:p>
            <a:pPr lvl="0" marL="233011" indent="-233011" defTabSz="484886">
              <a:spcBef>
                <a:spcPts val="2600"/>
              </a:spcBef>
              <a:defRPr sz="1800"/>
            </a:pPr>
            <a:r>
              <a:rPr sz="2324"/>
              <a:t>Meeting the customer requests real time</a:t>
            </a:r>
          </a:p>
        </p:txBody>
      </p:sp>
      <p:pic>
        <p:nvPicPr>
          <p:cNvPr id="52" name="image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4894" y="3635826"/>
            <a:ext cx="1689100" cy="168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4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78352" y="3565976"/>
            <a:ext cx="1886585" cy="182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G_4900.jpeg"/>
          <p:cNvPicPr/>
          <p:nvPr/>
        </p:nvPicPr>
        <p:blipFill>
          <a:blip r:embed="rId2">
            <a:extLst/>
          </a:blip>
          <a:srcRect l="23208" t="0" r="23208" b="0"/>
          <a:stretch>
            <a:fillRect/>
          </a:stretch>
        </p:blipFill>
        <p:spPr>
          <a:xfrm>
            <a:off x="1688703" y="2812725"/>
            <a:ext cx="4217017" cy="5627043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Audience Growth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6711950" y="2768672"/>
            <a:ext cx="5041900" cy="5715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Real &amp; authentic </a:t>
            </a:r>
            <a:endParaRPr sz="2800"/>
          </a:p>
          <a:p>
            <a:pPr lvl="0">
              <a:defRPr sz="1800"/>
            </a:pPr>
            <a:r>
              <a:rPr sz="2800"/>
              <a:t>Personal contact</a:t>
            </a:r>
            <a:endParaRPr sz="2800"/>
          </a:p>
          <a:p>
            <a:pPr lvl="0">
              <a:defRPr sz="1800"/>
            </a:pPr>
            <a:r>
              <a:rPr sz="2800"/>
              <a:t>Innovation</a:t>
            </a:r>
            <a:endParaRPr sz="2800"/>
          </a:p>
          <a:p>
            <a:pPr lvl="0">
              <a:defRPr sz="1800"/>
            </a:pPr>
            <a:r>
              <a:rPr sz="2800"/>
              <a:t>FB as the main platform</a:t>
            </a:r>
            <a:endParaRPr sz="2800"/>
          </a:p>
          <a:p>
            <a:pPr lvl="0">
              <a:defRPr sz="1800"/>
            </a:pPr>
            <a:r>
              <a:rPr sz="2800"/>
              <a:t>Appealing content</a:t>
            </a:r>
            <a:endParaRPr sz="2800"/>
          </a:p>
          <a:p>
            <a:pPr lvl="0">
              <a:defRPr sz="1800"/>
            </a:pPr>
            <a:r>
              <a:rPr sz="2800"/>
              <a:t>160000 fan base with up to 10000 weekly engagement and 600000 weekly reach</a:t>
            </a:r>
          </a:p>
        </p:txBody>
      </p:sp>
    </p:spTree>
  </p:cSld>
  <p:clrMapOvr>
    <a:masterClrMapping/>
  </p:clrMapOvr>
  <p:transition spd="fast" advClick="1">
    <p:newsflash/>
  </p:transition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5CC4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5CC4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