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0" r:id="rId1"/>
  </p:sldMasterIdLst>
  <p:notesMasterIdLst>
    <p:notesMasterId r:id="rId13"/>
  </p:notes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6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33DF3C-8F0A-6A42-B4E7-08C68D350A7A}" type="datetimeFigureOut">
              <a:rPr lang="en-US" smtClean="0"/>
              <a:t>10/4/13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87FA0B-9137-4546-B019-A630AB18A176}" type="slidenum">
              <a:rPr lang="en-US" smtClean="0"/>
              <a:t>‹#›</a:t>
            </a:fld>
            <a:endParaRPr lang="en-US"/>
          </a:p>
        </p:txBody>
      </p:sp>
    </p:spTree>
    <p:extLst>
      <p:ext uri="{BB962C8B-B14F-4D97-AF65-F5344CB8AC3E}">
        <p14:creationId xmlns:p14="http://schemas.microsoft.com/office/powerpoint/2010/main" val="196263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6FDC67-8BC7-804D-81C2-FFB07371F663}" type="datetimeFigureOut">
              <a:rPr lang="en-US" smtClean="0"/>
              <a:t>10/4/13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3F6EEE-1F08-0045-96BF-E580947D32C0}" type="slidenum">
              <a:rPr lang="en-US" smtClean="0"/>
              <a:t>‹#›</a:t>
            </a:fld>
            <a:endParaRPr lang="en-US"/>
          </a:p>
        </p:txBody>
      </p:sp>
    </p:spTree>
    <p:extLst>
      <p:ext uri="{BB962C8B-B14F-4D97-AF65-F5344CB8AC3E}">
        <p14:creationId xmlns:p14="http://schemas.microsoft.com/office/powerpoint/2010/main" val="38452787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8293"/>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4504068"/>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927048-08A8-9842-93EB-F7F3E21D5D04}" type="datetime1">
              <a:rPr lang="en-US" smtClean="0"/>
              <a:t>10/4/13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2BEEE7-CF0A-0E41-8413-174CF43B1E87}" type="slidenum">
              <a:rPr lang="en-US" smtClean="0"/>
              <a:t>‹#›</a:t>
            </a:fld>
            <a:endParaRPr lang="en-US"/>
          </a:p>
        </p:txBody>
      </p:sp>
      <p:pic>
        <p:nvPicPr>
          <p:cNvPr id="9"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90800" y="606973"/>
            <a:ext cx="3975583" cy="156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39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A3A78D-88DF-2347-9F85-DCC59E031985}"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BEEE7-CF0A-0E41-8413-174CF43B1E87}" type="slidenum">
              <a:rPr lang="en-US" smtClean="0"/>
              <a:t>‹#›</a:t>
            </a:fld>
            <a:endParaRPr 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3623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FD8EEA-D836-7442-A9CB-FCD532658E15}"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BEEE7-CF0A-0E41-8413-174CF43B1E87}" type="slidenum">
              <a:rPr lang="en-US" smtClean="0"/>
              <a:t>‹#›</a:t>
            </a:fld>
            <a:endParaRPr 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29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BEEE7-CF0A-0E41-8413-174CF43B1E87}" type="slidenum">
              <a:rPr lang="en-US" smtClean="0"/>
              <a:t>‹#›</a:t>
            </a:fld>
            <a:endParaRPr 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1570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80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E97C7-CC5C-AF49-874C-60F1733A6488}"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BEEE7-CF0A-0E41-8413-174CF43B1E87}" type="slidenum">
              <a:rPr lang="en-US" smtClean="0"/>
              <a:t>‹#›</a:t>
            </a:fld>
            <a:endParaRPr lang="en-US"/>
          </a:p>
        </p:txBody>
      </p:sp>
      <p:pic>
        <p:nvPicPr>
          <p:cNvPr id="7"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92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8D07E-94DD-D34E-A9CB-F7E79C30F7B9}"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BEEE7-CF0A-0E41-8413-174CF43B1E87}" type="slidenum">
              <a:rPr lang="en-US" smtClean="0"/>
              <a:t>‹#›</a:t>
            </a:fld>
            <a:endParaRPr lang="en-US"/>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46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2892A3-2FA8-6145-8B31-EB52AD3FF88D}" type="datetime1">
              <a:rPr lang="en-US" smtClean="0"/>
              <a:t>10/4/13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BEEE7-CF0A-0E41-8413-174CF43B1E87}" type="slidenum">
              <a:rPr lang="en-US" smtClean="0"/>
              <a:t>‹#›</a:t>
            </a:fld>
            <a:endParaRPr lang="en-US"/>
          </a:p>
        </p:txBody>
      </p:sp>
      <p:pic>
        <p:nvPicPr>
          <p:cNvPr id="10"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09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35DF0-1787-174F-8CBB-EAE5D18AD9A4}" type="datetime1">
              <a:rPr lang="en-US" smtClean="0"/>
              <a:t>10/4/13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a:t>
            </a:fld>
            <a:endParaRPr lang="en-US"/>
          </a:p>
        </p:txBody>
      </p:sp>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02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07639-B6FB-9C4C-A9B7-745A21F9CC61}" type="datetime1">
              <a:rPr lang="en-US" smtClean="0"/>
              <a:t>10/4/13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BEEE7-CF0A-0E41-8413-174CF43B1E87}" type="slidenum">
              <a:rPr lang="en-US" smtClean="0"/>
              <a:t>‹#›</a:t>
            </a:fld>
            <a:endParaRPr lang="en-US"/>
          </a:p>
        </p:txBody>
      </p:sp>
      <p:pic>
        <p:nvPicPr>
          <p:cNvPr id="5"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391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78A85-8B11-C943-8640-4ABE192182B0}"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BEEE7-CF0A-0E41-8413-174CF43B1E87}" type="slidenum">
              <a:rPr lang="en-US" smtClean="0"/>
              <a:t>‹#›</a:t>
            </a:fld>
            <a:endParaRPr lang="en-US"/>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39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87435-E7A3-9442-B69B-B8F7983C4B3F}"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BEEE7-CF0A-0E41-8413-174CF43B1E87}" type="slidenum">
              <a:rPr lang="en-US" smtClean="0"/>
              <a:t>‹#›</a:t>
            </a:fld>
            <a:endParaRPr lang="en-US"/>
          </a:p>
        </p:txBody>
      </p:sp>
      <p:pic>
        <p:nvPicPr>
          <p:cNvPr id="8"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5444" y="6403830"/>
            <a:ext cx="733112" cy="28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45892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AC831-4685-3443-B7BD-07E276AF5156}" type="datetime1">
              <a:rPr lang="en-US" smtClean="0"/>
              <a:t>10/4/13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BEEE7-CF0A-0E41-8413-174CF43B1E87}" type="slidenum">
              <a:rPr lang="en-US" smtClean="0"/>
              <a:t>‹#›</a:t>
            </a:fld>
            <a:endParaRPr lang="en-US"/>
          </a:p>
        </p:txBody>
      </p:sp>
    </p:spTree>
    <p:extLst>
      <p:ext uri="{BB962C8B-B14F-4D97-AF65-F5344CB8AC3E}">
        <p14:creationId xmlns:p14="http://schemas.microsoft.com/office/powerpoint/2010/main" val="22747420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15285"/>
            <a:ext cx="7772400" cy="1470025"/>
          </a:xfrm>
        </p:spPr>
        <p:txBody>
          <a:bodyPr/>
          <a:lstStyle/>
          <a:p>
            <a:r>
              <a:rPr lang="en-US" dirty="0" smtClean="0"/>
              <a:t>Towards a Culture of Innovation</a:t>
            </a:r>
            <a:endParaRPr lang="en-US" dirty="0"/>
          </a:p>
        </p:txBody>
      </p:sp>
      <p:sp>
        <p:nvSpPr>
          <p:cNvPr id="3" name="Subtitle 2"/>
          <p:cNvSpPr>
            <a:spLocks noGrp="1"/>
          </p:cNvSpPr>
          <p:nvPr>
            <p:ph type="subTitle" idx="1"/>
          </p:nvPr>
        </p:nvSpPr>
        <p:spPr>
          <a:xfrm>
            <a:off x="1371600" y="4571060"/>
            <a:ext cx="6400800" cy="1752600"/>
          </a:xfrm>
        </p:spPr>
        <p:txBody>
          <a:bodyPr>
            <a:normAutofit/>
          </a:bodyPr>
          <a:lstStyle/>
          <a:p>
            <a:r>
              <a:rPr lang="en-US" dirty="0" smtClean="0"/>
              <a:t>Sanjiva Weerawarana, Ph.D.</a:t>
            </a:r>
          </a:p>
          <a:p>
            <a:r>
              <a:rPr lang="en-US" dirty="0" smtClean="0"/>
              <a:t>Founder, Chairman &amp; CEO</a:t>
            </a:r>
          </a:p>
          <a:p>
            <a:endParaRPr lang="en-US" sz="1200" dirty="0" smtClean="0"/>
          </a:p>
          <a:p>
            <a:endParaRPr lang="en-US" sz="1200" dirty="0"/>
          </a:p>
          <a:p>
            <a:r>
              <a:rPr lang="en-US" sz="1200" dirty="0" smtClean="0"/>
              <a:t>LBR </a:t>
            </a:r>
            <a:r>
              <a:rPr lang="en-US" sz="1200" dirty="0"/>
              <a:t>LBO Summit on Enterprise 2.0 “Building Future Ready Enterprises</a:t>
            </a:r>
            <a:r>
              <a:rPr lang="en-US" sz="1200" dirty="0" smtClean="0"/>
              <a:t>” – October 4, 2013</a:t>
            </a:r>
            <a:endParaRPr lang="en-US" dirty="0"/>
          </a:p>
        </p:txBody>
      </p:sp>
      <p:sp>
        <p:nvSpPr>
          <p:cNvPr id="4" name="TextBox 3"/>
          <p:cNvSpPr txBox="1"/>
          <p:nvPr/>
        </p:nvSpPr>
        <p:spPr>
          <a:xfrm>
            <a:off x="3511296" y="9463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329567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sz="2800" dirty="0" smtClean="0"/>
              <a:t>Innovation and culture go hand in hand</a:t>
            </a:r>
          </a:p>
          <a:p>
            <a:pPr lvl="1"/>
            <a:r>
              <a:rPr lang="en-US" sz="2400" dirty="0" smtClean="0"/>
              <a:t>Culture fuels innovation</a:t>
            </a:r>
          </a:p>
          <a:p>
            <a:r>
              <a:rPr lang="en-US" sz="2800" dirty="0" smtClean="0"/>
              <a:t>Culture is not a constant</a:t>
            </a:r>
          </a:p>
          <a:p>
            <a:pPr lvl="1"/>
            <a:r>
              <a:rPr lang="en-US" sz="2400" dirty="0" smtClean="0"/>
              <a:t>Fight for the future, not the past</a:t>
            </a:r>
          </a:p>
          <a:p>
            <a:r>
              <a:rPr lang="en-US" sz="2800" dirty="0" smtClean="0"/>
              <a:t>Innovation is not just about products and services</a:t>
            </a:r>
          </a:p>
          <a:p>
            <a:pPr lvl="1"/>
            <a:r>
              <a:rPr lang="en-US" sz="2400" dirty="0" smtClean="0"/>
              <a:t>About how you do everything</a:t>
            </a:r>
          </a:p>
          <a:p>
            <a:r>
              <a:rPr lang="en-US" sz="2800" dirty="0" smtClean="0"/>
              <a:t>Never settle .. Its never good enough</a:t>
            </a:r>
          </a:p>
          <a:p>
            <a:pPr lvl="1"/>
            <a:r>
              <a:rPr lang="en-US" sz="2400" dirty="0" smtClean="0"/>
              <a:t>Or someone else will do it better than you</a:t>
            </a:r>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10</a:t>
            </a:fld>
            <a:endParaRPr lang="en-US"/>
          </a:p>
        </p:txBody>
      </p:sp>
    </p:spTree>
    <p:extLst>
      <p:ext uri="{BB962C8B-B14F-4D97-AF65-F5344CB8AC3E}">
        <p14:creationId xmlns:p14="http://schemas.microsoft.com/office/powerpoint/2010/main" val="3239512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11</a:t>
            </a:fld>
            <a:endParaRPr lang="en-US"/>
          </a:p>
        </p:txBody>
      </p:sp>
      <p:sp>
        <p:nvSpPr>
          <p:cNvPr id="6" name="TextBox 5"/>
          <p:cNvSpPr txBox="1"/>
          <p:nvPr/>
        </p:nvSpPr>
        <p:spPr>
          <a:xfrm>
            <a:off x="2075646" y="2524137"/>
            <a:ext cx="5198308" cy="646331"/>
          </a:xfrm>
          <a:prstGeom prst="rect">
            <a:avLst/>
          </a:prstGeom>
          <a:noFill/>
        </p:spPr>
        <p:txBody>
          <a:bodyPr wrap="none" rtlCol="0">
            <a:spAutoFit/>
          </a:bodyPr>
          <a:lstStyle/>
          <a:p>
            <a:pPr algn="ctr"/>
            <a:r>
              <a:rPr lang="en-US" sz="3600" i="1" dirty="0" smtClean="0"/>
              <a:t>The Journey is the reward.</a:t>
            </a:r>
            <a:endParaRPr lang="en-US" sz="3600" i="1" dirty="0"/>
          </a:p>
        </p:txBody>
      </p:sp>
      <p:sp>
        <p:nvSpPr>
          <p:cNvPr id="8" name="TextBox 7"/>
          <p:cNvSpPr txBox="1"/>
          <p:nvPr/>
        </p:nvSpPr>
        <p:spPr>
          <a:xfrm>
            <a:off x="1626054" y="4798781"/>
            <a:ext cx="4927146" cy="1384995"/>
          </a:xfrm>
          <a:prstGeom prst="rect">
            <a:avLst/>
          </a:prstGeom>
          <a:noFill/>
        </p:spPr>
        <p:txBody>
          <a:bodyPr wrap="square" rtlCol="0">
            <a:spAutoFit/>
          </a:bodyPr>
          <a:lstStyle/>
          <a:p>
            <a:pPr algn="r"/>
            <a:r>
              <a:rPr lang="en-US" sz="2800" dirty="0" smtClean="0"/>
              <a:t>Steve Jobs</a:t>
            </a:r>
          </a:p>
          <a:p>
            <a:pPr algn="r"/>
            <a:r>
              <a:rPr lang="en-US" sz="2800" i="1" dirty="0" smtClean="0"/>
              <a:t>Co-Founder, Chairman &amp; CEO</a:t>
            </a:r>
          </a:p>
          <a:p>
            <a:pPr algn="r"/>
            <a:r>
              <a:rPr lang="en-US" sz="2800" i="1" dirty="0" smtClean="0"/>
              <a:t>Apple</a:t>
            </a:r>
          </a:p>
        </p:txBody>
      </p:sp>
      <p:pic>
        <p:nvPicPr>
          <p:cNvPr id="2" name="Picture 1"/>
          <p:cNvPicPr>
            <a:picLocks noChangeAspect="1"/>
          </p:cNvPicPr>
          <p:nvPr/>
        </p:nvPicPr>
        <p:blipFill>
          <a:blip r:embed="rId2"/>
          <a:stretch>
            <a:fillRect/>
          </a:stretch>
        </p:blipFill>
        <p:spPr>
          <a:xfrm>
            <a:off x="6540730" y="3872606"/>
            <a:ext cx="2311170" cy="2311170"/>
          </a:xfrm>
          <a:prstGeom prst="rect">
            <a:avLst/>
          </a:prstGeom>
        </p:spPr>
      </p:pic>
    </p:spTree>
    <p:extLst>
      <p:ext uri="{BB962C8B-B14F-4D97-AF65-F5344CB8AC3E}">
        <p14:creationId xmlns:p14="http://schemas.microsoft.com/office/powerpoint/2010/main" val="282887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7-04 at 4.53.49 PM.png"/>
          <p:cNvPicPr>
            <a:picLocks noChangeAspect="1"/>
          </p:cNvPicPr>
          <p:nvPr/>
        </p:nvPicPr>
        <p:blipFill>
          <a:blip r:embed="rId2">
            <a:alphaModFix amt="51000"/>
            <a:extLst>
              <a:ext uri="{28A0092B-C50C-407E-A947-70E740481C1C}">
                <a14:useLocalDpi xmlns:a14="http://schemas.microsoft.com/office/drawing/2010/main" val="0"/>
              </a:ext>
            </a:extLst>
          </a:blip>
          <a:stretch>
            <a:fillRect/>
          </a:stretch>
        </p:blipFill>
        <p:spPr>
          <a:xfrm rot="20203062">
            <a:off x="3688016" y="2573955"/>
            <a:ext cx="6340024" cy="6858000"/>
          </a:xfrm>
          <a:prstGeom prst="rect">
            <a:avLst/>
          </a:prstGeom>
        </p:spPr>
      </p:pic>
      <p:sp>
        <p:nvSpPr>
          <p:cNvPr id="2" name="Title 1"/>
          <p:cNvSpPr>
            <a:spLocks noGrp="1"/>
          </p:cNvSpPr>
          <p:nvPr>
            <p:ph type="title"/>
          </p:nvPr>
        </p:nvSpPr>
        <p:spPr/>
        <p:txBody>
          <a:bodyPr>
            <a:normAutofit/>
          </a:bodyPr>
          <a:lstStyle/>
          <a:p>
            <a:r>
              <a:rPr lang="en-US" dirty="0"/>
              <a:t>What is “culture”?</a:t>
            </a:r>
            <a:endParaRPr lang="en-US" dirty="0"/>
          </a:p>
        </p:txBody>
      </p:sp>
      <p:sp>
        <p:nvSpPr>
          <p:cNvPr id="3" name="Content Placeholder 2"/>
          <p:cNvSpPr>
            <a:spLocks noGrp="1"/>
          </p:cNvSpPr>
          <p:nvPr>
            <p:ph idx="1"/>
          </p:nvPr>
        </p:nvSpPr>
        <p:spPr/>
        <p:txBody>
          <a:bodyPr/>
          <a:lstStyle/>
          <a:p>
            <a:r>
              <a:rPr lang="en-US" dirty="0" smtClean="0"/>
              <a:t>Culture is a formula for on-going, dynamic, iterative, constructive improvement</a:t>
            </a:r>
            <a:endParaRPr lang="en-US" dirty="0"/>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2</a:t>
            </a:fld>
            <a:endParaRPr lang="en-US"/>
          </a:p>
        </p:txBody>
      </p:sp>
    </p:spTree>
    <p:extLst>
      <p:ext uri="{BB962C8B-B14F-4D97-AF65-F5344CB8AC3E}">
        <p14:creationId xmlns:p14="http://schemas.microsoft.com/office/powerpoint/2010/main" val="41080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facilitates innovation</a:t>
            </a:r>
            <a:endParaRPr lang="en-US" dirty="0"/>
          </a:p>
        </p:txBody>
      </p:sp>
      <p:sp>
        <p:nvSpPr>
          <p:cNvPr id="4" name="Date Placeholder 3"/>
          <p:cNvSpPr>
            <a:spLocks noGrp="1"/>
          </p:cNvSpPr>
          <p:nvPr>
            <p:ph type="dt" sz="half" idx="10"/>
          </p:nvPr>
        </p:nvSpPr>
        <p:spPr/>
        <p:txBody>
          <a:bodyPr/>
          <a:lstStyle/>
          <a:p>
            <a:fld id="{67688372-CBB6-1C42-B158-8913B8808CFA}" type="datetime1">
              <a:rPr lang="en-US" sz="2400" smtClean="0"/>
              <a:t>10/4/13</a:t>
            </a:fld>
            <a:endParaRPr lang="en-US" sz="2400"/>
          </a:p>
        </p:txBody>
      </p:sp>
      <p:sp>
        <p:nvSpPr>
          <p:cNvPr id="5" name="Slide Number Placeholder 4"/>
          <p:cNvSpPr>
            <a:spLocks noGrp="1"/>
          </p:cNvSpPr>
          <p:nvPr>
            <p:ph type="sldNum" sz="quarter" idx="12"/>
          </p:nvPr>
        </p:nvSpPr>
        <p:spPr/>
        <p:txBody>
          <a:bodyPr/>
          <a:lstStyle/>
          <a:p>
            <a:fld id="{CC2BEEE7-CF0A-0E41-8413-174CF43B1E87}" type="slidenum">
              <a:rPr lang="en-US" sz="2400" smtClean="0"/>
              <a:t>3</a:t>
            </a:fld>
            <a:endParaRPr lang="en-US" sz="2400"/>
          </a:p>
        </p:txBody>
      </p:sp>
      <p:sp>
        <p:nvSpPr>
          <p:cNvPr id="7" name="TextBox 6"/>
          <p:cNvSpPr txBox="1"/>
          <p:nvPr/>
        </p:nvSpPr>
        <p:spPr>
          <a:xfrm>
            <a:off x="3536902" y="2274286"/>
            <a:ext cx="4569580" cy="461665"/>
          </a:xfrm>
          <a:prstGeom prst="rect">
            <a:avLst/>
          </a:prstGeom>
          <a:noFill/>
        </p:spPr>
        <p:txBody>
          <a:bodyPr wrap="none" rtlCol="0">
            <a:spAutoFit/>
          </a:bodyPr>
          <a:lstStyle/>
          <a:p>
            <a:r>
              <a:rPr lang="en-US" sz="2400" dirty="0" smtClean="0"/>
              <a:t>Ask for forgiveness, not permission</a:t>
            </a:r>
            <a:endParaRPr lang="en-US" sz="2400" dirty="0"/>
          </a:p>
        </p:txBody>
      </p:sp>
      <p:sp>
        <p:nvSpPr>
          <p:cNvPr id="8" name="TextBox 7"/>
          <p:cNvSpPr txBox="1"/>
          <p:nvPr/>
        </p:nvSpPr>
        <p:spPr>
          <a:xfrm>
            <a:off x="5821692" y="1635629"/>
            <a:ext cx="2725926" cy="461665"/>
          </a:xfrm>
          <a:prstGeom prst="rect">
            <a:avLst/>
          </a:prstGeom>
          <a:noFill/>
        </p:spPr>
        <p:txBody>
          <a:bodyPr wrap="none" rtlCol="0">
            <a:spAutoFit/>
          </a:bodyPr>
          <a:lstStyle/>
          <a:p>
            <a:r>
              <a:rPr lang="en-US" sz="2400" dirty="0" smtClean="0"/>
              <a:t>Question everything</a:t>
            </a:r>
            <a:endParaRPr lang="en-US" sz="2400" dirty="0"/>
          </a:p>
        </p:txBody>
      </p:sp>
      <p:sp>
        <p:nvSpPr>
          <p:cNvPr id="9" name="TextBox 8"/>
          <p:cNvSpPr txBox="1"/>
          <p:nvPr/>
        </p:nvSpPr>
        <p:spPr>
          <a:xfrm>
            <a:off x="6146597" y="5634497"/>
            <a:ext cx="2137725" cy="461665"/>
          </a:xfrm>
          <a:prstGeom prst="rect">
            <a:avLst/>
          </a:prstGeom>
          <a:noFill/>
        </p:spPr>
        <p:txBody>
          <a:bodyPr wrap="none" rtlCol="0">
            <a:spAutoFit/>
          </a:bodyPr>
          <a:lstStyle/>
          <a:p>
            <a:r>
              <a:rPr lang="en-US" sz="2400" dirty="0" smtClean="0"/>
              <a:t>No sacred cows</a:t>
            </a:r>
            <a:endParaRPr lang="en-US" sz="2400" dirty="0"/>
          </a:p>
        </p:txBody>
      </p:sp>
      <p:sp>
        <p:nvSpPr>
          <p:cNvPr id="10" name="TextBox 9"/>
          <p:cNvSpPr txBox="1"/>
          <p:nvPr/>
        </p:nvSpPr>
        <p:spPr>
          <a:xfrm>
            <a:off x="518524" y="1634720"/>
            <a:ext cx="1126480" cy="461665"/>
          </a:xfrm>
          <a:prstGeom prst="rect">
            <a:avLst/>
          </a:prstGeom>
          <a:noFill/>
        </p:spPr>
        <p:txBody>
          <a:bodyPr wrap="none" rtlCol="0">
            <a:spAutoFit/>
          </a:bodyPr>
          <a:lstStyle/>
          <a:p>
            <a:r>
              <a:rPr lang="en-US" sz="2400" dirty="0" smtClean="0"/>
              <a:t>Passion</a:t>
            </a:r>
            <a:endParaRPr lang="en-US" sz="2400" dirty="0"/>
          </a:p>
        </p:txBody>
      </p:sp>
      <p:sp>
        <p:nvSpPr>
          <p:cNvPr id="11" name="TextBox 10"/>
          <p:cNvSpPr txBox="1"/>
          <p:nvPr/>
        </p:nvSpPr>
        <p:spPr>
          <a:xfrm>
            <a:off x="773112" y="2318333"/>
            <a:ext cx="1840318" cy="461665"/>
          </a:xfrm>
          <a:prstGeom prst="rect">
            <a:avLst/>
          </a:prstGeom>
          <a:noFill/>
        </p:spPr>
        <p:txBody>
          <a:bodyPr wrap="none" rtlCol="0">
            <a:spAutoFit/>
          </a:bodyPr>
          <a:lstStyle/>
          <a:p>
            <a:r>
              <a:rPr lang="en-US" sz="2400" dirty="0" smtClean="0"/>
              <a:t>Commitment</a:t>
            </a:r>
            <a:endParaRPr lang="en-US" sz="2400" dirty="0"/>
          </a:p>
        </p:txBody>
      </p:sp>
      <p:sp>
        <p:nvSpPr>
          <p:cNvPr id="12" name="TextBox 11"/>
          <p:cNvSpPr txBox="1"/>
          <p:nvPr/>
        </p:nvSpPr>
        <p:spPr>
          <a:xfrm>
            <a:off x="1154112" y="4424388"/>
            <a:ext cx="1800493" cy="461665"/>
          </a:xfrm>
          <a:prstGeom prst="rect">
            <a:avLst/>
          </a:prstGeom>
          <a:noFill/>
        </p:spPr>
        <p:txBody>
          <a:bodyPr wrap="none" rtlCol="0">
            <a:spAutoFit/>
          </a:bodyPr>
          <a:lstStyle/>
          <a:p>
            <a:r>
              <a:rPr lang="en-US" sz="2400" dirty="0" smtClean="0"/>
              <a:t>No hierarchy</a:t>
            </a:r>
            <a:endParaRPr lang="en-US" sz="2400" dirty="0"/>
          </a:p>
        </p:txBody>
      </p:sp>
      <p:sp>
        <p:nvSpPr>
          <p:cNvPr id="13" name="TextBox 12"/>
          <p:cNvSpPr txBox="1"/>
          <p:nvPr/>
        </p:nvSpPr>
        <p:spPr>
          <a:xfrm>
            <a:off x="3143442" y="5001269"/>
            <a:ext cx="1980680" cy="461665"/>
          </a:xfrm>
          <a:prstGeom prst="rect">
            <a:avLst/>
          </a:prstGeom>
          <a:noFill/>
        </p:spPr>
        <p:txBody>
          <a:bodyPr wrap="none" rtlCol="0">
            <a:spAutoFit/>
          </a:bodyPr>
          <a:lstStyle/>
          <a:p>
            <a:r>
              <a:rPr lang="en-US" sz="2400" dirty="0" smtClean="0"/>
              <a:t>No sir/madam</a:t>
            </a:r>
            <a:endParaRPr lang="en-US" sz="2400" dirty="0"/>
          </a:p>
        </p:txBody>
      </p:sp>
      <p:sp>
        <p:nvSpPr>
          <p:cNvPr id="14" name="TextBox 13"/>
          <p:cNvSpPr txBox="1"/>
          <p:nvPr/>
        </p:nvSpPr>
        <p:spPr>
          <a:xfrm>
            <a:off x="5884508" y="5001269"/>
            <a:ext cx="2262308" cy="461665"/>
          </a:xfrm>
          <a:prstGeom prst="rect">
            <a:avLst/>
          </a:prstGeom>
          <a:noFill/>
        </p:spPr>
        <p:txBody>
          <a:bodyPr wrap="none" rtlCol="0">
            <a:spAutoFit/>
          </a:bodyPr>
          <a:lstStyle/>
          <a:p>
            <a:r>
              <a:rPr lang="en-US" sz="2400" dirty="0" smtClean="0"/>
              <a:t>Failure is normal</a:t>
            </a:r>
            <a:endParaRPr lang="en-US" sz="2400" dirty="0"/>
          </a:p>
        </p:txBody>
      </p:sp>
      <p:sp>
        <p:nvSpPr>
          <p:cNvPr id="15" name="TextBox 14"/>
          <p:cNvSpPr txBox="1"/>
          <p:nvPr/>
        </p:nvSpPr>
        <p:spPr>
          <a:xfrm>
            <a:off x="6553200" y="3703636"/>
            <a:ext cx="1223412" cy="461665"/>
          </a:xfrm>
          <a:prstGeom prst="rect">
            <a:avLst/>
          </a:prstGeom>
          <a:noFill/>
        </p:spPr>
        <p:txBody>
          <a:bodyPr wrap="none" rtlCol="0">
            <a:spAutoFit/>
          </a:bodyPr>
          <a:lstStyle/>
          <a:p>
            <a:r>
              <a:rPr lang="en-US" sz="2400" dirty="0" smtClean="0"/>
              <a:t>Honesty</a:t>
            </a:r>
            <a:endParaRPr lang="en-US" sz="2400" dirty="0"/>
          </a:p>
        </p:txBody>
      </p:sp>
      <p:sp>
        <p:nvSpPr>
          <p:cNvPr id="16" name="TextBox 15"/>
          <p:cNvSpPr txBox="1"/>
          <p:nvPr/>
        </p:nvSpPr>
        <p:spPr>
          <a:xfrm>
            <a:off x="3737780" y="5608637"/>
            <a:ext cx="1249060" cy="461665"/>
          </a:xfrm>
          <a:prstGeom prst="rect">
            <a:avLst/>
          </a:prstGeom>
          <a:noFill/>
        </p:spPr>
        <p:txBody>
          <a:bodyPr wrap="none" rtlCol="0">
            <a:spAutoFit/>
          </a:bodyPr>
          <a:lstStyle/>
          <a:p>
            <a:r>
              <a:rPr lang="en-US" sz="2400" dirty="0" smtClean="0"/>
              <a:t>Integrity</a:t>
            </a:r>
            <a:endParaRPr lang="en-US" sz="2400" dirty="0"/>
          </a:p>
        </p:txBody>
      </p:sp>
      <p:sp>
        <p:nvSpPr>
          <p:cNvPr id="17" name="TextBox 16"/>
          <p:cNvSpPr txBox="1"/>
          <p:nvPr/>
        </p:nvSpPr>
        <p:spPr>
          <a:xfrm>
            <a:off x="3331510" y="3587967"/>
            <a:ext cx="2679490" cy="461665"/>
          </a:xfrm>
          <a:prstGeom prst="rect">
            <a:avLst/>
          </a:prstGeom>
          <a:noFill/>
        </p:spPr>
        <p:txBody>
          <a:bodyPr wrap="none" rtlCol="0">
            <a:spAutoFit/>
          </a:bodyPr>
          <a:lstStyle/>
          <a:p>
            <a:r>
              <a:rPr lang="en-US" sz="2400" dirty="0" smtClean="0"/>
              <a:t>Results, not process</a:t>
            </a:r>
            <a:endParaRPr lang="en-US" sz="2400" dirty="0"/>
          </a:p>
        </p:txBody>
      </p:sp>
      <p:sp>
        <p:nvSpPr>
          <p:cNvPr id="18" name="TextBox 17"/>
          <p:cNvSpPr txBox="1"/>
          <p:nvPr/>
        </p:nvSpPr>
        <p:spPr>
          <a:xfrm>
            <a:off x="457200" y="3860414"/>
            <a:ext cx="2421607" cy="461665"/>
          </a:xfrm>
          <a:prstGeom prst="rect">
            <a:avLst/>
          </a:prstGeom>
          <a:noFill/>
        </p:spPr>
        <p:txBody>
          <a:bodyPr wrap="none" rtlCol="0">
            <a:spAutoFit/>
          </a:bodyPr>
          <a:lstStyle/>
          <a:p>
            <a:r>
              <a:rPr lang="en-US" sz="2400" dirty="0" smtClean="0"/>
              <a:t>Context, not rules</a:t>
            </a:r>
            <a:endParaRPr lang="en-US" sz="2400" dirty="0"/>
          </a:p>
        </p:txBody>
      </p:sp>
      <p:sp>
        <p:nvSpPr>
          <p:cNvPr id="19" name="TextBox 18"/>
          <p:cNvSpPr txBox="1"/>
          <p:nvPr/>
        </p:nvSpPr>
        <p:spPr>
          <a:xfrm>
            <a:off x="518524" y="4920604"/>
            <a:ext cx="1381057" cy="461665"/>
          </a:xfrm>
          <a:prstGeom prst="rect">
            <a:avLst/>
          </a:prstGeom>
          <a:noFill/>
        </p:spPr>
        <p:txBody>
          <a:bodyPr wrap="none" rtlCol="0">
            <a:spAutoFit/>
          </a:bodyPr>
          <a:lstStyle/>
          <a:p>
            <a:r>
              <a:rPr lang="en-US" sz="2400" dirty="0" smtClean="0"/>
              <a:t>No 9-to-5</a:t>
            </a:r>
            <a:endParaRPr lang="en-US" sz="2400" dirty="0"/>
          </a:p>
        </p:txBody>
      </p:sp>
      <p:sp>
        <p:nvSpPr>
          <p:cNvPr id="20" name="TextBox 19"/>
          <p:cNvSpPr txBox="1"/>
          <p:nvPr/>
        </p:nvSpPr>
        <p:spPr>
          <a:xfrm>
            <a:off x="969229" y="5634497"/>
            <a:ext cx="1502485" cy="461665"/>
          </a:xfrm>
          <a:prstGeom prst="rect">
            <a:avLst/>
          </a:prstGeom>
          <a:noFill/>
        </p:spPr>
        <p:txBody>
          <a:bodyPr wrap="none" rtlCol="0">
            <a:spAutoFit/>
          </a:bodyPr>
          <a:lstStyle/>
          <a:p>
            <a:r>
              <a:rPr lang="en-US" sz="2400" dirty="0" smtClean="0"/>
              <a:t>No politics</a:t>
            </a:r>
            <a:endParaRPr lang="en-US" sz="2400" dirty="0"/>
          </a:p>
        </p:txBody>
      </p:sp>
      <p:sp>
        <p:nvSpPr>
          <p:cNvPr id="21" name="TextBox 20"/>
          <p:cNvSpPr txBox="1"/>
          <p:nvPr/>
        </p:nvSpPr>
        <p:spPr>
          <a:xfrm>
            <a:off x="5616300" y="3024534"/>
            <a:ext cx="3019877" cy="461665"/>
          </a:xfrm>
          <a:prstGeom prst="rect">
            <a:avLst/>
          </a:prstGeom>
          <a:noFill/>
        </p:spPr>
        <p:txBody>
          <a:bodyPr wrap="none" rtlCol="0">
            <a:spAutoFit/>
          </a:bodyPr>
          <a:lstStyle/>
          <a:p>
            <a:r>
              <a:rPr lang="en-US" sz="2400" dirty="0" smtClean="0"/>
              <a:t>Clean up after yourself</a:t>
            </a:r>
            <a:endParaRPr lang="en-US" sz="2400" dirty="0"/>
          </a:p>
        </p:txBody>
      </p:sp>
      <p:sp>
        <p:nvSpPr>
          <p:cNvPr id="22" name="TextBox 21"/>
          <p:cNvSpPr txBox="1"/>
          <p:nvPr/>
        </p:nvSpPr>
        <p:spPr>
          <a:xfrm>
            <a:off x="2679903" y="1523895"/>
            <a:ext cx="2687605" cy="461665"/>
          </a:xfrm>
          <a:prstGeom prst="rect">
            <a:avLst/>
          </a:prstGeom>
          <a:noFill/>
        </p:spPr>
        <p:txBody>
          <a:bodyPr wrap="none" rtlCol="0">
            <a:spAutoFit/>
          </a:bodyPr>
          <a:lstStyle/>
          <a:p>
            <a:r>
              <a:rPr lang="en-US" sz="2400" dirty="0" smtClean="0"/>
              <a:t>No broken windows</a:t>
            </a:r>
            <a:endParaRPr lang="en-US" sz="2400" dirty="0"/>
          </a:p>
        </p:txBody>
      </p:sp>
      <p:sp>
        <p:nvSpPr>
          <p:cNvPr id="23" name="TextBox 22"/>
          <p:cNvSpPr txBox="1"/>
          <p:nvPr/>
        </p:nvSpPr>
        <p:spPr>
          <a:xfrm>
            <a:off x="773112" y="3094037"/>
            <a:ext cx="1698602" cy="461665"/>
          </a:xfrm>
          <a:prstGeom prst="rect">
            <a:avLst/>
          </a:prstGeom>
          <a:noFill/>
        </p:spPr>
        <p:txBody>
          <a:bodyPr wrap="none" rtlCol="0">
            <a:spAutoFit/>
          </a:bodyPr>
          <a:lstStyle/>
          <a:p>
            <a:r>
              <a:rPr lang="en-US" sz="2400" dirty="0" smtClean="0"/>
              <a:t>Meritocracy</a:t>
            </a:r>
            <a:endParaRPr lang="en-US" sz="2400" dirty="0"/>
          </a:p>
        </p:txBody>
      </p:sp>
      <p:sp>
        <p:nvSpPr>
          <p:cNvPr id="24" name="TextBox 23"/>
          <p:cNvSpPr txBox="1"/>
          <p:nvPr/>
        </p:nvSpPr>
        <p:spPr>
          <a:xfrm>
            <a:off x="3451630" y="2863204"/>
            <a:ext cx="1453192" cy="461665"/>
          </a:xfrm>
          <a:prstGeom prst="rect">
            <a:avLst/>
          </a:prstGeom>
          <a:noFill/>
        </p:spPr>
        <p:txBody>
          <a:bodyPr wrap="none" rtlCol="0">
            <a:spAutoFit/>
          </a:bodyPr>
          <a:lstStyle/>
          <a:p>
            <a:r>
              <a:rPr lang="en-US" sz="2400" dirty="0" smtClean="0"/>
              <a:t>Be human</a:t>
            </a:r>
            <a:endParaRPr lang="en-US" sz="2400" dirty="0"/>
          </a:p>
        </p:txBody>
      </p:sp>
      <p:sp>
        <p:nvSpPr>
          <p:cNvPr id="25" name="TextBox 24"/>
          <p:cNvSpPr txBox="1"/>
          <p:nvPr/>
        </p:nvSpPr>
        <p:spPr>
          <a:xfrm>
            <a:off x="3451630" y="4193556"/>
            <a:ext cx="2432878" cy="461665"/>
          </a:xfrm>
          <a:prstGeom prst="rect">
            <a:avLst/>
          </a:prstGeom>
          <a:noFill/>
        </p:spPr>
        <p:txBody>
          <a:bodyPr wrap="none" rtlCol="0">
            <a:spAutoFit/>
          </a:bodyPr>
          <a:lstStyle/>
          <a:p>
            <a:r>
              <a:rPr lang="en-US" sz="2400" dirty="0" smtClean="0"/>
              <a:t>Iterate everything</a:t>
            </a:r>
            <a:endParaRPr lang="en-US" sz="2400" dirty="0"/>
          </a:p>
        </p:txBody>
      </p:sp>
      <p:sp>
        <p:nvSpPr>
          <p:cNvPr id="26" name="TextBox 25"/>
          <p:cNvSpPr txBox="1"/>
          <p:nvPr/>
        </p:nvSpPr>
        <p:spPr>
          <a:xfrm>
            <a:off x="6781984" y="4322079"/>
            <a:ext cx="1209586" cy="461665"/>
          </a:xfrm>
          <a:prstGeom prst="rect">
            <a:avLst/>
          </a:prstGeom>
          <a:noFill/>
        </p:spPr>
        <p:txBody>
          <a:bodyPr wrap="none" rtlCol="0">
            <a:spAutoFit/>
          </a:bodyPr>
          <a:lstStyle/>
          <a:p>
            <a:r>
              <a:rPr lang="en-US" sz="2400" dirty="0" smtClean="0"/>
              <a:t>No jerks</a:t>
            </a:r>
            <a:endParaRPr lang="en-US" sz="2400" dirty="0"/>
          </a:p>
        </p:txBody>
      </p:sp>
    </p:spTree>
    <p:extLst>
      <p:ext uri="{BB962C8B-B14F-4D97-AF65-F5344CB8AC3E}">
        <p14:creationId xmlns:p14="http://schemas.microsoft.com/office/powerpoint/2010/main" val="3919303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is all about people</a:t>
            </a:r>
            <a:endParaRPr lang="en-US" dirty="0"/>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4</a:t>
            </a:fld>
            <a:endParaRPr lang="en-US"/>
          </a:p>
        </p:txBody>
      </p:sp>
      <p:sp>
        <p:nvSpPr>
          <p:cNvPr id="7" name="TextBox 6"/>
          <p:cNvSpPr txBox="1"/>
          <p:nvPr/>
        </p:nvSpPr>
        <p:spPr>
          <a:xfrm>
            <a:off x="5802634" y="1650702"/>
            <a:ext cx="2980303" cy="461665"/>
          </a:xfrm>
          <a:prstGeom prst="rect">
            <a:avLst/>
          </a:prstGeom>
          <a:noFill/>
        </p:spPr>
        <p:txBody>
          <a:bodyPr wrap="none" rtlCol="0">
            <a:spAutoFit/>
          </a:bodyPr>
          <a:lstStyle/>
          <a:p>
            <a:r>
              <a:rPr lang="en-US" sz="2400" dirty="0" smtClean="0"/>
              <a:t>Committed to winning</a:t>
            </a:r>
            <a:endParaRPr lang="en-US" sz="2400" dirty="0"/>
          </a:p>
        </p:txBody>
      </p:sp>
      <p:sp>
        <p:nvSpPr>
          <p:cNvPr id="8" name="TextBox 7"/>
          <p:cNvSpPr txBox="1"/>
          <p:nvPr/>
        </p:nvSpPr>
        <p:spPr>
          <a:xfrm>
            <a:off x="7068723" y="2708572"/>
            <a:ext cx="1530136" cy="461665"/>
          </a:xfrm>
          <a:prstGeom prst="rect">
            <a:avLst/>
          </a:prstGeom>
          <a:noFill/>
        </p:spPr>
        <p:txBody>
          <a:bodyPr wrap="none" rtlCol="0">
            <a:spAutoFit/>
          </a:bodyPr>
          <a:lstStyle/>
          <a:p>
            <a:r>
              <a:rPr lang="en-US" sz="2400" dirty="0" smtClean="0"/>
              <a:t>Passionate</a:t>
            </a:r>
            <a:endParaRPr lang="en-US" sz="2400" dirty="0"/>
          </a:p>
        </p:txBody>
      </p:sp>
      <p:sp>
        <p:nvSpPr>
          <p:cNvPr id="9" name="TextBox 8"/>
          <p:cNvSpPr txBox="1"/>
          <p:nvPr/>
        </p:nvSpPr>
        <p:spPr>
          <a:xfrm>
            <a:off x="4375059" y="5354645"/>
            <a:ext cx="2060780" cy="461665"/>
          </a:xfrm>
          <a:prstGeom prst="rect">
            <a:avLst/>
          </a:prstGeom>
          <a:noFill/>
        </p:spPr>
        <p:txBody>
          <a:bodyPr wrap="none" rtlCol="0">
            <a:spAutoFit/>
          </a:bodyPr>
          <a:lstStyle/>
          <a:p>
            <a:r>
              <a:rPr lang="en-US" sz="2400" dirty="0" smtClean="0"/>
              <a:t>Personal vision</a:t>
            </a:r>
            <a:endParaRPr lang="en-US" sz="2400" dirty="0"/>
          </a:p>
        </p:txBody>
      </p:sp>
      <p:sp>
        <p:nvSpPr>
          <p:cNvPr id="10" name="TextBox 9"/>
          <p:cNvSpPr txBox="1"/>
          <p:nvPr/>
        </p:nvSpPr>
        <p:spPr>
          <a:xfrm>
            <a:off x="740734" y="5670845"/>
            <a:ext cx="2075959" cy="461665"/>
          </a:xfrm>
          <a:prstGeom prst="rect">
            <a:avLst/>
          </a:prstGeom>
          <a:noFill/>
        </p:spPr>
        <p:txBody>
          <a:bodyPr wrap="none" rtlCol="0">
            <a:spAutoFit/>
          </a:bodyPr>
          <a:lstStyle/>
          <a:p>
            <a:r>
              <a:rPr lang="en-US" sz="2400" dirty="0" smtClean="0"/>
              <a:t>Personal brand</a:t>
            </a:r>
            <a:endParaRPr lang="en-US" sz="2400" dirty="0"/>
          </a:p>
        </p:txBody>
      </p:sp>
      <p:sp>
        <p:nvSpPr>
          <p:cNvPr id="11" name="TextBox 10"/>
          <p:cNvSpPr txBox="1"/>
          <p:nvPr/>
        </p:nvSpPr>
        <p:spPr>
          <a:xfrm>
            <a:off x="942226" y="3800553"/>
            <a:ext cx="3297147" cy="461665"/>
          </a:xfrm>
          <a:prstGeom prst="rect">
            <a:avLst/>
          </a:prstGeom>
          <a:noFill/>
        </p:spPr>
        <p:txBody>
          <a:bodyPr wrap="none" rtlCol="0">
            <a:spAutoFit/>
          </a:bodyPr>
          <a:lstStyle/>
          <a:p>
            <a:r>
              <a:rPr lang="en-US" sz="2400" dirty="0" smtClean="0"/>
              <a:t>Committed to excellence</a:t>
            </a:r>
            <a:endParaRPr lang="en-US" sz="2400" dirty="0"/>
          </a:p>
        </p:txBody>
      </p:sp>
      <p:sp>
        <p:nvSpPr>
          <p:cNvPr id="12" name="TextBox 11"/>
          <p:cNvSpPr txBox="1"/>
          <p:nvPr/>
        </p:nvSpPr>
        <p:spPr>
          <a:xfrm>
            <a:off x="849312" y="1794172"/>
            <a:ext cx="1515709" cy="461665"/>
          </a:xfrm>
          <a:prstGeom prst="rect">
            <a:avLst/>
          </a:prstGeom>
          <a:noFill/>
        </p:spPr>
        <p:txBody>
          <a:bodyPr wrap="none" rtlCol="0">
            <a:spAutoFit/>
          </a:bodyPr>
          <a:lstStyle/>
          <a:p>
            <a:r>
              <a:rPr lang="en-US" sz="2400" dirty="0" smtClean="0"/>
              <a:t>Work hard</a:t>
            </a:r>
            <a:endParaRPr lang="en-US" sz="2400" dirty="0"/>
          </a:p>
        </p:txBody>
      </p:sp>
      <p:sp>
        <p:nvSpPr>
          <p:cNvPr id="13" name="TextBox 12"/>
          <p:cNvSpPr txBox="1"/>
          <p:nvPr/>
        </p:nvSpPr>
        <p:spPr>
          <a:xfrm>
            <a:off x="6778067" y="3920132"/>
            <a:ext cx="1348747" cy="461665"/>
          </a:xfrm>
          <a:prstGeom prst="rect">
            <a:avLst/>
          </a:prstGeom>
          <a:noFill/>
        </p:spPr>
        <p:txBody>
          <a:bodyPr wrap="none" rtlCol="0">
            <a:spAutoFit/>
          </a:bodyPr>
          <a:lstStyle/>
          <a:p>
            <a:r>
              <a:rPr lang="en-US" sz="2400" dirty="0" smtClean="0"/>
              <a:t>Play hard</a:t>
            </a:r>
            <a:endParaRPr lang="en-US" sz="2400" dirty="0"/>
          </a:p>
        </p:txBody>
      </p:sp>
      <p:sp>
        <p:nvSpPr>
          <p:cNvPr id="14" name="TextBox 13"/>
          <p:cNvSpPr txBox="1"/>
          <p:nvPr/>
        </p:nvSpPr>
        <p:spPr>
          <a:xfrm>
            <a:off x="4413831" y="3096269"/>
            <a:ext cx="2022008" cy="461665"/>
          </a:xfrm>
          <a:prstGeom prst="rect">
            <a:avLst/>
          </a:prstGeom>
          <a:noFill/>
        </p:spPr>
        <p:txBody>
          <a:bodyPr wrap="none" rtlCol="0">
            <a:spAutoFit/>
          </a:bodyPr>
          <a:lstStyle/>
          <a:p>
            <a:r>
              <a:rPr lang="en-US" sz="2400" dirty="0" smtClean="0"/>
              <a:t>Self-motivated</a:t>
            </a:r>
            <a:endParaRPr lang="en-US" sz="2400" dirty="0"/>
          </a:p>
        </p:txBody>
      </p:sp>
      <p:sp>
        <p:nvSpPr>
          <p:cNvPr id="15" name="TextBox 14"/>
          <p:cNvSpPr txBox="1"/>
          <p:nvPr/>
        </p:nvSpPr>
        <p:spPr>
          <a:xfrm>
            <a:off x="3458639" y="2106658"/>
            <a:ext cx="1454996" cy="461665"/>
          </a:xfrm>
          <a:prstGeom prst="rect">
            <a:avLst/>
          </a:prstGeom>
          <a:noFill/>
        </p:spPr>
        <p:txBody>
          <a:bodyPr wrap="none" rtlCol="0">
            <a:spAutoFit/>
          </a:bodyPr>
          <a:lstStyle/>
          <a:p>
            <a:r>
              <a:rPr lang="en-US" sz="2400" dirty="0" smtClean="0"/>
              <a:t>Dedicated</a:t>
            </a:r>
            <a:endParaRPr lang="en-US" sz="2400" dirty="0"/>
          </a:p>
        </p:txBody>
      </p:sp>
      <p:sp>
        <p:nvSpPr>
          <p:cNvPr id="16" name="TextBox 15"/>
          <p:cNvSpPr txBox="1"/>
          <p:nvPr/>
        </p:nvSpPr>
        <p:spPr>
          <a:xfrm>
            <a:off x="849312" y="2865437"/>
            <a:ext cx="2392302" cy="461665"/>
          </a:xfrm>
          <a:prstGeom prst="rect">
            <a:avLst/>
          </a:prstGeom>
          <a:noFill/>
        </p:spPr>
        <p:txBody>
          <a:bodyPr wrap="none" rtlCol="0">
            <a:spAutoFit/>
          </a:bodyPr>
          <a:lstStyle/>
          <a:p>
            <a:r>
              <a:rPr lang="en-US" sz="2400" dirty="0" smtClean="0"/>
              <a:t>Work-life balance</a:t>
            </a:r>
            <a:endParaRPr lang="en-US" sz="2400" dirty="0"/>
          </a:p>
        </p:txBody>
      </p:sp>
      <p:sp>
        <p:nvSpPr>
          <p:cNvPr id="17" name="TextBox 16"/>
          <p:cNvSpPr txBox="1"/>
          <p:nvPr/>
        </p:nvSpPr>
        <p:spPr>
          <a:xfrm>
            <a:off x="1160454" y="4723883"/>
            <a:ext cx="2409133" cy="461665"/>
          </a:xfrm>
          <a:prstGeom prst="rect">
            <a:avLst/>
          </a:prstGeom>
          <a:noFill/>
        </p:spPr>
        <p:txBody>
          <a:bodyPr wrap="none" rtlCol="0">
            <a:spAutoFit/>
          </a:bodyPr>
          <a:lstStyle/>
          <a:p>
            <a:r>
              <a:rPr lang="en-US" sz="2400" dirty="0" smtClean="0"/>
              <a:t>Everyday learning</a:t>
            </a:r>
            <a:endParaRPr lang="en-US" sz="2400" dirty="0"/>
          </a:p>
        </p:txBody>
      </p:sp>
      <p:sp>
        <p:nvSpPr>
          <p:cNvPr id="18" name="TextBox 17"/>
          <p:cNvSpPr txBox="1"/>
          <p:nvPr/>
        </p:nvSpPr>
        <p:spPr>
          <a:xfrm>
            <a:off x="4741876" y="4262218"/>
            <a:ext cx="1415321" cy="461665"/>
          </a:xfrm>
          <a:prstGeom prst="rect">
            <a:avLst/>
          </a:prstGeom>
          <a:noFill/>
        </p:spPr>
        <p:txBody>
          <a:bodyPr wrap="none" rtlCol="0">
            <a:spAutoFit/>
          </a:bodyPr>
          <a:lstStyle/>
          <a:p>
            <a:r>
              <a:rPr lang="en-US" sz="2400" dirty="0" smtClean="0"/>
              <a:t>Confident</a:t>
            </a:r>
            <a:endParaRPr lang="en-US" sz="2400" dirty="0"/>
          </a:p>
        </p:txBody>
      </p:sp>
      <p:sp>
        <p:nvSpPr>
          <p:cNvPr id="19" name="TextBox 18"/>
          <p:cNvSpPr txBox="1"/>
          <p:nvPr/>
        </p:nvSpPr>
        <p:spPr>
          <a:xfrm>
            <a:off x="6778067" y="5123812"/>
            <a:ext cx="1700105" cy="461665"/>
          </a:xfrm>
          <a:prstGeom prst="rect">
            <a:avLst/>
          </a:prstGeom>
          <a:noFill/>
        </p:spPr>
        <p:txBody>
          <a:bodyPr wrap="none" rtlCol="0">
            <a:spAutoFit/>
          </a:bodyPr>
          <a:lstStyle/>
          <a:p>
            <a:r>
              <a:rPr lang="en-US" sz="2400" dirty="0" smtClean="0"/>
              <a:t>Empowered</a:t>
            </a:r>
            <a:endParaRPr lang="en-US" sz="2400" dirty="0"/>
          </a:p>
        </p:txBody>
      </p:sp>
    </p:spTree>
    <p:extLst>
      <p:ext uri="{BB962C8B-B14F-4D97-AF65-F5344CB8AC3E}">
        <p14:creationId xmlns:p14="http://schemas.microsoft.com/office/powerpoint/2010/main" val="368292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Culture is not a constant</a:t>
            </a:r>
            <a:endParaRPr lang="en-US" dirty="0"/>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5</a:t>
            </a:fld>
            <a:endParaRPr lang="en-US"/>
          </a:p>
        </p:txBody>
      </p:sp>
      <p:sp>
        <p:nvSpPr>
          <p:cNvPr id="6" name="TextBox 5"/>
          <p:cNvSpPr txBox="1"/>
          <p:nvPr/>
        </p:nvSpPr>
        <p:spPr>
          <a:xfrm>
            <a:off x="535420" y="1749415"/>
            <a:ext cx="8029222" cy="1938992"/>
          </a:xfrm>
          <a:prstGeom prst="rect">
            <a:avLst/>
          </a:prstGeom>
          <a:noFill/>
        </p:spPr>
        <p:txBody>
          <a:bodyPr wrap="square" rtlCol="0">
            <a:spAutoFit/>
          </a:bodyPr>
          <a:lstStyle/>
          <a:p>
            <a:r>
              <a:rPr lang="en-US" sz="4000" dirty="0"/>
              <a:t>fight for </a:t>
            </a:r>
            <a:r>
              <a:rPr lang="en-US" sz="4000" dirty="0" smtClean="0"/>
              <a:t>the </a:t>
            </a:r>
            <a:r>
              <a:rPr lang="en-US" sz="4000" dirty="0"/>
              <a:t>culture the way it should be…not the way it was or the way its becoming.</a:t>
            </a:r>
          </a:p>
        </p:txBody>
      </p:sp>
      <p:pic>
        <p:nvPicPr>
          <p:cNvPr id="7" name="Picture 6"/>
          <p:cNvPicPr>
            <a:picLocks noChangeAspect="1"/>
          </p:cNvPicPr>
          <p:nvPr/>
        </p:nvPicPr>
        <p:blipFill>
          <a:blip r:embed="rId2"/>
          <a:stretch>
            <a:fillRect/>
          </a:stretch>
        </p:blipFill>
        <p:spPr>
          <a:xfrm>
            <a:off x="557389" y="3762027"/>
            <a:ext cx="3175000" cy="2108200"/>
          </a:xfrm>
          <a:prstGeom prst="rect">
            <a:avLst/>
          </a:prstGeom>
        </p:spPr>
      </p:pic>
      <p:sp>
        <p:nvSpPr>
          <p:cNvPr id="8" name="TextBox 7"/>
          <p:cNvSpPr txBox="1"/>
          <p:nvPr/>
        </p:nvSpPr>
        <p:spPr>
          <a:xfrm>
            <a:off x="3189113" y="4169796"/>
            <a:ext cx="5404533" cy="1477328"/>
          </a:xfrm>
          <a:prstGeom prst="rect">
            <a:avLst/>
          </a:prstGeom>
          <a:noFill/>
        </p:spPr>
        <p:txBody>
          <a:bodyPr wrap="square" rtlCol="0">
            <a:spAutoFit/>
          </a:bodyPr>
          <a:lstStyle/>
          <a:p>
            <a:r>
              <a:rPr lang="en-US" dirty="0" err="1" smtClean="0"/>
              <a:t>Chamath</a:t>
            </a:r>
            <a:r>
              <a:rPr lang="en-US" dirty="0" smtClean="0"/>
              <a:t> </a:t>
            </a:r>
            <a:r>
              <a:rPr lang="en-US" dirty="0" err="1" smtClean="0"/>
              <a:t>Palihapitiya</a:t>
            </a:r>
            <a:endParaRPr lang="en-US" dirty="0"/>
          </a:p>
          <a:p>
            <a:r>
              <a:rPr lang="en-US" dirty="0" smtClean="0"/>
              <a:t>VP of Platform at Facebook as he was leaving Facebook</a:t>
            </a:r>
          </a:p>
          <a:p>
            <a:endParaRPr lang="en-US" dirty="0" smtClean="0"/>
          </a:p>
          <a:p>
            <a:r>
              <a:rPr lang="en-US" dirty="0"/>
              <a:t>http://</a:t>
            </a:r>
            <a:r>
              <a:rPr lang="en-US" dirty="0" err="1"/>
              <a:t>techcrunch.com</a:t>
            </a:r>
            <a:r>
              <a:rPr lang="en-US" dirty="0"/>
              <a:t>/2011/06/03/</a:t>
            </a:r>
            <a:r>
              <a:rPr lang="en-US" dirty="0" err="1"/>
              <a:t>facebook</a:t>
            </a:r>
            <a:r>
              <a:rPr lang="en-US" dirty="0"/>
              <a:t>-</a:t>
            </a:r>
            <a:r>
              <a:rPr lang="en-US" dirty="0" err="1"/>
              <a:t>vp</a:t>
            </a:r>
            <a:r>
              <a:rPr lang="en-US" dirty="0"/>
              <a:t>-</a:t>
            </a:r>
            <a:r>
              <a:rPr lang="en-US" dirty="0" err="1"/>
              <a:t>chamath</a:t>
            </a:r>
            <a:r>
              <a:rPr lang="en-US" dirty="0"/>
              <a:t>-venture-</a:t>
            </a:r>
            <a:r>
              <a:rPr lang="en-US" dirty="0" err="1"/>
              <a:t>socialcapital</a:t>
            </a:r>
            <a:r>
              <a:rPr lang="en-US" dirty="0"/>
              <a:t>/</a:t>
            </a:r>
          </a:p>
        </p:txBody>
      </p:sp>
    </p:spTree>
    <p:extLst>
      <p:ext uri="{BB962C8B-B14F-4D97-AF65-F5344CB8AC3E}">
        <p14:creationId xmlns:p14="http://schemas.microsoft.com/office/powerpoint/2010/main" val="1630981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Youth and culture</a:t>
            </a:r>
            <a:endParaRPr lang="en-US" dirty="0"/>
          </a:p>
        </p:txBody>
      </p:sp>
      <p:sp>
        <p:nvSpPr>
          <p:cNvPr id="3" name="Content Placeholder 2"/>
          <p:cNvSpPr>
            <a:spLocks noGrp="1"/>
          </p:cNvSpPr>
          <p:nvPr>
            <p:ph idx="1"/>
          </p:nvPr>
        </p:nvSpPr>
        <p:spPr/>
        <p:txBody>
          <a:bodyPr>
            <a:normAutofit/>
          </a:bodyPr>
          <a:lstStyle/>
          <a:p>
            <a:r>
              <a:rPr lang="en-US" sz="2800" dirty="0" smtClean="0"/>
              <a:t>The older I get, the narrower my views become</a:t>
            </a:r>
          </a:p>
          <a:p>
            <a:pPr lvl="1"/>
            <a:r>
              <a:rPr lang="en-US" sz="2400" dirty="0" smtClean="0"/>
              <a:t>I’ve seen too much and know “that won’t work”</a:t>
            </a:r>
          </a:p>
          <a:p>
            <a:endParaRPr lang="en-US" sz="2800" dirty="0"/>
          </a:p>
          <a:p>
            <a:r>
              <a:rPr lang="en-US" sz="2800" dirty="0" smtClean="0"/>
              <a:t>Managers don’t always know better!</a:t>
            </a:r>
          </a:p>
          <a:p>
            <a:pPr lvl="1"/>
            <a:r>
              <a:rPr lang="en-US" sz="2400" dirty="0" smtClean="0"/>
              <a:t>Learn to manage your manager</a:t>
            </a:r>
          </a:p>
          <a:p>
            <a:endParaRPr lang="en-US" sz="2800" dirty="0"/>
          </a:p>
          <a:p>
            <a:r>
              <a:rPr lang="en-US" sz="2800" dirty="0" smtClean="0"/>
              <a:t>Take a risk</a:t>
            </a:r>
          </a:p>
          <a:p>
            <a:pPr lvl="1"/>
            <a:r>
              <a:rPr lang="en-US" sz="2400" dirty="0" smtClean="0"/>
              <a:t>And accept failure</a:t>
            </a:r>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6</a:t>
            </a:fld>
            <a:endParaRPr lang="en-US"/>
          </a:p>
        </p:txBody>
      </p:sp>
    </p:spTree>
    <p:extLst>
      <p:ext uri="{BB962C8B-B14F-4D97-AF65-F5344CB8AC3E}">
        <p14:creationId xmlns:p14="http://schemas.microsoft.com/office/powerpoint/2010/main" val="135045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7</a:t>
            </a:fld>
            <a:endParaRPr lang="en-US"/>
          </a:p>
        </p:txBody>
      </p:sp>
      <p:sp>
        <p:nvSpPr>
          <p:cNvPr id="6" name="TextBox 5"/>
          <p:cNvSpPr txBox="1"/>
          <p:nvPr/>
        </p:nvSpPr>
        <p:spPr>
          <a:xfrm>
            <a:off x="798916" y="1904424"/>
            <a:ext cx="7518001" cy="1754327"/>
          </a:xfrm>
          <a:prstGeom prst="rect">
            <a:avLst/>
          </a:prstGeom>
          <a:noFill/>
        </p:spPr>
        <p:txBody>
          <a:bodyPr wrap="square" rtlCol="0">
            <a:spAutoFit/>
          </a:bodyPr>
          <a:lstStyle/>
          <a:p>
            <a:r>
              <a:rPr lang="en-US" sz="3600" i="1" dirty="0" smtClean="0"/>
              <a:t>Don’t be encumbered by past history. </a:t>
            </a:r>
          </a:p>
          <a:p>
            <a:r>
              <a:rPr lang="en-US" sz="3600" i="1" dirty="0" smtClean="0"/>
              <a:t>Go off and do something wonderful.</a:t>
            </a:r>
          </a:p>
          <a:p>
            <a:endParaRPr lang="en-US" sz="3600" dirty="0" smtClean="0"/>
          </a:p>
        </p:txBody>
      </p:sp>
      <p:pic>
        <p:nvPicPr>
          <p:cNvPr id="7" name="Picture 6"/>
          <p:cNvPicPr>
            <a:picLocks noChangeAspect="1"/>
          </p:cNvPicPr>
          <p:nvPr/>
        </p:nvPicPr>
        <p:blipFill>
          <a:blip r:embed="rId2"/>
          <a:stretch>
            <a:fillRect/>
          </a:stretch>
        </p:blipFill>
        <p:spPr>
          <a:xfrm>
            <a:off x="6985391" y="3977158"/>
            <a:ext cx="1174161" cy="1789624"/>
          </a:xfrm>
          <a:prstGeom prst="rect">
            <a:avLst/>
          </a:prstGeom>
        </p:spPr>
      </p:pic>
      <p:sp>
        <p:nvSpPr>
          <p:cNvPr id="8" name="Rectangle 7"/>
          <p:cNvSpPr/>
          <p:nvPr/>
        </p:nvSpPr>
        <p:spPr>
          <a:xfrm>
            <a:off x="457199" y="4381787"/>
            <a:ext cx="6446251" cy="1384995"/>
          </a:xfrm>
          <a:prstGeom prst="rect">
            <a:avLst/>
          </a:prstGeom>
        </p:spPr>
        <p:txBody>
          <a:bodyPr wrap="square">
            <a:spAutoFit/>
          </a:bodyPr>
          <a:lstStyle/>
          <a:p>
            <a:pPr algn="r"/>
            <a:r>
              <a:rPr lang="en-US" sz="2800" dirty="0"/>
              <a:t>Robert </a:t>
            </a:r>
            <a:r>
              <a:rPr lang="en-US" sz="2800" dirty="0" err="1" smtClean="0"/>
              <a:t>Noyce</a:t>
            </a:r>
            <a:endParaRPr lang="en-US" sz="2800" dirty="0" smtClean="0"/>
          </a:p>
          <a:p>
            <a:pPr algn="r"/>
            <a:r>
              <a:rPr lang="en-US" sz="2800" i="1" dirty="0" smtClean="0"/>
              <a:t>co</a:t>
            </a:r>
            <a:r>
              <a:rPr lang="en-US" sz="2800" i="1" dirty="0"/>
              <a:t>-founder </a:t>
            </a:r>
            <a:r>
              <a:rPr lang="en-US" sz="2800" i="1" dirty="0" smtClean="0"/>
              <a:t>of Fairchild Semiconductor</a:t>
            </a:r>
          </a:p>
          <a:p>
            <a:pPr algn="r"/>
            <a:r>
              <a:rPr lang="en-US" sz="2800" i="1" dirty="0" smtClean="0"/>
              <a:t>and Intel Corporation</a:t>
            </a:r>
            <a:endParaRPr lang="en-US" sz="2800" i="1" dirty="0"/>
          </a:p>
        </p:txBody>
      </p:sp>
    </p:spTree>
    <p:extLst>
      <p:ext uri="{BB962C8B-B14F-4D97-AF65-F5344CB8AC3E}">
        <p14:creationId xmlns:p14="http://schemas.microsoft.com/office/powerpoint/2010/main" val="2154987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young people who changed the world</a:t>
            </a:r>
            <a:endParaRPr lang="en-US" dirty="0"/>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8</a:t>
            </a:fld>
            <a:endParaRPr lang="en-US"/>
          </a:p>
        </p:txBody>
      </p:sp>
      <p:pic>
        <p:nvPicPr>
          <p:cNvPr id="6" name="Picture 5"/>
          <p:cNvPicPr>
            <a:picLocks noChangeAspect="1"/>
          </p:cNvPicPr>
          <p:nvPr/>
        </p:nvPicPr>
        <p:blipFill>
          <a:blip r:embed="rId2"/>
          <a:stretch>
            <a:fillRect/>
          </a:stretch>
        </p:blipFill>
        <p:spPr>
          <a:xfrm>
            <a:off x="3195117" y="4527147"/>
            <a:ext cx="2357645" cy="1558901"/>
          </a:xfrm>
          <a:prstGeom prst="rect">
            <a:avLst/>
          </a:prstGeom>
        </p:spPr>
      </p:pic>
      <p:pic>
        <p:nvPicPr>
          <p:cNvPr id="7" name="Picture 6"/>
          <p:cNvPicPr>
            <a:picLocks noChangeAspect="1"/>
          </p:cNvPicPr>
          <p:nvPr/>
        </p:nvPicPr>
        <p:blipFill>
          <a:blip r:embed="rId3"/>
          <a:stretch>
            <a:fillRect/>
          </a:stretch>
        </p:blipFill>
        <p:spPr>
          <a:xfrm>
            <a:off x="3436553" y="1564387"/>
            <a:ext cx="2245063" cy="2245063"/>
          </a:xfrm>
          <a:prstGeom prst="rect">
            <a:avLst/>
          </a:prstGeom>
        </p:spPr>
      </p:pic>
      <p:pic>
        <p:nvPicPr>
          <p:cNvPr id="8" name="Picture 7"/>
          <p:cNvPicPr>
            <a:picLocks noChangeAspect="1"/>
          </p:cNvPicPr>
          <p:nvPr/>
        </p:nvPicPr>
        <p:blipFill>
          <a:blip r:embed="rId4"/>
          <a:stretch>
            <a:fillRect/>
          </a:stretch>
        </p:blipFill>
        <p:spPr>
          <a:xfrm>
            <a:off x="6133639" y="2929637"/>
            <a:ext cx="2362200" cy="2730500"/>
          </a:xfrm>
          <a:prstGeom prst="rect">
            <a:avLst/>
          </a:prstGeom>
        </p:spPr>
      </p:pic>
      <p:pic>
        <p:nvPicPr>
          <p:cNvPr id="9" name="Picture 8"/>
          <p:cNvPicPr>
            <a:picLocks noChangeAspect="1"/>
          </p:cNvPicPr>
          <p:nvPr/>
        </p:nvPicPr>
        <p:blipFill>
          <a:blip r:embed="rId5"/>
          <a:stretch>
            <a:fillRect/>
          </a:stretch>
        </p:blipFill>
        <p:spPr>
          <a:xfrm>
            <a:off x="685800" y="2536635"/>
            <a:ext cx="2038532" cy="2545630"/>
          </a:xfrm>
          <a:prstGeom prst="rect">
            <a:avLst/>
          </a:prstGeom>
        </p:spPr>
      </p:pic>
    </p:spTree>
    <p:extLst>
      <p:ext uri="{BB962C8B-B14F-4D97-AF65-F5344CB8AC3E}">
        <p14:creationId xmlns:p14="http://schemas.microsoft.com/office/powerpoint/2010/main" val="3518176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roadmap for innovation!</a:t>
            </a:r>
            <a:endParaRPr lang="en-US" dirty="0"/>
          </a:p>
        </p:txBody>
      </p:sp>
      <p:sp>
        <p:nvSpPr>
          <p:cNvPr id="4" name="Date Placeholder 3"/>
          <p:cNvSpPr>
            <a:spLocks noGrp="1"/>
          </p:cNvSpPr>
          <p:nvPr>
            <p:ph type="dt" sz="half" idx="10"/>
          </p:nvPr>
        </p:nvSpPr>
        <p:spPr/>
        <p:txBody>
          <a:bodyPr/>
          <a:lstStyle/>
          <a:p>
            <a:fld id="{67688372-CBB6-1C42-B158-8913B8808CFA}" type="datetime1">
              <a:rPr lang="en-US" smtClean="0"/>
              <a:t>10/4/13</a:t>
            </a:fld>
            <a:endParaRPr lang="en-US"/>
          </a:p>
        </p:txBody>
      </p:sp>
      <p:sp>
        <p:nvSpPr>
          <p:cNvPr id="5" name="Slide Number Placeholder 4"/>
          <p:cNvSpPr>
            <a:spLocks noGrp="1"/>
          </p:cNvSpPr>
          <p:nvPr>
            <p:ph type="sldNum" sz="quarter" idx="12"/>
          </p:nvPr>
        </p:nvSpPr>
        <p:spPr/>
        <p:txBody>
          <a:bodyPr/>
          <a:lstStyle/>
          <a:p>
            <a:fld id="{CC2BEEE7-CF0A-0E41-8413-174CF43B1E87}" type="slidenum">
              <a:rPr lang="en-US" smtClean="0"/>
              <a:t>9</a:t>
            </a:fld>
            <a:endParaRPr lang="en-US"/>
          </a:p>
        </p:txBody>
      </p:sp>
      <p:sp>
        <p:nvSpPr>
          <p:cNvPr id="6" name="Rectangle 5"/>
          <p:cNvSpPr/>
          <p:nvPr/>
        </p:nvSpPr>
        <p:spPr>
          <a:xfrm>
            <a:off x="457200" y="1902233"/>
            <a:ext cx="8229599" cy="3662541"/>
          </a:xfrm>
          <a:prstGeom prst="rect">
            <a:avLst/>
          </a:prstGeom>
        </p:spPr>
        <p:txBody>
          <a:bodyPr wrap="square">
            <a:spAutoFit/>
          </a:bodyPr>
          <a:lstStyle/>
          <a:p>
            <a:r>
              <a:rPr lang="en-US" sz="3200" b="1" dirty="0"/>
              <a:t>You can't connect the dots looking forward you can only connect them looking backwards. </a:t>
            </a:r>
            <a:r>
              <a:rPr lang="en-US" sz="2800" dirty="0"/>
              <a:t>So you have to trust that the dots will somehow connect in your future. You have to trust in something: your gut, destiny, life, karma, whatever. Because believing that the dots will connect down the road will give you the confidence to follow your heart, even when it leads you off the well worn path</a:t>
            </a:r>
            <a:r>
              <a:rPr lang="en-US" sz="2800" dirty="0" smtClean="0"/>
              <a:t>.</a:t>
            </a:r>
            <a:endParaRPr lang="en-US" sz="2800" dirty="0"/>
          </a:p>
        </p:txBody>
      </p:sp>
      <p:pic>
        <p:nvPicPr>
          <p:cNvPr id="7" name="Picture 6"/>
          <p:cNvPicPr>
            <a:picLocks noChangeAspect="1"/>
          </p:cNvPicPr>
          <p:nvPr/>
        </p:nvPicPr>
        <p:blipFill>
          <a:blip r:embed="rId2"/>
          <a:stretch>
            <a:fillRect/>
          </a:stretch>
        </p:blipFill>
        <p:spPr>
          <a:xfrm>
            <a:off x="6553200" y="5272215"/>
            <a:ext cx="1629164" cy="1084135"/>
          </a:xfrm>
          <a:prstGeom prst="rect">
            <a:avLst/>
          </a:prstGeom>
        </p:spPr>
      </p:pic>
    </p:spTree>
    <p:extLst>
      <p:ext uri="{BB962C8B-B14F-4D97-AF65-F5344CB8AC3E}">
        <p14:creationId xmlns:p14="http://schemas.microsoft.com/office/powerpoint/2010/main" val="27345385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SO2 - White - 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WSO2 - White - Basic.potx</Template>
  <TotalTime>45</TotalTime>
  <Words>449</Words>
  <Application>Microsoft Macintosh PowerPoint</Application>
  <PresentationFormat>On-screen Show (4:3)</PresentationFormat>
  <Paragraphs>99</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WSO2 - White - Basic</vt:lpstr>
      <vt:lpstr>Towards a Culture of Innovation</vt:lpstr>
      <vt:lpstr>What is “culture”?</vt:lpstr>
      <vt:lpstr>Culture facilitates innovation</vt:lpstr>
      <vt:lpstr>Culture is all about people</vt:lpstr>
      <vt:lpstr>Culture is not a constant</vt:lpstr>
      <vt:lpstr>Youth and culture</vt:lpstr>
      <vt:lpstr>PowerPoint Presentation</vt:lpstr>
      <vt:lpstr>Some young people who changed the world</vt:lpstr>
      <vt:lpstr>No roadmap for innovation!</vt:lpstr>
      <vt:lpstr>Summary</vt:lpstr>
      <vt:lpstr>PowerPoint Presentation</vt:lpstr>
    </vt:vector>
  </TitlesOfParts>
  <Company>WSO2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Sanjiva Weerawarana</dc:creator>
  <cp:lastModifiedBy>Sanjiva Weerawarana</cp:lastModifiedBy>
  <cp:revision>7</cp:revision>
  <dcterms:created xsi:type="dcterms:W3CDTF">2011-05-12T23:19:43Z</dcterms:created>
  <dcterms:modified xsi:type="dcterms:W3CDTF">2013-10-04T03:54:09Z</dcterms:modified>
</cp:coreProperties>
</file>