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87" r:id="rId2"/>
    <p:sldId id="365" r:id="rId3"/>
    <p:sldId id="382" r:id="rId4"/>
    <p:sldId id="396" r:id="rId5"/>
    <p:sldId id="391" r:id="rId6"/>
    <p:sldId id="388" r:id="rId7"/>
    <p:sldId id="397" r:id="rId8"/>
    <p:sldId id="398" r:id="rId9"/>
    <p:sldId id="385" r:id="rId10"/>
    <p:sldId id="369" r:id="rId11"/>
    <p:sldId id="392" r:id="rId12"/>
    <p:sldId id="390" r:id="rId13"/>
    <p:sldId id="394" r:id="rId14"/>
    <p:sldId id="395" r:id="rId15"/>
    <p:sldId id="378" r:id="rId16"/>
    <p:sldId id="393" r:id="rId17"/>
    <p:sldId id="337" r:id="rId18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A9"/>
    <a:srgbClr val="646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61" autoAdjust="0"/>
  </p:normalViewPr>
  <p:slideViewPr>
    <p:cSldViewPr>
      <p:cViewPr>
        <p:scale>
          <a:sx n="70" d="100"/>
          <a:sy n="70" d="100"/>
        </p:scale>
        <p:origin x="-18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24319-88FA-4101-A67F-1DD4D9DF1781}" type="datetimeFigureOut">
              <a:rPr lang="en-AU" smtClean="0"/>
              <a:t>5/10/2013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4C18D-30BB-4D21-97F4-D634F58F0B4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27252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0887F-5677-4691-AB6D-F90C3BC773E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0651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C18D-30BB-4D21-97F4-D634F58F0B42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6579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C18D-30BB-4D21-97F4-D634F58F0B42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776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C18D-30BB-4D21-97F4-D634F58F0B42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5810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C18D-30BB-4D21-97F4-D634F58F0B42}" type="slidenum">
              <a:rPr lang="en-AU" smtClean="0"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65796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C18D-30BB-4D21-97F4-D634F58F0B42}" type="slidenum">
              <a:rPr lang="en-AU" smtClean="0"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65796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C18D-30BB-4D21-97F4-D634F58F0B42}" type="slidenum">
              <a:rPr lang="en-AU" smtClean="0"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776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C18D-30BB-4D21-97F4-D634F58F0B42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776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C18D-30BB-4D21-97F4-D634F58F0B42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6339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C18D-30BB-4D21-97F4-D634F58F0B42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6339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C18D-30BB-4D21-97F4-D634F58F0B42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6579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C18D-30BB-4D21-97F4-D634F58F0B42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776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C18D-30BB-4D21-97F4-D634F58F0B42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1543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C18D-30BB-4D21-97F4-D634F58F0B42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6339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C18D-30BB-4D21-97F4-D634F58F0B42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6339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143001"/>
            <a:ext cx="7923335" cy="822325"/>
          </a:xfrm>
        </p:spPr>
        <p:txBody>
          <a:bodyPr anchor="t"/>
          <a:lstStyle>
            <a:lvl1pPr>
              <a:lnSpc>
                <a:spcPct val="1000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429000"/>
            <a:ext cx="7923335" cy="762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72674" y="5074920"/>
            <a:ext cx="4937760" cy="1213146"/>
          </a:xfrm>
        </p:spPr>
        <p:txBody>
          <a:bodyPr/>
          <a:lstStyle>
            <a:lvl1pPr>
              <a:lnSpc>
                <a:spcPts val="1400"/>
              </a:lnSpc>
              <a:spcBef>
                <a:spcPts val="0"/>
              </a:spcBef>
              <a:buNone/>
              <a:defRPr sz="1400" b="0"/>
            </a:lvl1pPr>
            <a:lvl2pPr marL="0" indent="0">
              <a:lnSpc>
                <a:spcPts val="1400"/>
              </a:lnSpc>
              <a:spcBef>
                <a:spcPts val="0"/>
              </a:spcBef>
              <a:buNone/>
              <a:defRPr sz="1400"/>
            </a:lvl2pPr>
            <a:lvl3pPr marL="0" indent="0">
              <a:lnSpc>
                <a:spcPts val="1400"/>
              </a:lnSpc>
              <a:spcBef>
                <a:spcPts val="0"/>
              </a:spcBef>
              <a:buNone/>
              <a:defRPr sz="1400"/>
            </a:lvl3pPr>
            <a:lvl4pPr marL="0" indent="0">
              <a:lnSpc>
                <a:spcPts val="1400"/>
              </a:lnSpc>
              <a:spcBef>
                <a:spcPts val="0"/>
              </a:spcBef>
              <a:buNone/>
              <a:defRPr sz="1400"/>
            </a:lvl4pPr>
            <a:lvl5pPr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914" y="6415088"/>
            <a:ext cx="225901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aon_benfield_logo_no_clear_space_red_blue_CMYK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2958" y="5997575"/>
            <a:ext cx="25606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8040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n 2-lines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912"/>
            <a:ext cx="8229600" cy="520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41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144587"/>
            <a:ext cx="8229600" cy="731520"/>
          </a:xfrm>
        </p:spPr>
        <p:txBody>
          <a:bodyPr/>
          <a:lstStyle>
            <a:lvl1pPr marL="0" indent="0">
              <a:buNone/>
              <a:defRPr sz="24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457200" y="6343650"/>
            <a:ext cx="5573713" cy="28575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Proprietary &amp; Confidential (Optional)  |  Date (Optional)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552DA-1189-4437-974E-9F0037ED15AC}" type="slidenum">
              <a:rPr lang="en-US">
                <a:solidFill>
                  <a:srgbClr val="4D4F53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D4F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99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ark Photo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G:\HRC\Marketing\Design\Best Employers 2013\PPT\PPT-bg_dive.jpg"/>
          <p:cNvPicPr>
            <a:picLocks noChangeAspect="1" noChangeArrowheads="1"/>
          </p:cNvPicPr>
          <p:nvPr userDrawn="1"/>
        </p:nvPicPr>
        <p:blipFill>
          <a:blip r:embed="rId2" cstate="print"/>
          <a:srcRect l="4231" r="3462" b="769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72674" y="5074920"/>
            <a:ext cx="4937760" cy="1175568"/>
          </a:xfrm>
        </p:spPr>
        <p:txBody>
          <a:bodyPr/>
          <a:lstStyle>
            <a:lvl1pPr>
              <a:lnSpc>
                <a:spcPts val="1400"/>
              </a:lnSpc>
              <a:spcBef>
                <a:spcPts val="0"/>
              </a:spcBef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lnSpc>
                <a:spcPts val="14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2pPr>
            <a:lvl3pPr marL="0" indent="0">
              <a:lnSpc>
                <a:spcPts val="14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0" indent="0">
              <a:lnSpc>
                <a:spcPts val="14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429000"/>
            <a:ext cx="7923335" cy="762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2" name="Picture 11" descr="aon_benfield_logo_no_clear_space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2958" y="5998464"/>
            <a:ext cx="256063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914" y="6418263"/>
            <a:ext cx="225583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143001"/>
            <a:ext cx="7923335" cy="822325"/>
          </a:xfrm>
        </p:spPr>
        <p:txBody>
          <a:bodyPr anchor="t"/>
          <a:lstStyle>
            <a:lvl1pPr>
              <a:lnSpc>
                <a:spcPct val="100000"/>
              </a:lnSpc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49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ark Photo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-bg_half_a.jpg"/>
          <p:cNvPicPr>
            <a:picLocks/>
          </p:cNvPicPr>
          <p:nvPr userDrawn="1"/>
        </p:nvPicPr>
        <p:blipFill>
          <a:blip r:embed="rId2" cstate="print"/>
          <a:srcRect l="4872" r="2821"/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3" y="1143000"/>
            <a:ext cx="4894444" cy="1792705"/>
          </a:xfrm>
        </p:spPr>
        <p:txBody>
          <a:bodyPr anchor="t"/>
          <a:lstStyle>
            <a:lvl1pPr>
              <a:lnSpc>
                <a:spcPct val="100000"/>
              </a:lnSpc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2" y="3801291"/>
            <a:ext cx="7923213" cy="990600"/>
          </a:xfrm>
        </p:spPr>
        <p:txBody>
          <a:bodyPr/>
          <a:lstStyle>
            <a:lvl1pPr marL="349250" indent="-34925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551" y="6351890"/>
            <a:ext cx="1420018" cy="1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8" descr="aon_logo_no_clear_space_red_CMYK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27786" y="6291263"/>
            <a:ext cx="1371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6072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Dark Photo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900" y="20574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2" y="1143000"/>
            <a:ext cx="7923213" cy="822325"/>
          </a:xfrm>
        </p:spPr>
        <p:txBody>
          <a:bodyPr anchor="t"/>
          <a:lstStyle>
            <a:lvl1pPr>
              <a:lnSpc>
                <a:spcPct val="100000"/>
              </a:lnSpc>
              <a:defRPr lang="en-US" sz="3600" b="1" kern="1200" noProof="0" dirty="0">
                <a:solidFill>
                  <a:srgbClr val="E11B2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94529" y="2057400"/>
            <a:ext cx="5085886" cy="2721044"/>
          </a:xfrm>
        </p:spPr>
        <p:txBody>
          <a:bodyPr/>
          <a:lstStyle>
            <a:lvl1pPr marL="349250" indent="-34925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551" y="6351890"/>
            <a:ext cx="1420018" cy="1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8" descr="aon_logo_no_clear_space_red_CMYK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27786" y="6291263"/>
            <a:ext cx="1371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973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85000"/>
              </a:lnSpc>
              <a:defRPr>
                <a:solidFill>
                  <a:srgbClr val="8224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43650"/>
            <a:ext cx="5573713" cy="28575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Proprietary &amp; Confidential (Optional)  |  Date (Optional)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CCA2E-7BD0-4521-81A5-6C94B01D08FF}" type="slidenum">
              <a:rPr lang="en-US">
                <a:solidFill>
                  <a:srgbClr val="4D4F53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D4F53"/>
              </a:solidFill>
            </a:endParaRPr>
          </a:p>
        </p:txBody>
      </p:sp>
      <p:pic>
        <p:nvPicPr>
          <p:cNvPr id="6" name="Picture 12" descr="mclagan-radford-tex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6357938"/>
            <a:ext cx="1446212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26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4588"/>
            <a:ext cx="4044462" cy="4951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1144588"/>
            <a:ext cx="4044462" cy="4951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343650"/>
            <a:ext cx="5573713" cy="28575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Proprietary &amp; Confidential (Optional)  |  Date (Optional)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8A40F-2E29-401E-925A-592FB555AB14}" type="slidenum">
              <a:rPr lang="en-US">
                <a:solidFill>
                  <a:srgbClr val="4D4F53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D4F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39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912"/>
            <a:ext cx="8229600" cy="520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4588"/>
            <a:ext cx="8229600" cy="4951412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43650"/>
            <a:ext cx="5573713" cy="28575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Proprietary &amp; Confidential (Optional)  |  Date (Optional)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31AA5-EE8A-4942-BA3D-855685C4EF82}" type="slidenum">
              <a:rPr lang="en-US">
                <a:solidFill>
                  <a:srgbClr val="4D4F53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D4F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17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912"/>
            <a:ext cx="8229600" cy="520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144588"/>
            <a:ext cx="4044462" cy="4951412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2338" y="1144588"/>
            <a:ext cx="4044462" cy="4951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343650"/>
            <a:ext cx="5573713" cy="28575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Proprietary &amp; Confidential (Optional)  |  Date (Optional)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64DB8-26B8-42DE-98C1-4CC142634244}" type="slidenum">
              <a:rPr lang="en-US">
                <a:solidFill>
                  <a:srgbClr val="4D4F53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D4F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62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912"/>
            <a:ext cx="8229600" cy="520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144588"/>
            <a:ext cx="8229600" cy="4951412"/>
          </a:xfrm>
        </p:spPr>
        <p:txBody>
          <a:bodyPr/>
          <a:lstStyle/>
          <a:p>
            <a:pPr lvl="0"/>
            <a:r>
              <a:rPr lang="en-US" noProof="0" dirty="0" smtClean="0"/>
              <a:t>Click icon to add SmartArt graphic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43650"/>
            <a:ext cx="5573713" cy="28575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Proprietary &amp; Confidential (Optional)  |  Date (Optional)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CAF3C-F29B-4711-8BA5-1A7934E4E9F5}" type="slidenum">
              <a:rPr lang="en-US">
                <a:solidFill>
                  <a:srgbClr val="4D4F53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D4F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673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912"/>
            <a:ext cx="8229600" cy="520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144588"/>
            <a:ext cx="8229600" cy="4951412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43650"/>
            <a:ext cx="5573713" cy="28575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Proprietary &amp; Confidential (Optional)  |  Date (Optional)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4532A-B07D-4842-A16B-F7AEE125E33A}" type="slidenum">
              <a:rPr lang="en-US">
                <a:solidFill>
                  <a:srgbClr val="4D4F53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D4F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82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No Photo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1" y="3801291"/>
            <a:ext cx="7923213" cy="990600"/>
          </a:xfrm>
        </p:spPr>
        <p:txBody>
          <a:bodyPr/>
          <a:lstStyle>
            <a:lvl1pPr marL="461963" indent="-461963">
              <a:buFont typeface="Wingdings" pitchFamily="2" charset="2"/>
              <a:buChar char="§"/>
              <a:def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143001"/>
            <a:ext cx="7923335" cy="822325"/>
          </a:xfrm>
        </p:spPr>
        <p:txBody>
          <a:bodyPr anchor="t"/>
          <a:lstStyle>
            <a:lvl1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lang="en-US" sz="3600" b="1" kern="1200" noProof="0" dirty="0">
                <a:solidFill>
                  <a:srgbClr val="E11B2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551" y="6351890"/>
            <a:ext cx="1420018" cy="1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8" descr="aon_logo_no_clear_space_red_CMYK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7786" y="6291263"/>
            <a:ext cx="1371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9116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No Photo Sub-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143001"/>
            <a:ext cx="7923335" cy="822325"/>
          </a:xfrm>
        </p:spPr>
        <p:txBody>
          <a:bodyPr anchor="t"/>
          <a:lstStyle>
            <a:lvl1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lang="en-US" sz="3600" b="1" kern="1200" noProof="0" dirty="0">
                <a:solidFill>
                  <a:srgbClr val="E11B2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551" y="6351890"/>
            <a:ext cx="1420018" cy="1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8" descr="aon_logo_no_clear_space_red_CMYK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7786" y="6291263"/>
            <a:ext cx="1371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956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38150"/>
            <a:ext cx="822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4588"/>
            <a:ext cx="8229600" cy="495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96025" y="6327775"/>
            <a:ext cx="29527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583070-2750-45FA-A40A-905B7011FE5E}" type="slidenum">
              <a:rPr lang="en-US">
                <a:solidFill>
                  <a:srgbClr val="4D4F53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4D4F53"/>
              </a:solidFill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57200" y="1009650"/>
            <a:ext cx="8229600" cy="15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11" name="Picture 28" descr="aon_logo_no_clear_space_red_CMYK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27786" y="6291263"/>
            <a:ext cx="1371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mclagan-radford-text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6357938"/>
            <a:ext cx="1446212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656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82243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E11B22"/>
          </a:solidFill>
          <a:latin typeface="Arial" pitchFamily="34" charset="0"/>
          <a:ea typeface="ＭＳ Ｐゴシック" pitchFamily="34" charset="-128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E11B22"/>
          </a:solidFill>
          <a:latin typeface="Arial" pitchFamily="34" charset="0"/>
          <a:ea typeface="ＭＳ Ｐゴシック" pitchFamily="34" charset="-128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E11B22"/>
          </a:solidFill>
          <a:latin typeface="Arial" pitchFamily="34" charset="0"/>
          <a:ea typeface="ＭＳ Ｐゴシック" pitchFamily="34" charset="-128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E11B22"/>
          </a:solidFill>
          <a:latin typeface="Arial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E11B22"/>
          </a:solidFill>
          <a:latin typeface="Arial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E11B22"/>
          </a:solidFill>
          <a:latin typeface="Arial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E11B22"/>
          </a:solidFill>
          <a:latin typeface="Arial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E11B22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336550" indent="-33655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6125" indent="-295275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089025" indent="-228600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428750" indent="-225425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  <a:ea typeface="+mn-ea"/>
        </a:defRPr>
      </a:lvl4pPr>
      <a:lvl5pPr marL="1774825" indent="-231775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232025" indent="-231775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Arial" pitchFamily="34" charset="0"/>
        <a:buChar char="-"/>
        <a:defRPr sz="2000">
          <a:solidFill>
            <a:schemeClr val="tx1"/>
          </a:solidFill>
          <a:latin typeface="+mn-lt"/>
          <a:ea typeface="+mn-ea"/>
        </a:defRPr>
      </a:lvl6pPr>
      <a:lvl7pPr marL="2689225" indent="-231775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Arial" pitchFamily="34" charset="0"/>
        <a:buChar char="-"/>
        <a:defRPr sz="2000">
          <a:solidFill>
            <a:schemeClr val="tx1"/>
          </a:solidFill>
          <a:latin typeface="+mn-lt"/>
          <a:ea typeface="+mn-ea"/>
        </a:defRPr>
      </a:lvl7pPr>
      <a:lvl8pPr marL="3146425" indent="-231775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Arial" pitchFamily="34" charset="0"/>
        <a:buChar char="-"/>
        <a:defRPr sz="2000">
          <a:solidFill>
            <a:schemeClr val="tx1"/>
          </a:solidFill>
          <a:latin typeface="+mn-lt"/>
          <a:ea typeface="+mn-ea"/>
        </a:defRPr>
      </a:lvl8pPr>
      <a:lvl9pPr marL="3603625" indent="-231775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Arial" pitchFamily="34" charset="0"/>
        <a:buChar char="-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0" y="2348880"/>
            <a:ext cx="9114154" cy="134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ts val="38"/>
              </a:spcBef>
              <a:spcAft>
                <a:spcPct val="0"/>
              </a:spcAft>
              <a:defRPr/>
            </a:pPr>
            <a:r>
              <a:rPr lang="en-US" sz="32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Leveraging </a:t>
            </a:r>
            <a:r>
              <a:rPr lang="en-US" sz="32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Human Capital In Enterprise 2.0: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212984" y="4149080"/>
            <a:ext cx="4991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28600" lvl="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defRPr/>
            </a:pPr>
            <a:r>
              <a:rPr lang="en-US" sz="2000" dirty="0">
                <a:solidFill>
                  <a:schemeClr val="bg1"/>
                </a:solidFill>
              </a:rPr>
              <a:t>LBR LBO Summit on Enterprise 2.0</a:t>
            </a:r>
            <a:r>
              <a:rPr lang="en-US" sz="2000" dirty="0"/>
              <a:t> </a:t>
            </a:r>
            <a:endParaRPr lang="en-US" sz="2000" kern="0" dirty="0">
              <a:solidFill>
                <a:schemeClr val="bg1"/>
              </a:solidFill>
            </a:endParaRPr>
          </a:p>
          <a:p>
            <a:pPr marL="228600" lvl="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defRPr/>
            </a:pPr>
            <a:r>
              <a:rPr lang="en-US" sz="2000" kern="0" dirty="0" smtClean="0">
                <a:solidFill>
                  <a:schemeClr val="bg1"/>
                </a:solidFill>
              </a:rPr>
              <a:t>Sri Lanka, 2013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263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>
                <a:solidFill>
                  <a:srgbClr val="C00000"/>
                </a:solidFill>
              </a:rPr>
              <a:t>Employee Preferences Are Also a Reflection of their Life Stage…</a:t>
            </a:r>
            <a:endParaRPr lang="en-AU" sz="2400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7CCA2E-7BD0-4521-81A5-6C94B01D08FF}" type="slidenum">
              <a:rPr lang="en-US" smtClean="0">
                <a:solidFill>
                  <a:srgbClr val="4D4F53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4D4F53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0" y="6525344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82880"/>
            <a:r>
              <a:rPr lang="en-US" sz="1100" dirty="0">
                <a:solidFill>
                  <a:srgbClr val="000000"/>
                </a:solidFill>
              </a:rPr>
              <a:t>Source: Aon Hewitt Best Employers </a:t>
            </a:r>
            <a:r>
              <a:rPr lang="en-US" sz="1100" dirty="0" smtClean="0">
                <a:solidFill>
                  <a:srgbClr val="000000"/>
                </a:solidFill>
              </a:rPr>
              <a:t>Asia Pacific Study</a:t>
            </a:r>
            <a:endParaRPr lang="en-US" sz="1100" dirty="0">
              <a:solidFill>
                <a:srgbClr val="000000"/>
              </a:solidFill>
            </a:endParaRPr>
          </a:p>
        </p:txBody>
      </p:sp>
      <p:graphicFrame>
        <p:nvGraphicFramePr>
          <p:cNvPr id="4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895004"/>
              </p:ext>
            </p:extLst>
          </p:nvPr>
        </p:nvGraphicFramePr>
        <p:xfrm>
          <a:off x="447649" y="1755040"/>
          <a:ext cx="6935099" cy="1025654"/>
        </p:xfrm>
        <a:graphic>
          <a:graphicData uri="http://schemas.openxmlformats.org/drawingml/2006/table">
            <a:tbl>
              <a:tblPr/>
              <a:tblGrid>
                <a:gridCol w="1028007"/>
                <a:gridCol w="1409021"/>
                <a:gridCol w="1409021"/>
                <a:gridCol w="1544525"/>
                <a:gridCol w="1544525"/>
              </a:tblGrid>
              <a:tr h="287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A3B5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Year</a:t>
                      </a:r>
                    </a:p>
                  </a:txBody>
                  <a:tcPr marR="44484" marT="45721" marB="45721" anchor="b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A3B5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Age Category</a:t>
                      </a:r>
                    </a:p>
                  </a:txBody>
                  <a:tcPr marL="44484" marR="44484" marT="45721" marB="45721" anchor="b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A3B5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Driver 1</a:t>
                      </a:r>
                    </a:p>
                  </a:txBody>
                  <a:tcPr marL="44484" marR="44484" marT="45721" marB="45721" anchor="b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A3B5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Driver 2</a:t>
                      </a:r>
                    </a:p>
                  </a:txBody>
                  <a:tcPr marL="44484" marR="44484" marT="45721" marB="45721" anchor="b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A3B5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Driver 3</a:t>
                      </a:r>
                    </a:p>
                  </a:txBody>
                  <a:tcPr marL="44484" marR="44484" marT="45721" marB="45721" anchor="b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A9"/>
                    </a:solidFill>
                  </a:tcPr>
                </a:tc>
              </a:tr>
              <a:tr h="26490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2003 – 2009</a:t>
                      </a:r>
                    </a:p>
                  </a:txBody>
                  <a:tcPr marR="44484" marT="45721" marB="45721"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Under 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Recognition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Career Opportunities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90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2009 – 2013</a:t>
                      </a:r>
                    </a:p>
                  </a:txBody>
                  <a:tcPr marR="44484" marT="45721" marB="45721"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25 - 34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Pay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Influence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Benefits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539552" y="5945512"/>
            <a:ext cx="379934" cy="138499"/>
          </a:xfrm>
          <a:prstGeom prst="rect">
            <a:avLst/>
          </a:prstGeom>
          <a:solidFill>
            <a:srgbClr val="B4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7128" y="5877272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/>
              <a:t>Indicates a driver which is different across age categories </a:t>
            </a:r>
            <a:endParaRPr lang="en-AU" sz="12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4725144"/>
            <a:ext cx="8153400" cy="42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36550" indent="-33655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6125" indent="-295275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089025" indent="-228600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428750" indent="-225425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774825" indent="-231775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32025" indent="-231775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689225" indent="-231775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146425" indent="-231775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03625" indent="-231775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b="1" kern="0" dirty="0" smtClean="0"/>
              <a:t>…..so New Gen employees who are today demanding career, pay and performance might be demanding something different</a:t>
            </a:r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039277"/>
              </p:ext>
            </p:extLst>
          </p:nvPr>
        </p:nvGraphicFramePr>
        <p:xfrm>
          <a:off x="467544" y="3522330"/>
          <a:ext cx="6935099" cy="842774"/>
        </p:xfrm>
        <a:graphic>
          <a:graphicData uri="http://schemas.openxmlformats.org/drawingml/2006/table">
            <a:tbl>
              <a:tblPr/>
              <a:tblGrid>
                <a:gridCol w="1028007"/>
                <a:gridCol w="1409021"/>
                <a:gridCol w="1409021"/>
                <a:gridCol w="1544525"/>
                <a:gridCol w="1544525"/>
              </a:tblGrid>
              <a:tr h="287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A3B5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Year</a:t>
                      </a:r>
                    </a:p>
                  </a:txBody>
                  <a:tcPr marR="44484" marT="45721" marB="45721" anchor="b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A3B5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Age Category</a:t>
                      </a:r>
                    </a:p>
                  </a:txBody>
                  <a:tcPr marL="44484" marR="44484" marT="45721" marB="45721" anchor="b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A3B5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Driver 1</a:t>
                      </a:r>
                    </a:p>
                  </a:txBody>
                  <a:tcPr marL="44484" marR="44484" marT="45721" marB="45721" anchor="b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A3B5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Driver 2</a:t>
                      </a:r>
                    </a:p>
                  </a:txBody>
                  <a:tcPr marL="44484" marR="44484" marT="45721" marB="45721" anchor="b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A3B5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Driver 3</a:t>
                      </a:r>
                    </a:p>
                  </a:txBody>
                  <a:tcPr marL="44484" marR="44484" marT="45721" marB="45721" anchor="b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A9"/>
                    </a:solidFill>
                  </a:tcPr>
                </a:tc>
              </a:tr>
              <a:tr h="26490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2003 – 2009</a:t>
                      </a:r>
                    </a:p>
                  </a:txBody>
                  <a:tcPr marR="44484" marT="45721" marB="45721"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Under 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Influence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Recognition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Pay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90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2009 – 2013</a:t>
                      </a:r>
                    </a:p>
                  </a:txBody>
                  <a:tcPr marR="44484" marT="45721" marB="45721"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25 - 34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Recognition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Pay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Benefits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402283" y="1238722"/>
            <a:ext cx="34496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" tIns="0" rIns="3810" bIns="0" anchor="b">
            <a:spAutoFit/>
          </a:bodyPr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altLang="ko-KR" sz="1600" b="1" dirty="0" smtClean="0">
                <a:solidFill>
                  <a:schemeClr val="hlink"/>
                </a:solidFill>
                <a:ea typeface="Gulim" pitchFamily="34" charset="-127"/>
              </a:rPr>
              <a:t>Be it services …..</a:t>
            </a:r>
            <a:endParaRPr lang="en-US" altLang="ko-KR" sz="1600" b="1" dirty="0">
              <a:solidFill>
                <a:schemeClr val="hlink"/>
              </a:solidFill>
              <a:ea typeface="Gulim" pitchFamily="34" charset="-127"/>
            </a:endParaRPr>
          </a:p>
        </p:txBody>
      </p:sp>
      <p:sp>
        <p:nvSpPr>
          <p:cNvPr id="15" name="Rectangle 69"/>
          <p:cNvSpPr>
            <a:spLocks noChangeArrowheads="1"/>
          </p:cNvSpPr>
          <p:nvPr/>
        </p:nvSpPr>
        <p:spPr bwMode="auto">
          <a:xfrm>
            <a:off x="395536" y="3038922"/>
            <a:ext cx="34496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" tIns="0" rIns="3810" bIns="0" anchor="b">
            <a:spAutoFit/>
          </a:bodyPr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en-US" altLang="ko-KR" sz="1600" b="1" dirty="0" smtClean="0">
                <a:solidFill>
                  <a:schemeClr val="hlink"/>
                </a:solidFill>
                <a:ea typeface="Gulim" pitchFamily="34" charset="-127"/>
              </a:rPr>
              <a:t>…..Or Manufacturing </a:t>
            </a:r>
            <a:endParaRPr lang="en-US" altLang="ko-KR" sz="1600" b="1" dirty="0">
              <a:solidFill>
                <a:schemeClr val="hlink"/>
              </a:solidFill>
              <a:ea typeface="Gulim" pitchFamily="34" charset="-127"/>
            </a:endParaRPr>
          </a:p>
        </p:txBody>
      </p:sp>
      <p:pic>
        <p:nvPicPr>
          <p:cNvPr id="17" name="Picture 23" descr="2-two-fing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98"/>
          <a:stretch>
            <a:fillRect/>
          </a:stretch>
        </p:blipFill>
        <p:spPr bwMode="auto">
          <a:xfrm>
            <a:off x="8638661" y="116632"/>
            <a:ext cx="3333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63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7CCA2E-7BD0-4521-81A5-6C94B01D08FF}" type="slidenum">
              <a:rPr lang="en-US" smtClean="0">
                <a:solidFill>
                  <a:srgbClr val="4D4F53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4D4F53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520700"/>
          </a:xfrm>
        </p:spPr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</a:rPr>
              <a:t>Lessons for Business &amp; HR </a:t>
            </a:r>
            <a:endParaRPr lang="en-AU" sz="2400" dirty="0">
              <a:solidFill>
                <a:srgbClr val="C00000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44588"/>
            <a:ext cx="8229600" cy="495141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#2 Poach your own Talent </a:t>
            </a:r>
          </a:p>
          <a:p>
            <a:endParaRPr lang="en-US" b="1" i="1" dirty="0" smtClean="0"/>
          </a:p>
          <a:p>
            <a:r>
              <a:rPr lang="en-US" sz="1800" dirty="0"/>
              <a:t>One theme that has remained consistent across geographies is “Career Opportunities” </a:t>
            </a:r>
          </a:p>
          <a:p>
            <a:endParaRPr lang="en-US" sz="1800" dirty="0"/>
          </a:p>
          <a:p>
            <a:r>
              <a:rPr lang="en-US" sz="1800" dirty="0"/>
              <a:t>The internal job market needs to be leveraged very well </a:t>
            </a:r>
          </a:p>
          <a:p>
            <a:endParaRPr lang="en-US" sz="1800" dirty="0"/>
          </a:p>
          <a:p>
            <a:r>
              <a:rPr lang="en-US" sz="1800" dirty="0"/>
              <a:t>Employees don’t always aspire to the role their bosses hold; they aspire in all directions</a:t>
            </a:r>
          </a:p>
          <a:p>
            <a:endParaRPr lang="en-US" sz="1800" dirty="0"/>
          </a:p>
          <a:p>
            <a:r>
              <a:rPr lang="en-US" sz="1800" dirty="0"/>
              <a:t>Think non-linear careers </a:t>
            </a:r>
          </a:p>
          <a:p>
            <a:pPr lvl="1"/>
            <a:r>
              <a:rPr lang="en-US" sz="1800" dirty="0"/>
              <a:t>Keep in mind that many employees will flit between corporate roles, portfolio careers and entrepreneurship – some even at the same time!</a:t>
            </a:r>
          </a:p>
          <a:p>
            <a:pPr lvl="1"/>
            <a:r>
              <a:rPr lang="en-US" sz="1800" dirty="0"/>
              <a:t>Transcend traditional organizational boundaries to build horizontal networks </a:t>
            </a:r>
          </a:p>
        </p:txBody>
      </p:sp>
      <p:pic>
        <p:nvPicPr>
          <p:cNvPr id="7" name="Picture 23" descr="2-two-fing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98"/>
          <a:stretch>
            <a:fillRect/>
          </a:stretch>
        </p:blipFill>
        <p:spPr bwMode="auto">
          <a:xfrm>
            <a:off x="8638661" y="116632"/>
            <a:ext cx="3333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318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7CCA2E-7BD0-4521-81A5-6C94B01D08FF}" type="slidenum">
              <a:rPr lang="en-US" smtClean="0">
                <a:solidFill>
                  <a:srgbClr val="4D4F53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4D4F53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520700"/>
          </a:xfrm>
        </p:spPr>
        <p:txBody>
          <a:bodyPr/>
          <a:lstStyle/>
          <a:p>
            <a:r>
              <a:rPr lang="en-AU" sz="2400" dirty="0">
                <a:solidFill>
                  <a:srgbClr val="C00000"/>
                </a:solidFill>
              </a:rPr>
              <a:t>3</a:t>
            </a:r>
            <a:r>
              <a:rPr lang="en-AU" sz="2400" dirty="0" smtClean="0">
                <a:solidFill>
                  <a:srgbClr val="C00000"/>
                </a:solidFill>
              </a:rPr>
              <a:t> Human Capital Paradoxes in Building Enterprise 2.0</a:t>
            </a:r>
            <a:endParaRPr lang="en-AU" sz="2400" dirty="0">
              <a:solidFill>
                <a:srgbClr val="C00000"/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371600" y="3315230"/>
            <a:ext cx="7013575" cy="621632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 anchorCtr="0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i="1" dirty="0" smtClean="0"/>
              <a:t>….. Yet they are here to stay and seniors should hence learn how to effectively  manage them 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371600" y="2924944"/>
            <a:ext cx="7013575" cy="390286"/>
          </a:xfrm>
          <a:prstGeom prst="rect">
            <a:avLst/>
          </a:prstGeom>
          <a:solidFill>
            <a:srgbClr val="0083A9"/>
          </a:solidFill>
          <a:ln w="28575"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>
            <a:defPPr>
              <a:defRPr lang="en-US"/>
            </a:defPPr>
            <a:lvl1pPr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Leaders &amp; Managers  might resent New Generation Employees </a:t>
            </a:r>
            <a:endParaRPr lang="en-US" b="1" i="1" dirty="0">
              <a:solidFill>
                <a:schemeClr val="bg1"/>
              </a:solidFill>
            </a:endParaRPr>
          </a:p>
        </p:txBody>
      </p:sp>
      <p:pic>
        <p:nvPicPr>
          <p:cNvPr id="7" name="Picture 12" descr="3-three-fing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98"/>
          <a:stretch>
            <a:fillRect/>
          </a:stretch>
        </p:blipFill>
        <p:spPr bwMode="auto">
          <a:xfrm>
            <a:off x="571501" y="2996952"/>
            <a:ext cx="3651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147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lobes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83"/>
          <a:stretch/>
        </p:blipFill>
        <p:spPr>
          <a:xfrm>
            <a:off x="52127" y="2933392"/>
            <a:ext cx="4860032" cy="33759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New Generation Can’t </a:t>
            </a:r>
            <a:r>
              <a:rPr lang="en-US" sz="2400" dirty="0" smtClean="0">
                <a:solidFill>
                  <a:srgbClr val="C00000"/>
                </a:solidFill>
              </a:rPr>
              <a:t>Just be </a:t>
            </a:r>
            <a:r>
              <a:rPr lang="en-US" sz="2400" dirty="0">
                <a:solidFill>
                  <a:srgbClr val="C00000"/>
                </a:solidFill>
              </a:rPr>
              <a:t>Wished Away</a:t>
            </a:r>
            <a:endParaRPr lang="en-AU" sz="2400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7CCA2E-7BD0-4521-81A5-6C94B01D08FF}" type="slidenum">
              <a:rPr lang="en-US" smtClean="0">
                <a:solidFill>
                  <a:srgbClr val="4D4F53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4D4F53"/>
              </a:solidFill>
            </a:endParaRP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1475656" y="2710518"/>
            <a:ext cx="1799009" cy="113877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2400" kern="0">
                <a:solidFill>
                  <a:srgbClr val="000000"/>
                </a:solidFill>
              </a:defRPr>
            </a:lvl1pPr>
          </a:lstStyle>
          <a:p>
            <a:pPr algn="ctr"/>
            <a:r>
              <a:rPr lang="en-US" sz="3600" b="1" kern="1200" dirty="0" smtClean="0">
                <a:solidFill>
                  <a:srgbClr val="003F72"/>
                </a:solidFill>
              </a:rPr>
              <a:t>1.7</a:t>
            </a:r>
            <a:r>
              <a:rPr lang="en-US" sz="1600" b="1" dirty="0" smtClean="0"/>
              <a:t> </a:t>
            </a:r>
            <a:r>
              <a:rPr lang="en-US" sz="1600" dirty="0" smtClean="0"/>
              <a:t>billion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worldwide population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2276872"/>
            <a:ext cx="417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Generation Y</a:t>
            </a:r>
            <a:endParaRPr lang="en-A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6525344"/>
            <a:ext cx="44612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50" dirty="0" smtClean="0"/>
              <a:t>Source: Forbes magazine; </a:t>
            </a:r>
            <a:r>
              <a:rPr lang="en-US" sz="1050" dirty="0"/>
              <a:t>US Bureau of Labor Statistics </a:t>
            </a:r>
            <a:endParaRPr lang="en-AU" sz="1050" dirty="0"/>
          </a:p>
        </p:txBody>
      </p:sp>
      <p:sp>
        <p:nvSpPr>
          <p:cNvPr id="13" name="Rectangle 12"/>
          <p:cNvSpPr/>
          <p:nvPr/>
        </p:nvSpPr>
        <p:spPr>
          <a:xfrm>
            <a:off x="5292080" y="2852936"/>
            <a:ext cx="1816267" cy="1354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912813" eaLnBrk="0" hangingPunct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3600" b="1" dirty="0">
                <a:solidFill>
                  <a:srgbClr val="003F72"/>
                </a:solidFill>
              </a:rPr>
              <a:t>75% </a:t>
            </a:r>
            <a:r>
              <a:rPr lang="en-US" sz="1600" dirty="0"/>
              <a:t>of world workforce by </a:t>
            </a:r>
            <a:r>
              <a:rPr lang="en-US" sz="3600" b="1" dirty="0">
                <a:solidFill>
                  <a:srgbClr val="003F72"/>
                </a:solidFill>
              </a:rPr>
              <a:t>2025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Content Placeholder 4"/>
          <p:cNvSpPr txBox="1">
            <a:spLocks/>
          </p:cNvSpPr>
          <p:nvPr/>
        </p:nvSpPr>
        <p:spPr bwMode="auto">
          <a:xfrm>
            <a:off x="447650" y="1168522"/>
            <a:ext cx="8224685" cy="99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50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en-US" sz="2000" kern="0" dirty="0"/>
              <a:t>The </a:t>
            </a:r>
            <a:r>
              <a:rPr lang="en-US" sz="2000" kern="0" dirty="0" smtClean="0"/>
              <a:t>sheer </a:t>
            </a:r>
            <a:r>
              <a:rPr lang="en-US" sz="2000" kern="0" dirty="0"/>
              <a:t>size of the </a:t>
            </a:r>
            <a:r>
              <a:rPr lang="en-US" sz="2000" kern="0" dirty="0" smtClean="0"/>
              <a:t>New Generation population and </a:t>
            </a:r>
            <a:r>
              <a:rPr lang="en-US" sz="2000" kern="0" dirty="0"/>
              <a:t>their growing seniority </a:t>
            </a:r>
            <a:r>
              <a:rPr lang="en-US" sz="2000" kern="0" dirty="0" smtClean="0"/>
              <a:t>in the workplace requires </a:t>
            </a:r>
            <a:r>
              <a:rPr lang="en-US" sz="2000" kern="0" dirty="0"/>
              <a:t>business leaders </a:t>
            </a:r>
            <a:r>
              <a:rPr lang="en-US" sz="2000" kern="0" dirty="0" smtClean="0"/>
              <a:t>and HR to </a:t>
            </a:r>
            <a:r>
              <a:rPr lang="en-US" sz="2000" kern="0" dirty="0"/>
              <a:t>redefine how </a:t>
            </a:r>
            <a:r>
              <a:rPr lang="en-US" sz="2000" kern="0" dirty="0" smtClean="0"/>
              <a:t>they </a:t>
            </a:r>
            <a:r>
              <a:rPr lang="en-US" sz="2000" kern="0" dirty="0"/>
              <a:t>attract, engage and retain </a:t>
            </a:r>
            <a:r>
              <a:rPr lang="en-US" sz="2000" kern="0" dirty="0" smtClean="0"/>
              <a:t>Gen Y talent</a:t>
            </a:r>
            <a:r>
              <a:rPr lang="en-US" sz="2000" kern="0" dirty="0"/>
              <a:t>.</a:t>
            </a:r>
            <a:endParaRPr lang="en-US" sz="2000" kern="0" dirty="0" smtClean="0">
              <a:latin typeface="+mn-lt"/>
              <a:ea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92080" y="4941168"/>
            <a:ext cx="3600400" cy="83099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AU" sz="1600" b="1" dirty="0" smtClean="0"/>
              <a:t>Generation Y</a:t>
            </a:r>
          </a:p>
          <a:p>
            <a:pPr algn="ctr"/>
            <a:r>
              <a:rPr lang="en-AU" sz="1600" dirty="0" smtClean="0"/>
              <a:t>Year of birth between 1979 to 1990; aged between 23 to 34 years</a:t>
            </a:r>
            <a:endParaRPr lang="en-AU" sz="1600" dirty="0"/>
          </a:p>
        </p:txBody>
      </p:sp>
      <p:pic>
        <p:nvPicPr>
          <p:cNvPr id="16" name="Picture 12" descr="3-three-finge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98"/>
          <a:stretch>
            <a:fillRect/>
          </a:stretch>
        </p:blipFill>
        <p:spPr bwMode="auto">
          <a:xfrm>
            <a:off x="8599363" y="55324"/>
            <a:ext cx="3651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877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7CCA2E-7BD0-4521-81A5-6C94B01D08FF}" type="slidenum">
              <a:rPr lang="en-US" smtClean="0">
                <a:solidFill>
                  <a:srgbClr val="4D4F53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4D4F53"/>
              </a:solidFill>
            </a:endParaRPr>
          </a:p>
        </p:txBody>
      </p:sp>
      <p:pic>
        <p:nvPicPr>
          <p:cNvPr id="6" name="Picture 12" descr="3-three-fing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98"/>
          <a:stretch>
            <a:fillRect/>
          </a:stretch>
        </p:blipFill>
        <p:spPr bwMode="auto">
          <a:xfrm>
            <a:off x="8599363" y="55324"/>
            <a:ext cx="3651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520700"/>
          </a:xfrm>
        </p:spPr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</a:rPr>
              <a:t>And they Expect Different things …</a:t>
            </a:r>
            <a:endParaRPr lang="en-AU" sz="2400" dirty="0">
              <a:solidFill>
                <a:srgbClr val="C00000"/>
              </a:solidFill>
            </a:endParaRPr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072903"/>
              </p:ext>
            </p:extLst>
          </p:nvPr>
        </p:nvGraphicFramePr>
        <p:xfrm>
          <a:off x="519657" y="1896998"/>
          <a:ext cx="7508726" cy="1345698"/>
        </p:xfrm>
        <a:graphic>
          <a:graphicData uri="http://schemas.openxmlformats.org/drawingml/2006/table">
            <a:tbl>
              <a:tblPr/>
              <a:tblGrid>
                <a:gridCol w="4296031"/>
                <a:gridCol w="1069391"/>
                <a:gridCol w="1071652"/>
                <a:gridCol w="1071652"/>
              </a:tblGrid>
              <a:tr h="287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A3B5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Senior Leadership </a:t>
                      </a:r>
                    </a:p>
                  </a:txBody>
                  <a:tcPr marR="44484" marT="45721" marB="45721" anchor="b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A3B5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Above 55</a:t>
                      </a:r>
                    </a:p>
                  </a:txBody>
                  <a:tcPr marL="44484" marR="44484" marT="45721" marB="45721" anchor="b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A3B5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In-between</a:t>
                      </a:r>
                    </a:p>
                  </a:txBody>
                  <a:tcPr marL="44484" marR="44484" marT="45721" marB="45721" anchor="b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A3B5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New Gen</a:t>
                      </a:r>
                    </a:p>
                  </a:txBody>
                  <a:tcPr marL="44484" marR="44484" marT="45721" marB="45721" anchor="b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A9"/>
                    </a:solidFill>
                  </a:tcPr>
                </a:tc>
              </a:tr>
              <a:tr h="299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Senior leaders encourage 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collaboration and teamwork 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across the business</a:t>
                      </a:r>
                    </a:p>
                  </a:txBody>
                  <a:tcPr marR="44484" marT="45721" marB="45721"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61%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65%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Employee opinions and suggestions are given significant consideration in the organization’s 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decision-making process</a:t>
                      </a:r>
                    </a:p>
                  </a:txBody>
                  <a:tcPr marR="44484" marT="45721" marB="45721"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54%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49%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44%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5742091"/>
              </p:ext>
            </p:extLst>
          </p:nvPr>
        </p:nvGraphicFramePr>
        <p:xfrm>
          <a:off x="519657" y="3854926"/>
          <a:ext cx="7508726" cy="1446282"/>
        </p:xfrm>
        <a:graphic>
          <a:graphicData uri="http://schemas.openxmlformats.org/drawingml/2006/table">
            <a:tbl>
              <a:tblPr/>
              <a:tblGrid>
                <a:gridCol w="4296031"/>
                <a:gridCol w="1069391"/>
                <a:gridCol w="1071652"/>
                <a:gridCol w="1071652"/>
              </a:tblGrid>
              <a:tr h="140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A3B5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Managers</a:t>
                      </a:r>
                    </a:p>
                  </a:txBody>
                  <a:tcPr marR="44484" marT="45721" marB="45721" anchor="b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A3B5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Above 55</a:t>
                      </a:r>
                    </a:p>
                  </a:txBody>
                  <a:tcPr marL="44484" marR="44484" marT="45721" marB="45721" anchor="b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A3B596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In-between</a:t>
                      </a:r>
                    </a:p>
                  </a:txBody>
                  <a:tcPr marL="44484" marR="44484" marT="45721" marB="45721" anchor="b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A3B5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New Gen</a:t>
                      </a:r>
                    </a:p>
                  </a:txBody>
                  <a:tcPr marL="44484" marR="44484" marT="45721" marB="45721" anchor="b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A9"/>
                    </a:solidFill>
                  </a:tcPr>
                </a:tc>
              </a:tr>
              <a:tr h="264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My manager provides me with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 feedback 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that helps me to improve my performance</a:t>
                      </a:r>
                    </a:p>
                  </a:txBody>
                  <a:tcPr marR="44484" marT="45721" marB="45721"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63%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60%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45%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90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My manager appropriately 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recognizes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 my efforts and results</a:t>
                      </a:r>
                    </a:p>
                  </a:txBody>
                  <a:tcPr marR="44484" marT="45721" marB="45721"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60%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59%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48%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9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My manager helps me understand the 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skills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 I will need for future success in this organization</a:t>
                      </a:r>
                    </a:p>
                  </a:txBody>
                  <a:tcPr marR="44484" marT="45721" marB="45721"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60%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57%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54%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5536" y="1372706"/>
            <a:ext cx="4173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 smtClean="0"/>
              <a:t>From Both Leaders ….</a:t>
            </a:r>
            <a:endParaRPr lang="en-AU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8786" y="3378478"/>
            <a:ext cx="4173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 smtClean="0"/>
              <a:t>…As well as Managers</a:t>
            </a:r>
            <a:endParaRPr lang="en-AU" sz="1600" b="1" dirty="0"/>
          </a:p>
        </p:txBody>
      </p:sp>
      <p:sp>
        <p:nvSpPr>
          <p:cNvPr id="13" name="Rectangle 12"/>
          <p:cNvSpPr/>
          <p:nvPr/>
        </p:nvSpPr>
        <p:spPr>
          <a:xfrm>
            <a:off x="0" y="6525344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82880"/>
            <a:r>
              <a:rPr lang="en-US" sz="1100" dirty="0">
                <a:solidFill>
                  <a:srgbClr val="000000"/>
                </a:solidFill>
              </a:rPr>
              <a:t>Source: Aon Hewitt Best Employers 2.0 </a:t>
            </a:r>
            <a:r>
              <a:rPr lang="en-US" sz="1100" dirty="0" smtClean="0">
                <a:solidFill>
                  <a:srgbClr val="000000"/>
                </a:solidFill>
              </a:rPr>
              <a:t>– Asia 2013 </a:t>
            </a:r>
            <a:r>
              <a:rPr lang="en-US" sz="1100" dirty="0">
                <a:solidFill>
                  <a:srgbClr val="000000"/>
                </a:solidFill>
              </a:rPr>
              <a:t>Study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876256" y="1372706"/>
            <a:ext cx="1296144" cy="421653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268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7CCA2E-7BD0-4521-81A5-6C94B01D08FF}" type="slidenum">
              <a:rPr lang="en-US" smtClean="0">
                <a:solidFill>
                  <a:srgbClr val="4D4F53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4D4F53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44588"/>
            <a:ext cx="8229600" cy="495141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#3 Leaders &amp; Managers Should be Meaning Makers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1800" dirty="0" smtClean="0"/>
              <a:t>The new generation’s </a:t>
            </a:r>
            <a:r>
              <a:rPr lang="en-US" sz="1800" dirty="0"/>
              <a:t>quest for meaning, flexibility, learning and recognition cannot be met by supervisory mindset of 20th </a:t>
            </a:r>
            <a:r>
              <a:rPr lang="en-US" sz="1800" dirty="0" smtClean="0"/>
              <a:t>century</a:t>
            </a:r>
          </a:p>
          <a:p>
            <a:endParaRPr lang="en-US" sz="1800" dirty="0" smtClean="0"/>
          </a:p>
          <a:p>
            <a:r>
              <a:rPr lang="en-US" sz="1800" dirty="0" smtClean="0"/>
              <a:t>Leaders need to </a:t>
            </a:r>
            <a:r>
              <a:rPr lang="en-US" sz="1800" b="1" i="1" dirty="0" smtClean="0"/>
              <a:t>let go &amp; empower </a:t>
            </a:r>
            <a:r>
              <a:rPr lang="en-US" sz="1800" dirty="0" smtClean="0"/>
              <a:t>and place their trust on the new generation  </a:t>
            </a:r>
          </a:p>
          <a:p>
            <a:endParaRPr lang="en-US" sz="1800" dirty="0" smtClean="0"/>
          </a:p>
          <a:p>
            <a:r>
              <a:rPr lang="en-US" sz="1800" dirty="0" smtClean="0"/>
              <a:t>Managers to focus on </a:t>
            </a:r>
            <a:r>
              <a:rPr lang="en-US" sz="1800" b="1" i="1" dirty="0" smtClean="0"/>
              <a:t>enabling &amp; coaching </a:t>
            </a:r>
            <a:r>
              <a:rPr lang="en-US" sz="1800" dirty="0" smtClean="0"/>
              <a:t>– rather than deciding &amp; directing </a:t>
            </a:r>
          </a:p>
          <a:p>
            <a:endParaRPr lang="en-US" sz="1800" dirty="0"/>
          </a:p>
          <a:p>
            <a:r>
              <a:rPr lang="en-US" sz="1800" dirty="0" smtClean="0"/>
              <a:t>Provide opportunity for new generation employees to </a:t>
            </a:r>
            <a:r>
              <a:rPr lang="en-US" sz="1800" b="1" i="1" dirty="0" smtClean="0"/>
              <a:t>assess &amp; evaluate </a:t>
            </a:r>
            <a:r>
              <a:rPr lang="en-US" sz="1800" dirty="0" smtClean="0"/>
              <a:t>managers &amp; leaders </a:t>
            </a:r>
            <a:endParaRPr lang="en-US" sz="1800" dirty="0"/>
          </a:p>
          <a:p>
            <a:endParaRPr lang="en-US" dirty="0"/>
          </a:p>
          <a:p>
            <a:pPr marL="450850" lvl="1" indent="0">
              <a:buNone/>
            </a:pPr>
            <a:endParaRPr lang="en-US" dirty="0" smtClean="0"/>
          </a:p>
          <a:p>
            <a:pPr marL="450850" lvl="1" indent="0">
              <a:buNone/>
            </a:pPr>
            <a:endParaRPr lang="en-US" dirty="0"/>
          </a:p>
        </p:txBody>
      </p:sp>
      <p:pic>
        <p:nvPicPr>
          <p:cNvPr id="6" name="Picture 12" descr="3-three-fing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98"/>
          <a:stretch>
            <a:fillRect/>
          </a:stretch>
        </p:blipFill>
        <p:spPr bwMode="auto">
          <a:xfrm>
            <a:off x="8599363" y="55324"/>
            <a:ext cx="3651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520700"/>
          </a:xfrm>
        </p:spPr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</a:rPr>
              <a:t>Lessons for Business &amp; HR </a:t>
            </a:r>
            <a:endParaRPr lang="en-A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44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7CCA2E-7BD0-4521-81A5-6C94B01D08FF}" type="slidenum">
              <a:rPr lang="en-US" smtClean="0">
                <a:solidFill>
                  <a:srgbClr val="4D4F53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4D4F53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520700"/>
          </a:xfrm>
        </p:spPr>
        <p:txBody>
          <a:bodyPr/>
          <a:lstStyle/>
          <a:p>
            <a:r>
              <a:rPr lang="en-AU" sz="2400" dirty="0">
                <a:solidFill>
                  <a:srgbClr val="C00000"/>
                </a:solidFill>
              </a:rPr>
              <a:t>3</a:t>
            </a:r>
            <a:r>
              <a:rPr lang="en-AU" sz="2400" dirty="0" smtClean="0">
                <a:solidFill>
                  <a:srgbClr val="C00000"/>
                </a:solidFill>
              </a:rPr>
              <a:t> Human Capital Paradoxes in Building Enterprise 2.0</a:t>
            </a:r>
            <a:endParaRPr lang="en-AU" sz="2400" dirty="0">
              <a:solidFill>
                <a:srgbClr val="C00000"/>
              </a:solidFill>
            </a:endParaRPr>
          </a:p>
        </p:txBody>
      </p:sp>
      <p:pic>
        <p:nvPicPr>
          <p:cNvPr id="7" name="Picture 22" descr="1-one-fing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98"/>
          <a:stretch>
            <a:fillRect/>
          </a:stretch>
        </p:blipFill>
        <p:spPr bwMode="auto">
          <a:xfrm>
            <a:off x="598488" y="1628800"/>
            <a:ext cx="3111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3" descr="2-two-finge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98"/>
          <a:stretch>
            <a:fillRect/>
          </a:stretch>
        </p:blipFill>
        <p:spPr bwMode="auto">
          <a:xfrm>
            <a:off x="587376" y="3019400"/>
            <a:ext cx="3333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3-three-finger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98"/>
          <a:stretch>
            <a:fillRect/>
          </a:stretch>
        </p:blipFill>
        <p:spPr bwMode="auto">
          <a:xfrm>
            <a:off x="571501" y="4360838"/>
            <a:ext cx="3651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371600" y="3315230"/>
            <a:ext cx="7013575" cy="621632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 anchorCtr="0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i="1" dirty="0"/>
              <a:t>….. Yet their interests and preferences are influenced by demographic factors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371600" y="2924944"/>
            <a:ext cx="7013575" cy="390286"/>
          </a:xfrm>
          <a:prstGeom prst="rect">
            <a:avLst/>
          </a:prstGeom>
          <a:solidFill>
            <a:srgbClr val="0083A9"/>
          </a:solidFill>
          <a:ln w="28575"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>
            <a:defPPr>
              <a:defRPr lang="en-US"/>
            </a:defPPr>
            <a:lvl1pPr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New Generation Employees are Very Different from the Rest 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371600" y="1896515"/>
            <a:ext cx="7013575" cy="595676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 anchorCtr="0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i="1" dirty="0" smtClean="0"/>
              <a:t>…..Yet they are also an opportunity waiting to be exploited  </a:t>
            </a:r>
            <a:endParaRPr lang="en-US" sz="14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371600" y="1506229"/>
            <a:ext cx="7013575" cy="390286"/>
          </a:xfrm>
          <a:prstGeom prst="rect">
            <a:avLst/>
          </a:prstGeom>
          <a:solidFill>
            <a:srgbClr val="0083A9"/>
          </a:solidFill>
          <a:ln w="28575"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>
            <a:defPPr>
              <a:defRPr lang="en-US"/>
            </a:defPPr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New Gen Employees are </a:t>
            </a:r>
            <a:r>
              <a:rPr lang="en-US" b="1" dirty="0">
                <a:solidFill>
                  <a:schemeClr val="bg1"/>
                </a:solidFill>
              </a:rPr>
              <a:t>P</a:t>
            </a:r>
            <a:r>
              <a:rPr lang="en-US" b="1" dirty="0" smtClean="0">
                <a:solidFill>
                  <a:schemeClr val="bg1"/>
                </a:solidFill>
              </a:rPr>
              <a:t>osing a Challenge to the Existing Order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353244" y="4620502"/>
            <a:ext cx="7013575" cy="752714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 anchorCtr="0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353244" y="4230216"/>
            <a:ext cx="7013575" cy="390286"/>
          </a:xfrm>
          <a:prstGeom prst="rect">
            <a:avLst/>
          </a:prstGeom>
          <a:solidFill>
            <a:srgbClr val="0083A9"/>
          </a:solidFill>
          <a:ln w="28575"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>
            <a:defPPr>
              <a:defRPr lang="en-US"/>
            </a:defPPr>
            <a:lvl1pPr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</a:rPr>
              <a:t>Leaders &amp; Managers  might resent New Generation Employees 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57300" y="4845705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 dirty="0"/>
              <a:t>….. Yet they are here to stay and seniors should hence learn how to effectively  manage them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4216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PPT-bg_half_a.jpg"/>
          <p:cNvPicPr>
            <a:picLocks/>
          </p:cNvPicPr>
          <p:nvPr/>
        </p:nvPicPr>
        <p:blipFill>
          <a:blip r:embed="rId2" cstate="print"/>
          <a:srcRect l="4872" r="2821"/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3" y="1143000"/>
            <a:ext cx="4894444" cy="179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3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ts val="38"/>
              </a:spcBef>
              <a:spcAft>
                <a:spcPct val="0"/>
              </a:spcAft>
              <a:defRPr/>
            </a:pPr>
            <a:r>
              <a:rPr lang="en-US" sz="3200" kern="0" dirty="0" smtClean="0">
                <a:solidFill>
                  <a:srgbClr val="FFFFFF"/>
                </a:solidFill>
              </a:rPr>
              <a:t>Thank You!</a:t>
            </a:r>
            <a:endParaRPr lang="en-US" sz="3200" kern="0" dirty="0">
              <a:solidFill>
                <a:srgbClr val="FFFFFF"/>
              </a:solidFill>
            </a:endParaRPr>
          </a:p>
        </p:txBody>
      </p: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523875" y="3889178"/>
            <a:ext cx="4962526" cy="2276126"/>
            <a:chOff x="774700" y="2600325"/>
            <a:chExt cx="3702050" cy="1672924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774700" y="2600325"/>
              <a:ext cx="3702050" cy="167292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zh-CN" altLang="zh-CN" sz="1600">
                <a:latin typeface="Times New Roman" pitchFamily="18" charset="0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973138" y="3424238"/>
              <a:ext cx="2944812" cy="2286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tabLst>
                  <a:tab pos="395288" algn="l"/>
                </a:tabLst>
              </a:pPr>
              <a:endParaRPr lang="nl-NL" altLang="zh-CN" sz="900"/>
            </a:p>
          </p:txBody>
        </p:sp>
        <p:pic>
          <p:nvPicPr>
            <p:cNvPr id="11" name="Picture 9" descr="aon_ppt_small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35050" y="2797175"/>
              <a:ext cx="12747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922338" y="3152775"/>
              <a:ext cx="3554412" cy="70125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395288" algn="l"/>
                </a:tabLst>
              </a:pPr>
              <a:r>
                <a:rPr lang="en-US" altLang="zh-CN" sz="1400" b="1" dirty="0" smtClean="0"/>
                <a:t>Tarandeep Singh</a:t>
              </a:r>
            </a:p>
            <a:p>
              <a:pPr>
                <a:tabLst>
                  <a:tab pos="395288" algn="l"/>
                </a:tabLst>
              </a:pPr>
              <a:r>
                <a:rPr lang="en-US" altLang="zh-CN" sz="1400" dirty="0" smtClean="0"/>
                <a:t>Partner, Aon Hewitt</a:t>
              </a:r>
            </a:p>
            <a:p>
              <a:pPr>
                <a:tabLst>
                  <a:tab pos="395288" algn="l"/>
                </a:tabLst>
              </a:pPr>
              <a:endParaRPr lang="nl-NL" altLang="zh-CN" sz="1400" dirty="0" smtClean="0"/>
            </a:p>
            <a:p>
              <a:pPr>
                <a:tabLst>
                  <a:tab pos="395288" algn="l"/>
                </a:tabLst>
              </a:pPr>
              <a:r>
                <a:rPr lang="nl-NL" altLang="zh-CN" sz="1400" dirty="0"/>
                <a:t>t</a:t>
              </a:r>
              <a:r>
                <a:rPr lang="nl-NL" altLang="zh-CN" sz="1400" dirty="0" smtClean="0"/>
                <a:t>arandeep.singh@aonhewitt.com</a:t>
              </a:r>
              <a:endParaRPr lang="nl-NL" altLang="zh-CN" sz="1400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7CCA2E-7BD0-4521-81A5-6C94B01D08FF}" type="slidenum">
              <a:rPr lang="en-US" smtClean="0">
                <a:solidFill>
                  <a:srgbClr val="4D4F53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4D4F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8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7CCA2E-7BD0-4521-81A5-6C94B01D08FF}" type="slidenum">
              <a:rPr lang="en-US" smtClean="0">
                <a:solidFill>
                  <a:srgbClr val="4D4F53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4D4F53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520700"/>
          </a:xfrm>
        </p:spPr>
        <p:txBody>
          <a:bodyPr/>
          <a:lstStyle/>
          <a:p>
            <a:r>
              <a:rPr lang="en-AU" sz="2400" dirty="0">
                <a:solidFill>
                  <a:srgbClr val="C00000"/>
                </a:solidFill>
              </a:rPr>
              <a:t>3</a:t>
            </a:r>
            <a:r>
              <a:rPr lang="en-AU" sz="2400" dirty="0" smtClean="0">
                <a:solidFill>
                  <a:srgbClr val="C00000"/>
                </a:solidFill>
              </a:rPr>
              <a:t> Human Capital Paradoxes in Building Enterprise 2.0</a:t>
            </a:r>
            <a:endParaRPr lang="en-AU" sz="2400" dirty="0">
              <a:solidFill>
                <a:srgbClr val="C00000"/>
              </a:solidFill>
            </a:endParaRPr>
          </a:p>
        </p:txBody>
      </p:sp>
      <p:pic>
        <p:nvPicPr>
          <p:cNvPr id="7" name="Picture 22" descr="1-one-fing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98"/>
          <a:stretch>
            <a:fillRect/>
          </a:stretch>
        </p:blipFill>
        <p:spPr bwMode="auto">
          <a:xfrm>
            <a:off x="598488" y="2925649"/>
            <a:ext cx="3111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371600" y="3193364"/>
            <a:ext cx="7013575" cy="595676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 anchorCtr="0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i="1" dirty="0" smtClean="0"/>
              <a:t>…..Yet they are also an opportunity waiting to be exploited  </a:t>
            </a:r>
            <a:endParaRPr lang="en-US" sz="14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371600" y="2803078"/>
            <a:ext cx="7013575" cy="390286"/>
          </a:xfrm>
          <a:prstGeom prst="rect">
            <a:avLst/>
          </a:prstGeom>
          <a:solidFill>
            <a:srgbClr val="0083A9"/>
          </a:solidFill>
          <a:ln w="28575"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>
            <a:defPPr>
              <a:defRPr lang="en-US"/>
            </a:defPPr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New Gen Employees are </a:t>
            </a:r>
            <a:r>
              <a:rPr lang="en-US" b="1" dirty="0">
                <a:solidFill>
                  <a:schemeClr val="bg1"/>
                </a:solidFill>
              </a:rPr>
              <a:t>P</a:t>
            </a:r>
            <a:r>
              <a:rPr lang="en-US" b="1" dirty="0" smtClean="0">
                <a:solidFill>
                  <a:schemeClr val="bg1"/>
                </a:solidFill>
              </a:rPr>
              <a:t>osing a Challenge to the Existing Order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0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>
                <a:solidFill>
                  <a:srgbClr val="C00000"/>
                </a:solidFill>
              </a:rPr>
              <a:t>Fact or Fiction? – It is all a Question of “Language” </a:t>
            </a:r>
            <a:endParaRPr lang="en-AU" sz="2400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7CCA2E-7BD0-4521-81A5-6C94B01D08FF}" type="slidenum">
              <a:rPr lang="en-US" smtClean="0">
                <a:solidFill>
                  <a:srgbClr val="4D4F53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4D4F5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880" y="1124744"/>
            <a:ext cx="8229600" cy="495141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723495" y="1843776"/>
            <a:ext cx="360040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pPr>
              <a:defRPr/>
            </a:pPr>
            <a:r>
              <a:rPr lang="en-US" sz="1400" dirty="0"/>
              <a:t>They are relatively </a:t>
            </a:r>
            <a:r>
              <a:rPr lang="en-US" sz="1400" b="1" i="1" dirty="0"/>
              <a:t>lazy</a:t>
            </a:r>
            <a:r>
              <a:rPr lang="en-US" sz="1400" dirty="0"/>
              <a:t> – they want work that is easy, fun &amp; exciting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6821" y="2780928"/>
            <a:ext cx="3600400" cy="8636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r>
              <a:rPr lang="en-US" sz="1400" dirty="0"/>
              <a:t>They are </a:t>
            </a:r>
            <a:r>
              <a:rPr lang="en-US" sz="1400" b="1" i="1" dirty="0"/>
              <a:t>disloyal</a:t>
            </a:r>
            <a:r>
              <a:rPr lang="en-US" sz="1400" dirty="0"/>
              <a:t> – to the </a:t>
            </a:r>
            <a:r>
              <a:rPr lang="en-US" sz="1400" dirty="0" smtClean="0"/>
              <a:t>firm 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23495" y="3789039"/>
            <a:ext cx="3600400" cy="838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r>
              <a:rPr lang="en-US" sz="1400" dirty="0"/>
              <a:t>New Generation Workforce is </a:t>
            </a:r>
            <a:r>
              <a:rPr lang="en-US" sz="1400" b="1" i="1" dirty="0"/>
              <a:t>Selfish </a:t>
            </a:r>
            <a:r>
              <a:rPr lang="en-US" sz="1400" dirty="0"/>
              <a:t>– they seem to think they are the centre of the universe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3496" y="4788441"/>
            <a:ext cx="3600400" cy="8007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r>
              <a:rPr lang="en-US" sz="1400" dirty="0"/>
              <a:t>New Generation Workforce is </a:t>
            </a:r>
            <a:r>
              <a:rPr lang="en-US" sz="1400" b="1" i="1" dirty="0"/>
              <a:t>Spoilt</a:t>
            </a:r>
            <a:r>
              <a:rPr lang="en-US" sz="1400" dirty="0"/>
              <a:t> – they  are a pampered lot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5976" y="1843776"/>
            <a:ext cx="396044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r>
              <a:rPr lang="en-US" sz="1400" dirty="0"/>
              <a:t>I need to know why I am doing this work and how it ties in to the big picture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5976" y="2780928"/>
            <a:ext cx="3960440" cy="8636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r>
              <a:rPr lang="en-US" sz="1400" dirty="0"/>
              <a:t>I am loyal – to my career and to my work ; loyalty is not given – it needs to be earned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55976" y="3789040"/>
            <a:ext cx="3960440" cy="838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r>
              <a:rPr lang="en-US" sz="1400" dirty="0"/>
              <a:t>All I have is high self – esteem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55976" y="4788441"/>
            <a:ext cx="3960440" cy="8007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r>
              <a:rPr lang="en-US" sz="1400" dirty="0"/>
              <a:t>I am only being prudent &amp; practical </a:t>
            </a:r>
          </a:p>
        </p:txBody>
      </p:sp>
      <p:pic>
        <p:nvPicPr>
          <p:cNvPr id="15" name="Picture 22" descr="1-one-fing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98"/>
          <a:stretch>
            <a:fillRect/>
          </a:stretch>
        </p:blipFill>
        <p:spPr bwMode="auto">
          <a:xfrm>
            <a:off x="8748464" y="116632"/>
            <a:ext cx="3111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309903"/>
              </p:ext>
            </p:extLst>
          </p:nvPr>
        </p:nvGraphicFramePr>
        <p:xfrm>
          <a:off x="745233" y="1121688"/>
          <a:ext cx="757001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2574"/>
                <a:gridCol w="3987444"/>
              </a:tblGrid>
              <a:tr h="3193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Existing</a:t>
                      </a:r>
                      <a:r>
                        <a:rPr lang="en-US" baseline="0" dirty="0" smtClean="0"/>
                        <a:t> World 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New World Order 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0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>
                <a:solidFill>
                  <a:srgbClr val="C00000"/>
                </a:solidFill>
              </a:rPr>
              <a:t>So Then How do We Speak Their “Language”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7CCA2E-7BD0-4521-81A5-6C94B01D08FF}" type="slidenum">
              <a:rPr lang="en-US" smtClean="0">
                <a:solidFill>
                  <a:srgbClr val="4D4F53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4D4F5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880" y="1144588"/>
            <a:ext cx="8229600" cy="495141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755576" y="1772816"/>
            <a:ext cx="3600400" cy="1324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pPr>
              <a:defRPr/>
            </a:pPr>
            <a:r>
              <a:rPr lang="en-US" sz="1600" b="1" dirty="0" smtClean="0"/>
              <a:t>Instant Gratification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8902" y="3160024"/>
            <a:ext cx="3600400" cy="9424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r>
              <a:rPr lang="en-US" sz="1600" b="1" dirty="0"/>
              <a:t>Technology Saavyness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576" y="4206930"/>
            <a:ext cx="3600400" cy="9098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r>
              <a:rPr lang="en-US" sz="1600" b="1" dirty="0"/>
              <a:t>Disregard for </a:t>
            </a:r>
            <a:r>
              <a:rPr lang="en-US" sz="1600" b="1" dirty="0" smtClean="0"/>
              <a:t>Hierarchy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55577" y="5198290"/>
            <a:ext cx="3600400" cy="8960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r>
              <a:rPr lang="en-US" sz="1600" b="1" dirty="0"/>
              <a:t>Independent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88057" y="1772816"/>
            <a:ext cx="3891950" cy="1324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Immediate </a:t>
            </a:r>
            <a:r>
              <a:rPr lang="en-US" sz="1400" dirty="0"/>
              <a:t>&amp; instant feedback (both formal &amp; informal)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Career </a:t>
            </a:r>
            <a:r>
              <a:rPr lang="en-US" sz="1400" dirty="0"/>
              <a:t>progressions not tied to annual cycles, nor linkage of compensation to tenure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88057" y="3161609"/>
            <a:ext cx="3891950" cy="9408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Work </a:t>
            </a:r>
            <a:r>
              <a:rPr lang="en-US" sz="1400" dirty="0"/>
              <a:t>environment that aligns their outside behavior with internal practices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Leverage </a:t>
            </a:r>
            <a:r>
              <a:rPr lang="en-US" sz="1400" dirty="0"/>
              <a:t>their ability to synthesize large volumes of data and act with speed / agility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88057" y="4206930"/>
            <a:ext cx="3891950" cy="9098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Non-hierarchical </a:t>
            </a:r>
            <a:r>
              <a:rPr lang="en-US" sz="1400" dirty="0"/>
              <a:t>work environment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Open </a:t>
            </a:r>
            <a:r>
              <a:rPr lang="en-US" sz="1400" dirty="0"/>
              <a:t>2-way communication channels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Allow </a:t>
            </a:r>
            <a:r>
              <a:rPr lang="en-US" sz="1400" dirty="0"/>
              <a:t>them to step out of formal lines of management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88057" y="5198290"/>
            <a:ext cx="3891950" cy="8960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Leverage positive &amp; ‘can-do’ attitude and provide responsibility on independent projects early on </a:t>
            </a:r>
          </a:p>
        </p:txBody>
      </p:sp>
      <p:pic>
        <p:nvPicPr>
          <p:cNvPr id="15" name="Picture 22" descr="1-one-fing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98"/>
          <a:stretch>
            <a:fillRect/>
          </a:stretch>
        </p:blipFill>
        <p:spPr bwMode="auto">
          <a:xfrm>
            <a:off x="8748464" y="116632"/>
            <a:ext cx="3111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707292"/>
              </p:ext>
            </p:extLst>
          </p:nvPr>
        </p:nvGraphicFramePr>
        <p:xfrm>
          <a:off x="755576" y="1121688"/>
          <a:ext cx="757001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2574"/>
                <a:gridCol w="3987444"/>
              </a:tblGrid>
              <a:tr h="3193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“Language”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Implications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80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7CCA2E-7BD0-4521-81A5-6C94B01D08FF}" type="slidenum">
              <a:rPr lang="en-US" smtClean="0">
                <a:solidFill>
                  <a:srgbClr val="4D4F53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4D4F53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520700"/>
          </a:xfrm>
        </p:spPr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</a:rPr>
              <a:t>Lessons for Business &amp; HR </a:t>
            </a:r>
            <a:endParaRPr lang="en-AU" sz="2400" dirty="0">
              <a:solidFill>
                <a:srgbClr val="C00000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44588"/>
            <a:ext cx="8229600" cy="495141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#1 Leverage their USP </a:t>
            </a:r>
          </a:p>
          <a:p>
            <a:endParaRPr lang="en-US" b="1" i="1" dirty="0" smtClean="0"/>
          </a:p>
          <a:p>
            <a:r>
              <a:rPr lang="en-US" sz="1800" b="1" i="1" dirty="0" smtClean="0"/>
              <a:t>Ability to synthesis </a:t>
            </a:r>
            <a:r>
              <a:rPr lang="en-US" sz="1800" dirty="0" smtClean="0"/>
              <a:t>&amp; draw meaning out of multiple data sources </a:t>
            </a:r>
          </a:p>
          <a:p>
            <a:endParaRPr lang="en-US" sz="1800" dirty="0" smtClean="0"/>
          </a:p>
          <a:p>
            <a:r>
              <a:rPr lang="en-US" sz="1800" b="1" i="1" dirty="0" smtClean="0"/>
              <a:t>Ability to network </a:t>
            </a:r>
            <a:r>
              <a:rPr lang="en-US" sz="1800" dirty="0" smtClean="0"/>
              <a:t>(both formally &amp; informally) with the outside world and mobilize such networks</a:t>
            </a:r>
          </a:p>
          <a:p>
            <a:endParaRPr lang="en-US" sz="1800" dirty="0" smtClean="0"/>
          </a:p>
          <a:p>
            <a:r>
              <a:rPr lang="en-US" sz="1800" dirty="0" smtClean="0"/>
              <a:t>Leverage their dissatisfaction to status quo and utilize them as </a:t>
            </a:r>
            <a:r>
              <a:rPr lang="en-US" sz="1800" b="1" i="1" dirty="0" smtClean="0"/>
              <a:t>change evangelists </a:t>
            </a:r>
            <a:r>
              <a:rPr lang="en-US" sz="1800" dirty="0" smtClean="0"/>
              <a:t>to drive organization transformation </a:t>
            </a:r>
          </a:p>
          <a:p>
            <a:endParaRPr lang="en-US" sz="1800" dirty="0"/>
          </a:p>
          <a:p>
            <a:pPr marL="450850" lvl="1" indent="0">
              <a:buNone/>
            </a:pPr>
            <a:endParaRPr lang="en-US" dirty="0" smtClean="0"/>
          </a:p>
          <a:p>
            <a:pPr marL="450850" lvl="1" indent="0">
              <a:buNone/>
            </a:pPr>
            <a:endParaRPr lang="en-US" dirty="0"/>
          </a:p>
        </p:txBody>
      </p:sp>
      <p:pic>
        <p:nvPicPr>
          <p:cNvPr id="6" name="Picture 22" descr="1-one-fing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98"/>
          <a:stretch>
            <a:fillRect/>
          </a:stretch>
        </p:blipFill>
        <p:spPr bwMode="auto">
          <a:xfrm>
            <a:off x="8748464" y="116632"/>
            <a:ext cx="3111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57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7CCA2E-7BD0-4521-81A5-6C94B01D08FF}" type="slidenum">
              <a:rPr lang="en-US" smtClean="0">
                <a:solidFill>
                  <a:srgbClr val="4D4F53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4D4F53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520700"/>
          </a:xfrm>
        </p:spPr>
        <p:txBody>
          <a:bodyPr/>
          <a:lstStyle/>
          <a:p>
            <a:r>
              <a:rPr lang="en-AU" sz="2400" dirty="0">
                <a:solidFill>
                  <a:srgbClr val="C00000"/>
                </a:solidFill>
              </a:rPr>
              <a:t>3</a:t>
            </a:r>
            <a:r>
              <a:rPr lang="en-AU" sz="2400" dirty="0" smtClean="0">
                <a:solidFill>
                  <a:srgbClr val="C00000"/>
                </a:solidFill>
              </a:rPr>
              <a:t> Human Capital Paradoxes in Building Enterprise 2.0</a:t>
            </a:r>
            <a:endParaRPr lang="en-AU" sz="2400" dirty="0">
              <a:solidFill>
                <a:srgbClr val="C00000"/>
              </a:solidFill>
            </a:endParaRPr>
          </a:p>
        </p:txBody>
      </p:sp>
      <p:pic>
        <p:nvPicPr>
          <p:cNvPr id="8" name="Picture 23" descr="2-two-fing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98"/>
          <a:stretch>
            <a:fillRect/>
          </a:stretch>
        </p:blipFill>
        <p:spPr bwMode="auto">
          <a:xfrm>
            <a:off x="587376" y="3019400"/>
            <a:ext cx="3333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371600" y="3315230"/>
            <a:ext cx="7013575" cy="621632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 anchorCtr="0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i="1" dirty="0" smtClean="0"/>
              <a:t>….. Yet their interests and preferences are influenced by demographic factors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371600" y="2924944"/>
            <a:ext cx="7013575" cy="390286"/>
          </a:xfrm>
          <a:prstGeom prst="rect">
            <a:avLst/>
          </a:prstGeom>
          <a:solidFill>
            <a:srgbClr val="0083A9"/>
          </a:solidFill>
          <a:ln w="28575">
            <a:solidFill>
              <a:schemeClr val="accent1"/>
            </a:solidFill>
          </a:ln>
        </p:spPr>
        <p:txBody>
          <a:bodyPr wrap="square" rtlCol="0" anchor="ctr" anchorCtr="0">
            <a:noAutofit/>
          </a:bodyPr>
          <a:lstStyle>
            <a:defPPr>
              <a:defRPr lang="en-US"/>
            </a:defPPr>
            <a:lvl1pPr>
              <a:defRPr sz="1400">
                <a:solidFill>
                  <a:srgbClr val="000000"/>
                </a:solidFill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>New Generation Employees are Very Different from the Rest 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81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1" name="Line 5"/>
          <p:cNvSpPr>
            <a:spLocks noChangeShapeType="1"/>
          </p:cNvSpPr>
          <p:nvPr/>
        </p:nvSpPr>
        <p:spPr bwMode="auto">
          <a:xfrm>
            <a:off x="884238" y="1622426"/>
            <a:ext cx="0" cy="4073526"/>
          </a:xfrm>
          <a:prstGeom prst="line">
            <a:avLst/>
          </a:prstGeom>
          <a:noFill/>
          <a:ln w="12">
            <a:solidFill>
              <a:srgbClr val="C6412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32" name="Line 6"/>
          <p:cNvSpPr>
            <a:spLocks noChangeShapeType="1"/>
          </p:cNvSpPr>
          <p:nvPr/>
        </p:nvSpPr>
        <p:spPr bwMode="auto">
          <a:xfrm>
            <a:off x="846138" y="5695952"/>
            <a:ext cx="38100" cy="0"/>
          </a:xfrm>
          <a:prstGeom prst="line">
            <a:avLst/>
          </a:prstGeom>
          <a:noFill/>
          <a:ln w="12">
            <a:solidFill>
              <a:srgbClr val="C6412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33" name="Line 7"/>
          <p:cNvSpPr>
            <a:spLocks noChangeShapeType="1"/>
          </p:cNvSpPr>
          <p:nvPr/>
        </p:nvSpPr>
        <p:spPr bwMode="auto">
          <a:xfrm>
            <a:off x="846138" y="5019677"/>
            <a:ext cx="38100" cy="0"/>
          </a:xfrm>
          <a:prstGeom prst="line">
            <a:avLst/>
          </a:prstGeom>
          <a:noFill/>
          <a:ln w="12">
            <a:solidFill>
              <a:srgbClr val="C6412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34" name="Line 8"/>
          <p:cNvSpPr>
            <a:spLocks noChangeShapeType="1"/>
          </p:cNvSpPr>
          <p:nvPr/>
        </p:nvSpPr>
        <p:spPr bwMode="auto">
          <a:xfrm>
            <a:off x="846138" y="4335464"/>
            <a:ext cx="38100" cy="0"/>
          </a:xfrm>
          <a:prstGeom prst="line">
            <a:avLst/>
          </a:prstGeom>
          <a:noFill/>
          <a:ln w="12">
            <a:solidFill>
              <a:srgbClr val="C6412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35" name="Line 9"/>
          <p:cNvSpPr>
            <a:spLocks noChangeShapeType="1"/>
          </p:cNvSpPr>
          <p:nvPr/>
        </p:nvSpPr>
        <p:spPr bwMode="auto">
          <a:xfrm>
            <a:off x="846138" y="3659189"/>
            <a:ext cx="38100" cy="0"/>
          </a:xfrm>
          <a:prstGeom prst="line">
            <a:avLst/>
          </a:prstGeom>
          <a:noFill/>
          <a:ln w="12">
            <a:solidFill>
              <a:srgbClr val="C6412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36" name="Line 10"/>
          <p:cNvSpPr>
            <a:spLocks noChangeShapeType="1"/>
          </p:cNvSpPr>
          <p:nvPr/>
        </p:nvSpPr>
        <p:spPr bwMode="auto">
          <a:xfrm>
            <a:off x="846138" y="2982914"/>
            <a:ext cx="38100" cy="0"/>
          </a:xfrm>
          <a:prstGeom prst="line">
            <a:avLst/>
          </a:prstGeom>
          <a:noFill/>
          <a:ln w="12">
            <a:solidFill>
              <a:srgbClr val="C6412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37" name="Line 11"/>
          <p:cNvSpPr>
            <a:spLocks noChangeShapeType="1"/>
          </p:cNvSpPr>
          <p:nvPr/>
        </p:nvSpPr>
        <p:spPr bwMode="auto">
          <a:xfrm>
            <a:off x="846138" y="2298701"/>
            <a:ext cx="38100" cy="0"/>
          </a:xfrm>
          <a:prstGeom prst="line">
            <a:avLst/>
          </a:prstGeom>
          <a:noFill/>
          <a:ln w="12">
            <a:solidFill>
              <a:srgbClr val="C6412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38" name="Line 12"/>
          <p:cNvSpPr>
            <a:spLocks noChangeShapeType="1"/>
          </p:cNvSpPr>
          <p:nvPr/>
        </p:nvSpPr>
        <p:spPr bwMode="auto">
          <a:xfrm>
            <a:off x="846138" y="1622426"/>
            <a:ext cx="38100" cy="0"/>
          </a:xfrm>
          <a:prstGeom prst="line">
            <a:avLst/>
          </a:prstGeom>
          <a:noFill/>
          <a:ln w="12">
            <a:solidFill>
              <a:srgbClr val="C6412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39" name="Line 13"/>
          <p:cNvSpPr>
            <a:spLocks noChangeShapeType="1"/>
          </p:cNvSpPr>
          <p:nvPr/>
        </p:nvSpPr>
        <p:spPr bwMode="auto">
          <a:xfrm>
            <a:off x="884238" y="3659189"/>
            <a:ext cx="7077075" cy="0"/>
          </a:xfrm>
          <a:prstGeom prst="line">
            <a:avLst/>
          </a:prstGeom>
          <a:noFill/>
          <a:ln w="12">
            <a:solidFill>
              <a:srgbClr val="C6412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40" name="Line 14"/>
          <p:cNvSpPr>
            <a:spLocks noChangeShapeType="1"/>
          </p:cNvSpPr>
          <p:nvPr/>
        </p:nvSpPr>
        <p:spPr bwMode="auto">
          <a:xfrm flipV="1">
            <a:off x="884238" y="3659189"/>
            <a:ext cx="0" cy="38100"/>
          </a:xfrm>
          <a:prstGeom prst="line">
            <a:avLst/>
          </a:prstGeom>
          <a:noFill/>
          <a:ln w="12">
            <a:solidFill>
              <a:srgbClr val="C6412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41" name="Line 15"/>
          <p:cNvSpPr>
            <a:spLocks noChangeShapeType="1"/>
          </p:cNvSpPr>
          <p:nvPr/>
        </p:nvSpPr>
        <p:spPr bwMode="auto">
          <a:xfrm flipV="1">
            <a:off x="1893888" y="3659189"/>
            <a:ext cx="0" cy="38100"/>
          </a:xfrm>
          <a:prstGeom prst="line">
            <a:avLst/>
          </a:prstGeom>
          <a:noFill/>
          <a:ln w="12">
            <a:solidFill>
              <a:srgbClr val="C6412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42" name="Line 16"/>
          <p:cNvSpPr>
            <a:spLocks noChangeShapeType="1"/>
          </p:cNvSpPr>
          <p:nvPr/>
        </p:nvSpPr>
        <p:spPr bwMode="auto">
          <a:xfrm flipV="1">
            <a:off x="2903538" y="3659189"/>
            <a:ext cx="0" cy="38100"/>
          </a:xfrm>
          <a:prstGeom prst="line">
            <a:avLst/>
          </a:prstGeom>
          <a:noFill/>
          <a:ln w="12">
            <a:solidFill>
              <a:srgbClr val="C6412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43" name="Line 17"/>
          <p:cNvSpPr>
            <a:spLocks noChangeShapeType="1"/>
          </p:cNvSpPr>
          <p:nvPr/>
        </p:nvSpPr>
        <p:spPr bwMode="auto">
          <a:xfrm flipV="1">
            <a:off x="3913188" y="3659189"/>
            <a:ext cx="0" cy="38100"/>
          </a:xfrm>
          <a:prstGeom prst="line">
            <a:avLst/>
          </a:prstGeom>
          <a:noFill/>
          <a:ln w="12">
            <a:solidFill>
              <a:srgbClr val="C6412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44" name="Line 18"/>
          <p:cNvSpPr>
            <a:spLocks noChangeShapeType="1"/>
          </p:cNvSpPr>
          <p:nvPr/>
        </p:nvSpPr>
        <p:spPr bwMode="auto">
          <a:xfrm flipV="1">
            <a:off x="4932363" y="3659189"/>
            <a:ext cx="0" cy="38100"/>
          </a:xfrm>
          <a:prstGeom prst="line">
            <a:avLst/>
          </a:prstGeom>
          <a:noFill/>
          <a:ln w="12">
            <a:solidFill>
              <a:srgbClr val="C6412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45" name="Line 19"/>
          <p:cNvSpPr>
            <a:spLocks noChangeShapeType="1"/>
          </p:cNvSpPr>
          <p:nvPr/>
        </p:nvSpPr>
        <p:spPr bwMode="auto">
          <a:xfrm flipV="1">
            <a:off x="5942013" y="3659189"/>
            <a:ext cx="0" cy="38100"/>
          </a:xfrm>
          <a:prstGeom prst="line">
            <a:avLst/>
          </a:prstGeom>
          <a:noFill/>
          <a:ln w="12">
            <a:solidFill>
              <a:srgbClr val="C6412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46" name="Line 20"/>
          <p:cNvSpPr>
            <a:spLocks noChangeShapeType="1"/>
          </p:cNvSpPr>
          <p:nvPr/>
        </p:nvSpPr>
        <p:spPr bwMode="auto">
          <a:xfrm flipV="1">
            <a:off x="6951663" y="3659189"/>
            <a:ext cx="0" cy="38100"/>
          </a:xfrm>
          <a:prstGeom prst="line">
            <a:avLst/>
          </a:prstGeom>
          <a:noFill/>
          <a:ln w="12">
            <a:solidFill>
              <a:srgbClr val="C6412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47" name="Line 21"/>
          <p:cNvSpPr>
            <a:spLocks noChangeShapeType="1"/>
          </p:cNvSpPr>
          <p:nvPr/>
        </p:nvSpPr>
        <p:spPr bwMode="auto">
          <a:xfrm flipV="1">
            <a:off x="7961313" y="3659189"/>
            <a:ext cx="0" cy="38100"/>
          </a:xfrm>
          <a:prstGeom prst="line">
            <a:avLst/>
          </a:prstGeom>
          <a:noFill/>
          <a:ln w="12">
            <a:solidFill>
              <a:srgbClr val="C6412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48" name="Oval 22"/>
          <p:cNvSpPr>
            <a:spLocks noChangeArrowheads="1"/>
          </p:cNvSpPr>
          <p:nvPr/>
        </p:nvSpPr>
        <p:spPr bwMode="auto">
          <a:xfrm>
            <a:off x="3922713" y="3173414"/>
            <a:ext cx="152400" cy="152400"/>
          </a:xfrm>
          <a:prstGeom prst="ellipse">
            <a:avLst/>
          </a:prstGeom>
          <a:solidFill>
            <a:srgbClr val="8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49" name="Oval 23"/>
          <p:cNvSpPr>
            <a:spLocks noChangeArrowheads="1"/>
          </p:cNvSpPr>
          <p:nvPr/>
        </p:nvSpPr>
        <p:spPr bwMode="auto">
          <a:xfrm>
            <a:off x="3922713" y="3173414"/>
            <a:ext cx="152400" cy="152400"/>
          </a:xfrm>
          <a:prstGeom prst="ellipse">
            <a:avLst/>
          </a:prstGeom>
          <a:solidFill>
            <a:srgbClr val="E989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50" name="Oval 24"/>
          <p:cNvSpPr>
            <a:spLocks noChangeArrowheads="1"/>
          </p:cNvSpPr>
          <p:nvPr/>
        </p:nvSpPr>
        <p:spPr bwMode="auto">
          <a:xfrm>
            <a:off x="5437188" y="3849689"/>
            <a:ext cx="114300" cy="114300"/>
          </a:xfrm>
          <a:prstGeom prst="ellipse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51" name="Oval 25"/>
          <p:cNvSpPr>
            <a:spLocks noChangeArrowheads="1"/>
          </p:cNvSpPr>
          <p:nvPr/>
        </p:nvSpPr>
        <p:spPr bwMode="auto">
          <a:xfrm>
            <a:off x="3532188" y="3030539"/>
            <a:ext cx="361950" cy="361950"/>
          </a:xfrm>
          <a:prstGeom prst="ellipse">
            <a:avLst/>
          </a:prstGeom>
          <a:solidFill>
            <a:srgbClr val="6280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52" name="Oval 26"/>
          <p:cNvSpPr>
            <a:spLocks noChangeArrowheads="1"/>
          </p:cNvSpPr>
          <p:nvPr/>
        </p:nvSpPr>
        <p:spPr bwMode="auto">
          <a:xfrm>
            <a:off x="4284663" y="2470151"/>
            <a:ext cx="971550" cy="969963"/>
          </a:xfrm>
          <a:prstGeom prst="ellipse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53" name="Oval 27"/>
          <p:cNvSpPr>
            <a:spLocks noChangeArrowheads="1"/>
          </p:cNvSpPr>
          <p:nvPr/>
        </p:nvSpPr>
        <p:spPr bwMode="auto">
          <a:xfrm>
            <a:off x="2570163" y="2689226"/>
            <a:ext cx="228600" cy="227013"/>
          </a:xfrm>
          <a:prstGeom prst="ellipse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54" name="Oval 28"/>
          <p:cNvSpPr>
            <a:spLocks noChangeArrowheads="1"/>
          </p:cNvSpPr>
          <p:nvPr/>
        </p:nvSpPr>
        <p:spPr bwMode="auto">
          <a:xfrm>
            <a:off x="5865813" y="4049714"/>
            <a:ext cx="190500" cy="190500"/>
          </a:xfrm>
          <a:prstGeom prst="ellipse">
            <a:avLst/>
          </a:prstGeom>
          <a:solidFill>
            <a:srgbClr val="8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55" name="Oval 29"/>
          <p:cNvSpPr>
            <a:spLocks noChangeArrowheads="1"/>
          </p:cNvSpPr>
          <p:nvPr/>
        </p:nvSpPr>
        <p:spPr bwMode="auto">
          <a:xfrm>
            <a:off x="6694488" y="3659189"/>
            <a:ext cx="228600" cy="228600"/>
          </a:xfrm>
          <a:prstGeom prst="ellipse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56" name="Oval 30"/>
          <p:cNvSpPr>
            <a:spLocks noChangeArrowheads="1"/>
          </p:cNvSpPr>
          <p:nvPr/>
        </p:nvSpPr>
        <p:spPr bwMode="auto">
          <a:xfrm>
            <a:off x="1960563" y="2973389"/>
            <a:ext cx="114300" cy="114300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57" name="Oval 31"/>
          <p:cNvSpPr>
            <a:spLocks noChangeArrowheads="1"/>
          </p:cNvSpPr>
          <p:nvPr/>
        </p:nvSpPr>
        <p:spPr bwMode="auto">
          <a:xfrm>
            <a:off x="2474913" y="2508251"/>
            <a:ext cx="857250" cy="855663"/>
          </a:xfrm>
          <a:prstGeom prst="ellipse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58" name="Oval 32"/>
          <p:cNvSpPr>
            <a:spLocks noChangeArrowheads="1"/>
          </p:cNvSpPr>
          <p:nvPr/>
        </p:nvSpPr>
        <p:spPr bwMode="auto">
          <a:xfrm>
            <a:off x="6751638" y="4924427"/>
            <a:ext cx="266700" cy="266700"/>
          </a:xfrm>
          <a:prstGeom prst="ellipse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59" name="Oval 33"/>
          <p:cNvSpPr>
            <a:spLocks noChangeArrowheads="1"/>
          </p:cNvSpPr>
          <p:nvPr/>
        </p:nvSpPr>
        <p:spPr bwMode="auto">
          <a:xfrm>
            <a:off x="2436813" y="2603501"/>
            <a:ext cx="57150" cy="57150"/>
          </a:xfrm>
          <a:prstGeom prst="ellipse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60" name="Oval 34"/>
          <p:cNvSpPr>
            <a:spLocks noChangeArrowheads="1"/>
          </p:cNvSpPr>
          <p:nvPr/>
        </p:nvSpPr>
        <p:spPr bwMode="auto">
          <a:xfrm>
            <a:off x="1503363" y="3259139"/>
            <a:ext cx="133350" cy="133350"/>
          </a:xfrm>
          <a:prstGeom prst="ellipse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61" name="Oval 35"/>
          <p:cNvSpPr>
            <a:spLocks noChangeArrowheads="1"/>
          </p:cNvSpPr>
          <p:nvPr/>
        </p:nvSpPr>
        <p:spPr bwMode="auto">
          <a:xfrm>
            <a:off x="3103563" y="2992439"/>
            <a:ext cx="133350" cy="133350"/>
          </a:xfrm>
          <a:prstGeom prst="ellipse">
            <a:avLst/>
          </a:prstGeom>
          <a:solidFill>
            <a:srgbClr val="33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62" name="Oval 36"/>
          <p:cNvSpPr>
            <a:spLocks noChangeArrowheads="1"/>
          </p:cNvSpPr>
          <p:nvPr/>
        </p:nvSpPr>
        <p:spPr bwMode="auto">
          <a:xfrm>
            <a:off x="3294063" y="2811464"/>
            <a:ext cx="266700" cy="266700"/>
          </a:xfrm>
          <a:prstGeom prst="ellipse">
            <a:avLst/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63" name="Oval 37"/>
          <p:cNvSpPr>
            <a:spLocks noChangeArrowheads="1"/>
          </p:cNvSpPr>
          <p:nvPr/>
        </p:nvSpPr>
        <p:spPr bwMode="auto">
          <a:xfrm>
            <a:off x="3084513" y="2593976"/>
            <a:ext cx="133350" cy="133350"/>
          </a:xfrm>
          <a:prstGeom prst="ellipse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64" name="Oval 38"/>
          <p:cNvSpPr>
            <a:spLocks noChangeArrowheads="1"/>
          </p:cNvSpPr>
          <p:nvPr/>
        </p:nvSpPr>
        <p:spPr bwMode="auto">
          <a:xfrm>
            <a:off x="1465263" y="3182939"/>
            <a:ext cx="285750" cy="285750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65" name="Oval 39"/>
          <p:cNvSpPr>
            <a:spLocks noChangeArrowheads="1"/>
          </p:cNvSpPr>
          <p:nvPr/>
        </p:nvSpPr>
        <p:spPr bwMode="auto">
          <a:xfrm>
            <a:off x="2427288" y="2820989"/>
            <a:ext cx="228600" cy="228600"/>
          </a:xfrm>
          <a:prstGeom prst="ellipse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66" name="Oval 40"/>
          <p:cNvSpPr>
            <a:spLocks noChangeArrowheads="1"/>
          </p:cNvSpPr>
          <p:nvPr/>
        </p:nvSpPr>
        <p:spPr bwMode="auto">
          <a:xfrm>
            <a:off x="5503863" y="3211514"/>
            <a:ext cx="152400" cy="152400"/>
          </a:xfrm>
          <a:prstGeom prst="ellipse">
            <a:avLst/>
          </a:pr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67" name="Oval 41"/>
          <p:cNvSpPr>
            <a:spLocks noChangeArrowheads="1"/>
          </p:cNvSpPr>
          <p:nvPr/>
        </p:nvSpPr>
        <p:spPr bwMode="auto">
          <a:xfrm>
            <a:off x="2798763" y="3163889"/>
            <a:ext cx="171450" cy="171450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68" name="Oval 42"/>
          <p:cNvSpPr>
            <a:spLocks noChangeArrowheads="1"/>
          </p:cNvSpPr>
          <p:nvPr/>
        </p:nvSpPr>
        <p:spPr bwMode="auto">
          <a:xfrm>
            <a:off x="3979863" y="3706814"/>
            <a:ext cx="114300" cy="1143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69" name="Oval 43"/>
          <p:cNvSpPr>
            <a:spLocks noChangeArrowheads="1"/>
          </p:cNvSpPr>
          <p:nvPr/>
        </p:nvSpPr>
        <p:spPr bwMode="auto">
          <a:xfrm>
            <a:off x="5827713" y="3611564"/>
            <a:ext cx="190500" cy="190500"/>
          </a:xfrm>
          <a:prstGeom prst="ellipse">
            <a:avLst/>
          </a:prstGeom>
          <a:solidFill>
            <a:srgbClr val="33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70" name="Oval 44"/>
          <p:cNvSpPr>
            <a:spLocks noChangeArrowheads="1"/>
          </p:cNvSpPr>
          <p:nvPr/>
        </p:nvSpPr>
        <p:spPr bwMode="auto">
          <a:xfrm>
            <a:off x="5037138" y="3592514"/>
            <a:ext cx="438150" cy="438150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71" name="Rectangle 45"/>
          <p:cNvSpPr>
            <a:spLocks noChangeArrowheads="1"/>
          </p:cNvSpPr>
          <p:nvPr/>
        </p:nvSpPr>
        <p:spPr bwMode="auto">
          <a:xfrm>
            <a:off x="617538" y="5619752"/>
            <a:ext cx="2381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C64120"/>
                </a:solidFill>
                <a:effectLst/>
                <a:latin typeface="Arial" pitchFamily="34" charset="0"/>
                <a:cs typeface="Arial" pitchFamily="34" charset="0"/>
              </a:rPr>
              <a:t>-15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2" name="Rectangle 46"/>
          <p:cNvSpPr>
            <a:spLocks noChangeArrowheads="1"/>
          </p:cNvSpPr>
          <p:nvPr/>
        </p:nvSpPr>
        <p:spPr bwMode="auto">
          <a:xfrm>
            <a:off x="617538" y="4943477"/>
            <a:ext cx="2381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C64120"/>
                </a:solidFill>
                <a:effectLst/>
                <a:latin typeface="Arial" pitchFamily="34" charset="0"/>
                <a:cs typeface="Arial" pitchFamily="34" charset="0"/>
              </a:rPr>
              <a:t>-10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3" name="Rectangle 47"/>
          <p:cNvSpPr>
            <a:spLocks noChangeArrowheads="1"/>
          </p:cNvSpPr>
          <p:nvPr/>
        </p:nvSpPr>
        <p:spPr bwMode="auto">
          <a:xfrm>
            <a:off x="684213" y="4259264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C64120"/>
                </a:solidFill>
                <a:effectLst/>
                <a:latin typeface="Arial" pitchFamily="34" charset="0"/>
                <a:cs typeface="Arial" pitchFamily="34" charset="0"/>
              </a:rPr>
              <a:t>-5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4" name="Rectangle 48"/>
          <p:cNvSpPr>
            <a:spLocks noChangeArrowheads="1"/>
          </p:cNvSpPr>
          <p:nvPr/>
        </p:nvSpPr>
        <p:spPr bwMode="auto">
          <a:xfrm>
            <a:off x="722313" y="3582989"/>
            <a:ext cx="1238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C64120"/>
                </a:solidFill>
                <a:effectLst/>
                <a:latin typeface="Arial" pitchFamily="34" charset="0"/>
                <a:cs typeface="Arial" pitchFamily="34" charset="0"/>
              </a:rPr>
              <a:t>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5" name="Rectangle 49"/>
          <p:cNvSpPr>
            <a:spLocks noChangeArrowheads="1"/>
          </p:cNvSpPr>
          <p:nvPr/>
        </p:nvSpPr>
        <p:spPr bwMode="auto">
          <a:xfrm>
            <a:off x="722313" y="2906714"/>
            <a:ext cx="1238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C64120"/>
                </a:solidFill>
                <a:effectLst/>
                <a:latin typeface="Arial" pitchFamily="34" charset="0"/>
                <a:cs typeface="Arial" pitchFamily="34" charset="0"/>
              </a:rPr>
              <a:t>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6" name="Rectangle 50"/>
          <p:cNvSpPr>
            <a:spLocks noChangeArrowheads="1"/>
          </p:cNvSpPr>
          <p:nvPr/>
        </p:nvSpPr>
        <p:spPr bwMode="auto">
          <a:xfrm>
            <a:off x="655638" y="2222501"/>
            <a:ext cx="1905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C64120"/>
                </a:solidFill>
                <a:effectLst/>
                <a:latin typeface="Arial" pitchFamily="34" charset="0"/>
                <a:cs typeface="Arial" pitchFamily="34" charset="0"/>
              </a:rPr>
              <a:t>10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7" name="Rectangle 51"/>
          <p:cNvSpPr>
            <a:spLocks noChangeArrowheads="1"/>
          </p:cNvSpPr>
          <p:nvPr/>
        </p:nvSpPr>
        <p:spPr bwMode="auto">
          <a:xfrm>
            <a:off x="655638" y="1546226"/>
            <a:ext cx="1905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C64120"/>
                </a:solidFill>
                <a:effectLst/>
                <a:latin typeface="Arial" pitchFamily="34" charset="0"/>
                <a:cs typeface="Arial" pitchFamily="34" charset="0"/>
              </a:rPr>
              <a:t>15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8" name="Rectangle 52"/>
          <p:cNvSpPr>
            <a:spLocks noChangeArrowheads="1"/>
          </p:cNvSpPr>
          <p:nvPr/>
        </p:nvSpPr>
        <p:spPr bwMode="auto">
          <a:xfrm>
            <a:off x="817563" y="3763964"/>
            <a:ext cx="1905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C64120"/>
                </a:solidFill>
                <a:effectLst/>
                <a:latin typeface="Arial" pitchFamily="34" charset="0"/>
                <a:cs typeface="Arial" pitchFamily="34" charset="0"/>
              </a:rPr>
              <a:t>15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9" name="Rectangle 53"/>
          <p:cNvSpPr>
            <a:spLocks noChangeArrowheads="1"/>
          </p:cNvSpPr>
          <p:nvPr/>
        </p:nvSpPr>
        <p:spPr bwMode="auto">
          <a:xfrm>
            <a:off x="1827213" y="3763964"/>
            <a:ext cx="1905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C64120"/>
                </a:solidFill>
                <a:effectLst/>
                <a:latin typeface="Arial" pitchFamily="34" charset="0"/>
                <a:cs typeface="Arial" pitchFamily="34" charset="0"/>
              </a:rPr>
              <a:t>20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0" name="Rectangle 54"/>
          <p:cNvSpPr>
            <a:spLocks noChangeArrowheads="1"/>
          </p:cNvSpPr>
          <p:nvPr/>
        </p:nvSpPr>
        <p:spPr bwMode="auto">
          <a:xfrm>
            <a:off x="2836863" y="3763964"/>
            <a:ext cx="1905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C64120"/>
                </a:solidFill>
                <a:effectLst/>
                <a:latin typeface="Arial" pitchFamily="34" charset="0"/>
                <a:cs typeface="Arial" pitchFamily="34" charset="0"/>
              </a:rPr>
              <a:t>25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1" name="Rectangle 55"/>
          <p:cNvSpPr>
            <a:spLocks noChangeArrowheads="1"/>
          </p:cNvSpPr>
          <p:nvPr/>
        </p:nvSpPr>
        <p:spPr bwMode="auto">
          <a:xfrm>
            <a:off x="3846513" y="3763964"/>
            <a:ext cx="1905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C64120"/>
                </a:solidFill>
                <a:effectLst/>
                <a:latin typeface="Arial" pitchFamily="34" charset="0"/>
                <a:cs typeface="Arial" pitchFamily="34" charset="0"/>
              </a:rPr>
              <a:t>30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2" name="Rectangle 56"/>
          <p:cNvSpPr>
            <a:spLocks noChangeArrowheads="1"/>
          </p:cNvSpPr>
          <p:nvPr/>
        </p:nvSpPr>
        <p:spPr bwMode="auto">
          <a:xfrm>
            <a:off x="4865688" y="3763964"/>
            <a:ext cx="1905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C64120"/>
                </a:solidFill>
                <a:effectLst/>
                <a:latin typeface="Arial" pitchFamily="34" charset="0"/>
                <a:cs typeface="Arial" pitchFamily="34" charset="0"/>
              </a:rPr>
              <a:t>35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3" name="Rectangle 57"/>
          <p:cNvSpPr>
            <a:spLocks noChangeArrowheads="1"/>
          </p:cNvSpPr>
          <p:nvPr/>
        </p:nvSpPr>
        <p:spPr bwMode="auto">
          <a:xfrm>
            <a:off x="5875338" y="3763964"/>
            <a:ext cx="1905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C64120"/>
                </a:solidFill>
                <a:effectLst/>
                <a:latin typeface="Arial" pitchFamily="34" charset="0"/>
                <a:cs typeface="Arial" pitchFamily="34" charset="0"/>
              </a:rPr>
              <a:t>40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4" name="Rectangle 58"/>
          <p:cNvSpPr>
            <a:spLocks noChangeArrowheads="1"/>
          </p:cNvSpPr>
          <p:nvPr/>
        </p:nvSpPr>
        <p:spPr bwMode="auto">
          <a:xfrm>
            <a:off x="6884988" y="3763964"/>
            <a:ext cx="1905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C64120"/>
                </a:solidFill>
                <a:effectLst/>
                <a:latin typeface="Arial" pitchFamily="34" charset="0"/>
                <a:cs typeface="Arial" pitchFamily="34" charset="0"/>
              </a:rPr>
              <a:t>45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5" name="Rectangle 59"/>
          <p:cNvSpPr>
            <a:spLocks noChangeArrowheads="1"/>
          </p:cNvSpPr>
          <p:nvPr/>
        </p:nvSpPr>
        <p:spPr bwMode="auto">
          <a:xfrm>
            <a:off x="7894638" y="3763964"/>
            <a:ext cx="1905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C64120"/>
                </a:solidFill>
                <a:effectLst/>
                <a:latin typeface="Arial" pitchFamily="34" charset="0"/>
                <a:cs typeface="Arial" pitchFamily="34" charset="0"/>
              </a:rPr>
              <a:t>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73369" y="188640"/>
            <a:ext cx="8579296" cy="664716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Significant demographic shifts are altering the workforce characteristics across countries… </a:t>
            </a: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black">
          <a:xfrm>
            <a:off x="455613" y="1017588"/>
            <a:ext cx="985837" cy="39211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defTabSz="981075">
              <a:lnSpc>
                <a:spcPct val="95000"/>
              </a:lnSpc>
            </a:pPr>
            <a:r>
              <a:rPr lang="en-US" sz="1200" b="1" dirty="0">
                <a:solidFill>
                  <a:schemeClr val="bg1"/>
                </a:solidFill>
              </a:rPr>
              <a:t>2000 - 2010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361950" y="5791200"/>
            <a:ext cx="85534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000" i="1" dirty="0">
                <a:solidFill>
                  <a:schemeClr val="hlink"/>
                </a:solidFill>
              </a:rPr>
              <a:t>Working Age Population Shift Coefficient is defined as change (+/-) in the ratio of working age population (15-59 yrs.) to total population of a country in the defined timeframes</a:t>
            </a:r>
          </a:p>
          <a:p>
            <a:pPr eaLnBrk="1" hangingPunct="1"/>
            <a:r>
              <a:rPr lang="en-US" sz="1000" i="1" dirty="0">
                <a:solidFill>
                  <a:schemeClr val="hlink"/>
                </a:solidFill>
              </a:rPr>
              <a:t>Size of the bubble is indicative of the population size (15-59 yrs.) in the respective country in 2010 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49250" y="6451600"/>
            <a:ext cx="74231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1050" i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dirty="0" smtClean="0">
                <a:ea typeface="ＭＳ Ｐゴシック" pitchFamily="-112" charset="-128"/>
              </a:rPr>
              <a:t>Source : World Bank Population Database, Aon Hewitt Analysis</a:t>
            </a:r>
          </a:p>
        </p:txBody>
      </p:sp>
      <p:sp>
        <p:nvSpPr>
          <p:cNvPr id="5" name="Rectangle 61"/>
          <p:cNvSpPr>
            <a:spLocks noChangeArrowheads="1"/>
          </p:cNvSpPr>
          <p:nvPr/>
        </p:nvSpPr>
        <p:spPr bwMode="auto">
          <a:xfrm>
            <a:off x="5554663" y="3836988"/>
            <a:ext cx="44291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Australia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2"/>
          <p:cNvSpPr>
            <a:spLocks noChangeArrowheads="1"/>
          </p:cNvSpPr>
          <p:nvPr/>
        </p:nvSpPr>
        <p:spPr bwMode="auto">
          <a:xfrm>
            <a:off x="7034213" y="4999038"/>
            <a:ext cx="3254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Japan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3"/>
          <p:cNvSpPr>
            <a:spLocks noChangeArrowheads="1"/>
          </p:cNvSpPr>
          <p:nvPr/>
        </p:nvSpPr>
        <p:spPr bwMode="auto">
          <a:xfrm>
            <a:off x="6762750" y="3878263"/>
            <a:ext cx="4651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Germany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4"/>
          <p:cNvSpPr>
            <a:spLocks noChangeArrowheads="1"/>
          </p:cNvSpPr>
          <p:nvPr/>
        </p:nvSpPr>
        <p:spPr bwMode="auto">
          <a:xfrm>
            <a:off x="4959350" y="4021138"/>
            <a:ext cx="660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United States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5922963" y="3509963"/>
            <a:ext cx="7747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United Kingdom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5667375" y="3222625"/>
            <a:ext cx="3635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Poland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auto">
          <a:xfrm>
            <a:off x="4629150" y="2894013"/>
            <a:ext cx="311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China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auto">
          <a:xfrm>
            <a:off x="2787650" y="2873375"/>
            <a:ext cx="26828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India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69"/>
          <p:cNvSpPr>
            <a:spLocks noChangeArrowheads="1"/>
          </p:cNvSpPr>
          <p:nvPr/>
        </p:nvSpPr>
        <p:spPr bwMode="auto">
          <a:xfrm>
            <a:off x="2620963" y="3335338"/>
            <a:ext cx="603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South Africa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70"/>
          <p:cNvSpPr>
            <a:spLocks noChangeArrowheads="1"/>
          </p:cNvSpPr>
          <p:nvPr/>
        </p:nvSpPr>
        <p:spPr bwMode="auto">
          <a:xfrm>
            <a:off x="3567113" y="2884488"/>
            <a:ext cx="36512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Mexico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71"/>
          <p:cNvSpPr>
            <a:spLocks noChangeArrowheads="1"/>
          </p:cNvSpPr>
          <p:nvPr/>
        </p:nvSpPr>
        <p:spPr bwMode="auto">
          <a:xfrm>
            <a:off x="3589338" y="3387725"/>
            <a:ext cx="2984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Brazil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72"/>
          <p:cNvSpPr>
            <a:spLocks noChangeArrowheads="1"/>
          </p:cNvSpPr>
          <p:nvPr/>
        </p:nvSpPr>
        <p:spPr bwMode="auto">
          <a:xfrm>
            <a:off x="3956050" y="3303588"/>
            <a:ext cx="4826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Argentina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73"/>
          <p:cNvSpPr>
            <a:spLocks noChangeArrowheads="1"/>
          </p:cNvSpPr>
          <p:nvPr/>
        </p:nvSpPr>
        <p:spPr bwMode="auto">
          <a:xfrm>
            <a:off x="3100388" y="2484438"/>
            <a:ext cx="4349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Morocco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74"/>
          <p:cNvSpPr>
            <a:spLocks noChangeArrowheads="1"/>
          </p:cNvSpPr>
          <p:nvPr/>
        </p:nvSpPr>
        <p:spPr bwMode="auto">
          <a:xfrm>
            <a:off x="3109913" y="3109913"/>
            <a:ext cx="444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Malaysia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75"/>
          <p:cNvSpPr>
            <a:spLocks noChangeArrowheads="1"/>
          </p:cNvSpPr>
          <p:nvPr/>
        </p:nvSpPr>
        <p:spPr bwMode="auto">
          <a:xfrm>
            <a:off x="6118225" y="4083050"/>
            <a:ext cx="3635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France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Freeform 76"/>
          <p:cNvSpPr>
            <a:spLocks noEditPoints="1"/>
          </p:cNvSpPr>
          <p:nvPr/>
        </p:nvSpPr>
        <p:spPr bwMode="auto">
          <a:xfrm>
            <a:off x="3779912" y="1781175"/>
            <a:ext cx="7938" cy="3848100"/>
          </a:xfrm>
          <a:custGeom>
            <a:avLst/>
            <a:gdLst>
              <a:gd name="T0" fmla="*/ 50 w 50"/>
              <a:gd name="T1" fmla="*/ 375 h 25050"/>
              <a:gd name="T2" fmla="*/ 50 w 50"/>
              <a:gd name="T3" fmla="*/ 875 h 25050"/>
              <a:gd name="T4" fmla="*/ 25 w 50"/>
              <a:gd name="T5" fmla="*/ 1250 h 25050"/>
              <a:gd name="T6" fmla="*/ 0 w 50"/>
              <a:gd name="T7" fmla="*/ 1575 h 25050"/>
              <a:gd name="T8" fmla="*/ 0 w 50"/>
              <a:gd name="T9" fmla="*/ 1775 h 25050"/>
              <a:gd name="T10" fmla="*/ 25 w 50"/>
              <a:gd name="T11" fmla="*/ 2100 h 25050"/>
              <a:gd name="T12" fmla="*/ 50 w 50"/>
              <a:gd name="T13" fmla="*/ 2475 h 25050"/>
              <a:gd name="T14" fmla="*/ 50 w 50"/>
              <a:gd name="T15" fmla="*/ 3175 h 25050"/>
              <a:gd name="T16" fmla="*/ 50 w 50"/>
              <a:gd name="T17" fmla="*/ 3675 h 25050"/>
              <a:gd name="T18" fmla="*/ 25 w 50"/>
              <a:gd name="T19" fmla="*/ 4050 h 25050"/>
              <a:gd name="T20" fmla="*/ 0 w 50"/>
              <a:gd name="T21" fmla="*/ 4375 h 25050"/>
              <a:gd name="T22" fmla="*/ 0 w 50"/>
              <a:gd name="T23" fmla="*/ 4575 h 25050"/>
              <a:gd name="T24" fmla="*/ 25 w 50"/>
              <a:gd name="T25" fmla="*/ 4900 h 25050"/>
              <a:gd name="T26" fmla="*/ 50 w 50"/>
              <a:gd name="T27" fmla="*/ 5275 h 25050"/>
              <a:gd name="T28" fmla="*/ 50 w 50"/>
              <a:gd name="T29" fmla="*/ 5975 h 25050"/>
              <a:gd name="T30" fmla="*/ 50 w 50"/>
              <a:gd name="T31" fmla="*/ 6475 h 25050"/>
              <a:gd name="T32" fmla="*/ 25 w 50"/>
              <a:gd name="T33" fmla="*/ 6850 h 25050"/>
              <a:gd name="T34" fmla="*/ 0 w 50"/>
              <a:gd name="T35" fmla="*/ 7175 h 25050"/>
              <a:gd name="T36" fmla="*/ 0 w 50"/>
              <a:gd name="T37" fmla="*/ 7375 h 25050"/>
              <a:gd name="T38" fmla="*/ 25 w 50"/>
              <a:gd name="T39" fmla="*/ 7700 h 25050"/>
              <a:gd name="T40" fmla="*/ 50 w 50"/>
              <a:gd name="T41" fmla="*/ 8075 h 25050"/>
              <a:gd name="T42" fmla="*/ 50 w 50"/>
              <a:gd name="T43" fmla="*/ 8775 h 25050"/>
              <a:gd name="T44" fmla="*/ 50 w 50"/>
              <a:gd name="T45" fmla="*/ 9275 h 25050"/>
              <a:gd name="T46" fmla="*/ 25 w 50"/>
              <a:gd name="T47" fmla="*/ 9650 h 25050"/>
              <a:gd name="T48" fmla="*/ 0 w 50"/>
              <a:gd name="T49" fmla="*/ 9975 h 25050"/>
              <a:gd name="T50" fmla="*/ 0 w 50"/>
              <a:gd name="T51" fmla="*/ 10175 h 25050"/>
              <a:gd name="T52" fmla="*/ 25 w 50"/>
              <a:gd name="T53" fmla="*/ 10500 h 25050"/>
              <a:gd name="T54" fmla="*/ 50 w 50"/>
              <a:gd name="T55" fmla="*/ 10875 h 25050"/>
              <a:gd name="T56" fmla="*/ 50 w 50"/>
              <a:gd name="T57" fmla="*/ 11575 h 25050"/>
              <a:gd name="T58" fmla="*/ 50 w 50"/>
              <a:gd name="T59" fmla="*/ 12075 h 25050"/>
              <a:gd name="T60" fmla="*/ 25 w 50"/>
              <a:gd name="T61" fmla="*/ 12450 h 25050"/>
              <a:gd name="T62" fmla="*/ 0 w 50"/>
              <a:gd name="T63" fmla="*/ 12775 h 25050"/>
              <a:gd name="T64" fmla="*/ 0 w 50"/>
              <a:gd name="T65" fmla="*/ 12975 h 25050"/>
              <a:gd name="T66" fmla="*/ 25 w 50"/>
              <a:gd name="T67" fmla="*/ 13300 h 25050"/>
              <a:gd name="T68" fmla="*/ 50 w 50"/>
              <a:gd name="T69" fmla="*/ 13675 h 25050"/>
              <a:gd name="T70" fmla="*/ 50 w 50"/>
              <a:gd name="T71" fmla="*/ 14375 h 25050"/>
              <a:gd name="T72" fmla="*/ 50 w 50"/>
              <a:gd name="T73" fmla="*/ 14875 h 25050"/>
              <a:gd name="T74" fmla="*/ 25 w 50"/>
              <a:gd name="T75" fmla="*/ 15250 h 25050"/>
              <a:gd name="T76" fmla="*/ 0 w 50"/>
              <a:gd name="T77" fmla="*/ 15575 h 25050"/>
              <a:gd name="T78" fmla="*/ 0 w 50"/>
              <a:gd name="T79" fmla="*/ 15775 h 25050"/>
              <a:gd name="T80" fmla="*/ 25 w 50"/>
              <a:gd name="T81" fmla="*/ 16100 h 25050"/>
              <a:gd name="T82" fmla="*/ 50 w 50"/>
              <a:gd name="T83" fmla="*/ 16475 h 25050"/>
              <a:gd name="T84" fmla="*/ 50 w 50"/>
              <a:gd name="T85" fmla="*/ 17175 h 25050"/>
              <a:gd name="T86" fmla="*/ 50 w 50"/>
              <a:gd name="T87" fmla="*/ 17675 h 25050"/>
              <a:gd name="T88" fmla="*/ 25 w 50"/>
              <a:gd name="T89" fmla="*/ 18050 h 25050"/>
              <a:gd name="T90" fmla="*/ 0 w 50"/>
              <a:gd name="T91" fmla="*/ 18375 h 25050"/>
              <a:gd name="T92" fmla="*/ 0 w 50"/>
              <a:gd name="T93" fmla="*/ 18575 h 25050"/>
              <a:gd name="T94" fmla="*/ 25 w 50"/>
              <a:gd name="T95" fmla="*/ 18900 h 25050"/>
              <a:gd name="T96" fmla="*/ 50 w 50"/>
              <a:gd name="T97" fmla="*/ 19275 h 25050"/>
              <a:gd name="T98" fmla="*/ 50 w 50"/>
              <a:gd name="T99" fmla="*/ 19975 h 25050"/>
              <a:gd name="T100" fmla="*/ 50 w 50"/>
              <a:gd name="T101" fmla="*/ 20475 h 25050"/>
              <a:gd name="T102" fmla="*/ 25 w 50"/>
              <a:gd name="T103" fmla="*/ 20850 h 25050"/>
              <a:gd name="T104" fmla="*/ 0 w 50"/>
              <a:gd name="T105" fmla="*/ 21175 h 25050"/>
              <a:gd name="T106" fmla="*/ 0 w 50"/>
              <a:gd name="T107" fmla="*/ 21375 h 25050"/>
              <a:gd name="T108" fmla="*/ 25 w 50"/>
              <a:gd name="T109" fmla="*/ 21700 h 25050"/>
              <a:gd name="T110" fmla="*/ 50 w 50"/>
              <a:gd name="T111" fmla="*/ 22075 h 25050"/>
              <a:gd name="T112" fmla="*/ 50 w 50"/>
              <a:gd name="T113" fmla="*/ 22775 h 25050"/>
              <a:gd name="T114" fmla="*/ 50 w 50"/>
              <a:gd name="T115" fmla="*/ 23275 h 25050"/>
              <a:gd name="T116" fmla="*/ 25 w 50"/>
              <a:gd name="T117" fmla="*/ 23650 h 25050"/>
              <a:gd name="T118" fmla="*/ 0 w 50"/>
              <a:gd name="T119" fmla="*/ 23975 h 25050"/>
              <a:gd name="T120" fmla="*/ 0 w 50"/>
              <a:gd name="T121" fmla="*/ 24175 h 25050"/>
              <a:gd name="T122" fmla="*/ 25 w 50"/>
              <a:gd name="T123" fmla="*/ 24500 h 25050"/>
              <a:gd name="T124" fmla="*/ 50 w 50"/>
              <a:gd name="T125" fmla="*/ 24875 h 25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0" h="25050">
                <a:moveTo>
                  <a:pt x="50" y="25"/>
                </a:moveTo>
                <a:lnTo>
                  <a:pt x="50" y="175"/>
                </a:lnTo>
                <a:cubicBezTo>
                  <a:pt x="50" y="189"/>
                  <a:pt x="39" y="200"/>
                  <a:pt x="25" y="200"/>
                </a:cubicBezTo>
                <a:cubicBezTo>
                  <a:pt x="11" y="200"/>
                  <a:pt x="0" y="189"/>
                  <a:pt x="0" y="175"/>
                </a:cubicBezTo>
                <a:lnTo>
                  <a:pt x="0" y="25"/>
                </a:lnTo>
                <a:cubicBezTo>
                  <a:pt x="0" y="12"/>
                  <a:pt x="11" y="0"/>
                  <a:pt x="25" y="0"/>
                </a:cubicBezTo>
                <a:cubicBezTo>
                  <a:pt x="39" y="0"/>
                  <a:pt x="50" y="12"/>
                  <a:pt x="50" y="25"/>
                </a:cubicBezTo>
                <a:close/>
                <a:moveTo>
                  <a:pt x="50" y="375"/>
                </a:moveTo>
                <a:lnTo>
                  <a:pt x="50" y="525"/>
                </a:lnTo>
                <a:cubicBezTo>
                  <a:pt x="50" y="539"/>
                  <a:pt x="39" y="550"/>
                  <a:pt x="25" y="550"/>
                </a:cubicBezTo>
                <a:cubicBezTo>
                  <a:pt x="11" y="550"/>
                  <a:pt x="0" y="539"/>
                  <a:pt x="0" y="525"/>
                </a:cubicBezTo>
                <a:lnTo>
                  <a:pt x="0" y="375"/>
                </a:lnTo>
                <a:cubicBezTo>
                  <a:pt x="0" y="362"/>
                  <a:pt x="11" y="350"/>
                  <a:pt x="25" y="350"/>
                </a:cubicBezTo>
                <a:cubicBezTo>
                  <a:pt x="39" y="350"/>
                  <a:pt x="50" y="362"/>
                  <a:pt x="50" y="375"/>
                </a:cubicBezTo>
                <a:close/>
                <a:moveTo>
                  <a:pt x="50" y="725"/>
                </a:moveTo>
                <a:lnTo>
                  <a:pt x="50" y="875"/>
                </a:lnTo>
                <a:cubicBezTo>
                  <a:pt x="50" y="889"/>
                  <a:pt x="39" y="900"/>
                  <a:pt x="25" y="900"/>
                </a:cubicBezTo>
                <a:cubicBezTo>
                  <a:pt x="11" y="900"/>
                  <a:pt x="0" y="889"/>
                  <a:pt x="0" y="875"/>
                </a:cubicBezTo>
                <a:lnTo>
                  <a:pt x="0" y="725"/>
                </a:lnTo>
                <a:cubicBezTo>
                  <a:pt x="0" y="712"/>
                  <a:pt x="11" y="700"/>
                  <a:pt x="25" y="700"/>
                </a:cubicBezTo>
                <a:cubicBezTo>
                  <a:pt x="39" y="700"/>
                  <a:pt x="50" y="712"/>
                  <a:pt x="50" y="725"/>
                </a:cubicBezTo>
                <a:close/>
                <a:moveTo>
                  <a:pt x="50" y="1075"/>
                </a:moveTo>
                <a:lnTo>
                  <a:pt x="50" y="1225"/>
                </a:lnTo>
                <a:cubicBezTo>
                  <a:pt x="50" y="1239"/>
                  <a:pt x="39" y="1250"/>
                  <a:pt x="25" y="1250"/>
                </a:cubicBezTo>
                <a:cubicBezTo>
                  <a:pt x="11" y="1250"/>
                  <a:pt x="0" y="1239"/>
                  <a:pt x="0" y="1225"/>
                </a:cubicBezTo>
                <a:lnTo>
                  <a:pt x="0" y="1075"/>
                </a:lnTo>
                <a:cubicBezTo>
                  <a:pt x="0" y="1062"/>
                  <a:pt x="11" y="1050"/>
                  <a:pt x="25" y="1050"/>
                </a:cubicBezTo>
                <a:cubicBezTo>
                  <a:pt x="39" y="1050"/>
                  <a:pt x="50" y="1062"/>
                  <a:pt x="50" y="1075"/>
                </a:cubicBezTo>
                <a:close/>
                <a:moveTo>
                  <a:pt x="50" y="1425"/>
                </a:moveTo>
                <a:lnTo>
                  <a:pt x="50" y="1575"/>
                </a:lnTo>
                <a:cubicBezTo>
                  <a:pt x="50" y="1589"/>
                  <a:pt x="39" y="1600"/>
                  <a:pt x="25" y="1600"/>
                </a:cubicBezTo>
                <a:cubicBezTo>
                  <a:pt x="11" y="1600"/>
                  <a:pt x="0" y="1589"/>
                  <a:pt x="0" y="1575"/>
                </a:cubicBezTo>
                <a:lnTo>
                  <a:pt x="0" y="1425"/>
                </a:lnTo>
                <a:cubicBezTo>
                  <a:pt x="0" y="1412"/>
                  <a:pt x="11" y="1400"/>
                  <a:pt x="25" y="1400"/>
                </a:cubicBezTo>
                <a:cubicBezTo>
                  <a:pt x="39" y="1400"/>
                  <a:pt x="50" y="1412"/>
                  <a:pt x="50" y="1425"/>
                </a:cubicBezTo>
                <a:close/>
                <a:moveTo>
                  <a:pt x="50" y="1775"/>
                </a:moveTo>
                <a:lnTo>
                  <a:pt x="50" y="1925"/>
                </a:lnTo>
                <a:cubicBezTo>
                  <a:pt x="50" y="1939"/>
                  <a:pt x="39" y="1950"/>
                  <a:pt x="25" y="1950"/>
                </a:cubicBezTo>
                <a:cubicBezTo>
                  <a:pt x="11" y="1950"/>
                  <a:pt x="0" y="1939"/>
                  <a:pt x="0" y="1925"/>
                </a:cubicBezTo>
                <a:lnTo>
                  <a:pt x="0" y="1775"/>
                </a:lnTo>
                <a:cubicBezTo>
                  <a:pt x="0" y="1762"/>
                  <a:pt x="11" y="1750"/>
                  <a:pt x="25" y="1750"/>
                </a:cubicBezTo>
                <a:cubicBezTo>
                  <a:pt x="39" y="1750"/>
                  <a:pt x="50" y="1762"/>
                  <a:pt x="50" y="1775"/>
                </a:cubicBezTo>
                <a:close/>
                <a:moveTo>
                  <a:pt x="50" y="2125"/>
                </a:moveTo>
                <a:lnTo>
                  <a:pt x="50" y="2275"/>
                </a:lnTo>
                <a:cubicBezTo>
                  <a:pt x="50" y="2289"/>
                  <a:pt x="39" y="2300"/>
                  <a:pt x="25" y="2300"/>
                </a:cubicBezTo>
                <a:cubicBezTo>
                  <a:pt x="11" y="2300"/>
                  <a:pt x="0" y="2289"/>
                  <a:pt x="0" y="2275"/>
                </a:cubicBezTo>
                <a:lnTo>
                  <a:pt x="0" y="2125"/>
                </a:lnTo>
                <a:cubicBezTo>
                  <a:pt x="0" y="2112"/>
                  <a:pt x="11" y="2100"/>
                  <a:pt x="25" y="2100"/>
                </a:cubicBezTo>
                <a:cubicBezTo>
                  <a:pt x="39" y="2100"/>
                  <a:pt x="50" y="2112"/>
                  <a:pt x="50" y="2125"/>
                </a:cubicBezTo>
                <a:close/>
                <a:moveTo>
                  <a:pt x="50" y="2475"/>
                </a:moveTo>
                <a:lnTo>
                  <a:pt x="50" y="2625"/>
                </a:lnTo>
                <a:cubicBezTo>
                  <a:pt x="50" y="2639"/>
                  <a:pt x="39" y="2650"/>
                  <a:pt x="25" y="2650"/>
                </a:cubicBezTo>
                <a:cubicBezTo>
                  <a:pt x="11" y="2650"/>
                  <a:pt x="0" y="2639"/>
                  <a:pt x="0" y="2625"/>
                </a:cubicBezTo>
                <a:lnTo>
                  <a:pt x="0" y="2475"/>
                </a:lnTo>
                <a:cubicBezTo>
                  <a:pt x="0" y="2462"/>
                  <a:pt x="11" y="2450"/>
                  <a:pt x="25" y="2450"/>
                </a:cubicBezTo>
                <a:cubicBezTo>
                  <a:pt x="39" y="2450"/>
                  <a:pt x="50" y="2462"/>
                  <a:pt x="50" y="2475"/>
                </a:cubicBezTo>
                <a:close/>
                <a:moveTo>
                  <a:pt x="50" y="2825"/>
                </a:moveTo>
                <a:lnTo>
                  <a:pt x="50" y="2975"/>
                </a:lnTo>
                <a:cubicBezTo>
                  <a:pt x="50" y="2989"/>
                  <a:pt x="39" y="3000"/>
                  <a:pt x="25" y="3000"/>
                </a:cubicBezTo>
                <a:cubicBezTo>
                  <a:pt x="11" y="3000"/>
                  <a:pt x="0" y="2989"/>
                  <a:pt x="0" y="2975"/>
                </a:cubicBezTo>
                <a:lnTo>
                  <a:pt x="0" y="2825"/>
                </a:lnTo>
                <a:cubicBezTo>
                  <a:pt x="0" y="2812"/>
                  <a:pt x="11" y="2800"/>
                  <a:pt x="25" y="2800"/>
                </a:cubicBezTo>
                <a:cubicBezTo>
                  <a:pt x="39" y="2800"/>
                  <a:pt x="50" y="2812"/>
                  <a:pt x="50" y="2825"/>
                </a:cubicBezTo>
                <a:close/>
                <a:moveTo>
                  <a:pt x="50" y="3175"/>
                </a:moveTo>
                <a:lnTo>
                  <a:pt x="50" y="3325"/>
                </a:lnTo>
                <a:cubicBezTo>
                  <a:pt x="50" y="3339"/>
                  <a:pt x="39" y="3350"/>
                  <a:pt x="25" y="3350"/>
                </a:cubicBezTo>
                <a:cubicBezTo>
                  <a:pt x="11" y="3350"/>
                  <a:pt x="0" y="3339"/>
                  <a:pt x="0" y="3325"/>
                </a:cubicBezTo>
                <a:lnTo>
                  <a:pt x="0" y="3175"/>
                </a:lnTo>
                <a:cubicBezTo>
                  <a:pt x="0" y="3162"/>
                  <a:pt x="11" y="3150"/>
                  <a:pt x="25" y="3150"/>
                </a:cubicBezTo>
                <a:cubicBezTo>
                  <a:pt x="39" y="3150"/>
                  <a:pt x="50" y="3162"/>
                  <a:pt x="50" y="3175"/>
                </a:cubicBezTo>
                <a:close/>
                <a:moveTo>
                  <a:pt x="50" y="3525"/>
                </a:moveTo>
                <a:lnTo>
                  <a:pt x="50" y="3675"/>
                </a:lnTo>
                <a:cubicBezTo>
                  <a:pt x="50" y="3689"/>
                  <a:pt x="39" y="3700"/>
                  <a:pt x="25" y="3700"/>
                </a:cubicBezTo>
                <a:cubicBezTo>
                  <a:pt x="11" y="3700"/>
                  <a:pt x="0" y="3689"/>
                  <a:pt x="0" y="3675"/>
                </a:cubicBezTo>
                <a:lnTo>
                  <a:pt x="0" y="3525"/>
                </a:lnTo>
                <a:cubicBezTo>
                  <a:pt x="0" y="3512"/>
                  <a:pt x="11" y="3500"/>
                  <a:pt x="25" y="3500"/>
                </a:cubicBezTo>
                <a:cubicBezTo>
                  <a:pt x="39" y="3500"/>
                  <a:pt x="50" y="3512"/>
                  <a:pt x="50" y="3525"/>
                </a:cubicBezTo>
                <a:close/>
                <a:moveTo>
                  <a:pt x="50" y="3875"/>
                </a:moveTo>
                <a:lnTo>
                  <a:pt x="50" y="4025"/>
                </a:lnTo>
                <a:cubicBezTo>
                  <a:pt x="50" y="4039"/>
                  <a:pt x="39" y="4050"/>
                  <a:pt x="25" y="4050"/>
                </a:cubicBezTo>
                <a:cubicBezTo>
                  <a:pt x="11" y="4050"/>
                  <a:pt x="0" y="4039"/>
                  <a:pt x="0" y="4025"/>
                </a:cubicBezTo>
                <a:lnTo>
                  <a:pt x="0" y="3875"/>
                </a:lnTo>
                <a:cubicBezTo>
                  <a:pt x="0" y="3862"/>
                  <a:pt x="11" y="3850"/>
                  <a:pt x="25" y="3850"/>
                </a:cubicBezTo>
                <a:cubicBezTo>
                  <a:pt x="39" y="3850"/>
                  <a:pt x="50" y="3862"/>
                  <a:pt x="50" y="3875"/>
                </a:cubicBezTo>
                <a:close/>
                <a:moveTo>
                  <a:pt x="50" y="4225"/>
                </a:moveTo>
                <a:lnTo>
                  <a:pt x="50" y="4375"/>
                </a:lnTo>
                <a:cubicBezTo>
                  <a:pt x="50" y="4389"/>
                  <a:pt x="39" y="4400"/>
                  <a:pt x="25" y="4400"/>
                </a:cubicBezTo>
                <a:cubicBezTo>
                  <a:pt x="11" y="4400"/>
                  <a:pt x="0" y="4389"/>
                  <a:pt x="0" y="4375"/>
                </a:cubicBezTo>
                <a:lnTo>
                  <a:pt x="0" y="4225"/>
                </a:lnTo>
                <a:cubicBezTo>
                  <a:pt x="0" y="4212"/>
                  <a:pt x="11" y="4200"/>
                  <a:pt x="25" y="4200"/>
                </a:cubicBezTo>
                <a:cubicBezTo>
                  <a:pt x="39" y="4200"/>
                  <a:pt x="50" y="4212"/>
                  <a:pt x="50" y="4225"/>
                </a:cubicBezTo>
                <a:close/>
                <a:moveTo>
                  <a:pt x="50" y="4575"/>
                </a:moveTo>
                <a:lnTo>
                  <a:pt x="50" y="4725"/>
                </a:lnTo>
                <a:cubicBezTo>
                  <a:pt x="50" y="4739"/>
                  <a:pt x="39" y="4750"/>
                  <a:pt x="25" y="4750"/>
                </a:cubicBezTo>
                <a:cubicBezTo>
                  <a:pt x="11" y="4750"/>
                  <a:pt x="0" y="4739"/>
                  <a:pt x="0" y="4725"/>
                </a:cubicBezTo>
                <a:lnTo>
                  <a:pt x="0" y="4575"/>
                </a:lnTo>
                <a:cubicBezTo>
                  <a:pt x="0" y="4562"/>
                  <a:pt x="11" y="4550"/>
                  <a:pt x="25" y="4550"/>
                </a:cubicBezTo>
                <a:cubicBezTo>
                  <a:pt x="39" y="4550"/>
                  <a:pt x="50" y="4562"/>
                  <a:pt x="50" y="4575"/>
                </a:cubicBezTo>
                <a:close/>
                <a:moveTo>
                  <a:pt x="50" y="4925"/>
                </a:moveTo>
                <a:lnTo>
                  <a:pt x="50" y="5075"/>
                </a:lnTo>
                <a:cubicBezTo>
                  <a:pt x="50" y="5089"/>
                  <a:pt x="39" y="5100"/>
                  <a:pt x="25" y="5100"/>
                </a:cubicBezTo>
                <a:cubicBezTo>
                  <a:pt x="11" y="5100"/>
                  <a:pt x="0" y="5089"/>
                  <a:pt x="0" y="5075"/>
                </a:cubicBezTo>
                <a:lnTo>
                  <a:pt x="0" y="4925"/>
                </a:lnTo>
                <a:cubicBezTo>
                  <a:pt x="0" y="4912"/>
                  <a:pt x="11" y="4900"/>
                  <a:pt x="25" y="4900"/>
                </a:cubicBezTo>
                <a:cubicBezTo>
                  <a:pt x="39" y="4900"/>
                  <a:pt x="50" y="4912"/>
                  <a:pt x="50" y="4925"/>
                </a:cubicBezTo>
                <a:close/>
                <a:moveTo>
                  <a:pt x="50" y="5275"/>
                </a:moveTo>
                <a:lnTo>
                  <a:pt x="50" y="5425"/>
                </a:lnTo>
                <a:cubicBezTo>
                  <a:pt x="50" y="5439"/>
                  <a:pt x="39" y="5450"/>
                  <a:pt x="25" y="5450"/>
                </a:cubicBezTo>
                <a:cubicBezTo>
                  <a:pt x="11" y="5450"/>
                  <a:pt x="0" y="5439"/>
                  <a:pt x="0" y="5425"/>
                </a:cubicBezTo>
                <a:lnTo>
                  <a:pt x="0" y="5275"/>
                </a:lnTo>
                <a:cubicBezTo>
                  <a:pt x="0" y="5262"/>
                  <a:pt x="11" y="5250"/>
                  <a:pt x="25" y="5250"/>
                </a:cubicBezTo>
                <a:cubicBezTo>
                  <a:pt x="39" y="5250"/>
                  <a:pt x="50" y="5262"/>
                  <a:pt x="50" y="5275"/>
                </a:cubicBezTo>
                <a:close/>
                <a:moveTo>
                  <a:pt x="50" y="5625"/>
                </a:moveTo>
                <a:lnTo>
                  <a:pt x="50" y="5775"/>
                </a:lnTo>
                <a:cubicBezTo>
                  <a:pt x="50" y="5789"/>
                  <a:pt x="39" y="5800"/>
                  <a:pt x="25" y="5800"/>
                </a:cubicBezTo>
                <a:cubicBezTo>
                  <a:pt x="11" y="5800"/>
                  <a:pt x="0" y="5789"/>
                  <a:pt x="0" y="5775"/>
                </a:cubicBezTo>
                <a:lnTo>
                  <a:pt x="0" y="5625"/>
                </a:lnTo>
                <a:cubicBezTo>
                  <a:pt x="0" y="5612"/>
                  <a:pt x="11" y="5600"/>
                  <a:pt x="25" y="5600"/>
                </a:cubicBezTo>
                <a:cubicBezTo>
                  <a:pt x="39" y="5600"/>
                  <a:pt x="50" y="5612"/>
                  <a:pt x="50" y="5625"/>
                </a:cubicBezTo>
                <a:close/>
                <a:moveTo>
                  <a:pt x="50" y="5975"/>
                </a:moveTo>
                <a:lnTo>
                  <a:pt x="50" y="6125"/>
                </a:lnTo>
                <a:cubicBezTo>
                  <a:pt x="50" y="6139"/>
                  <a:pt x="39" y="6150"/>
                  <a:pt x="25" y="6150"/>
                </a:cubicBezTo>
                <a:cubicBezTo>
                  <a:pt x="11" y="6150"/>
                  <a:pt x="0" y="6139"/>
                  <a:pt x="0" y="6125"/>
                </a:cubicBezTo>
                <a:lnTo>
                  <a:pt x="0" y="5975"/>
                </a:lnTo>
                <a:cubicBezTo>
                  <a:pt x="0" y="5962"/>
                  <a:pt x="11" y="5950"/>
                  <a:pt x="25" y="5950"/>
                </a:cubicBezTo>
                <a:cubicBezTo>
                  <a:pt x="39" y="5950"/>
                  <a:pt x="50" y="5962"/>
                  <a:pt x="50" y="5975"/>
                </a:cubicBezTo>
                <a:close/>
                <a:moveTo>
                  <a:pt x="50" y="6325"/>
                </a:moveTo>
                <a:lnTo>
                  <a:pt x="50" y="6475"/>
                </a:lnTo>
                <a:cubicBezTo>
                  <a:pt x="50" y="6489"/>
                  <a:pt x="39" y="6500"/>
                  <a:pt x="25" y="6500"/>
                </a:cubicBezTo>
                <a:cubicBezTo>
                  <a:pt x="11" y="6500"/>
                  <a:pt x="0" y="6489"/>
                  <a:pt x="0" y="6475"/>
                </a:cubicBezTo>
                <a:lnTo>
                  <a:pt x="0" y="6325"/>
                </a:lnTo>
                <a:cubicBezTo>
                  <a:pt x="0" y="6312"/>
                  <a:pt x="11" y="6300"/>
                  <a:pt x="25" y="6300"/>
                </a:cubicBezTo>
                <a:cubicBezTo>
                  <a:pt x="39" y="6300"/>
                  <a:pt x="50" y="6312"/>
                  <a:pt x="50" y="6325"/>
                </a:cubicBezTo>
                <a:close/>
                <a:moveTo>
                  <a:pt x="50" y="6675"/>
                </a:moveTo>
                <a:lnTo>
                  <a:pt x="50" y="6825"/>
                </a:lnTo>
                <a:cubicBezTo>
                  <a:pt x="50" y="6839"/>
                  <a:pt x="39" y="6850"/>
                  <a:pt x="25" y="6850"/>
                </a:cubicBezTo>
                <a:cubicBezTo>
                  <a:pt x="11" y="6850"/>
                  <a:pt x="0" y="6839"/>
                  <a:pt x="0" y="6825"/>
                </a:cubicBezTo>
                <a:lnTo>
                  <a:pt x="0" y="6675"/>
                </a:lnTo>
                <a:cubicBezTo>
                  <a:pt x="0" y="6662"/>
                  <a:pt x="11" y="6650"/>
                  <a:pt x="25" y="6650"/>
                </a:cubicBezTo>
                <a:cubicBezTo>
                  <a:pt x="39" y="6650"/>
                  <a:pt x="50" y="6662"/>
                  <a:pt x="50" y="6675"/>
                </a:cubicBezTo>
                <a:close/>
                <a:moveTo>
                  <a:pt x="50" y="7025"/>
                </a:moveTo>
                <a:lnTo>
                  <a:pt x="50" y="7175"/>
                </a:lnTo>
                <a:cubicBezTo>
                  <a:pt x="50" y="7189"/>
                  <a:pt x="39" y="7200"/>
                  <a:pt x="25" y="7200"/>
                </a:cubicBezTo>
                <a:cubicBezTo>
                  <a:pt x="11" y="7200"/>
                  <a:pt x="0" y="7189"/>
                  <a:pt x="0" y="7175"/>
                </a:cubicBezTo>
                <a:lnTo>
                  <a:pt x="0" y="7025"/>
                </a:lnTo>
                <a:cubicBezTo>
                  <a:pt x="0" y="7012"/>
                  <a:pt x="11" y="7000"/>
                  <a:pt x="25" y="7000"/>
                </a:cubicBezTo>
                <a:cubicBezTo>
                  <a:pt x="39" y="7000"/>
                  <a:pt x="50" y="7012"/>
                  <a:pt x="50" y="7025"/>
                </a:cubicBezTo>
                <a:close/>
                <a:moveTo>
                  <a:pt x="50" y="7375"/>
                </a:moveTo>
                <a:lnTo>
                  <a:pt x="50" y="7525"/>
                </a:lnTo>
                <a:cubicBezTo>
                  <a:pt x="50" y="7539"/>
                  <a:pt x="39" y="7550"/>
                  <a:pt x="25" y="7550"/>
                </a:cubicBezTo>
                <a:cubicBezTo>
                  <a:pt x="11" y="7550"/>
                  <a:pt x="0" y="7539"/>
                  <a:pt x="0" y="7525"/>
                </a:cubicBezTo>
                <a:lnTo>
                  <a:pt x="0" y="7375"/>
                </a:lnTo>
                <a:cubicBezTo>
                  <a:pt x="0" y="7362"/>
                  <a:pt x="11" y="7350"/>
                  <a:pt x="25" y="7350"/>
                </a:cubicBezTo>
                <a:cubicBezTo>
                  <a:pt x="39" y="7350"/>
                  <a:pt x="50" y="7362"/>
                  <a:pt x="50" y="7375"/>
                </a:cubicBezTo>
                <a:close/>
                <a:moveTo>
                  <a:pt x="50" y="7725"/>
                </a:moveTo>
                <a:lnTo>
                  <a:pt x="50" y="7875"/>
                </a:lnTo>
                <a:cubicBezTo>
                  <a:pt x="50" y="7889"/>
                  <a:pt x="39" y="7900"/>
                  <a:pt x="25" y="7900"/>
                </a:cubicBezTo>
                <a:cubicBezTo>
                  <a:pt x="11" y="7900"/>
                  <a:pt x="0" y="7889"/>
                  <a:pt x="0" y="7875"/>
                </a:cubicBezTo>
                <a:lnTo>
                  <a:pt x="0" y="7725"/>
                </a:lnTo>
                <a:cubicBezTo>
                  <a:pt x="0" y="7712"/>
                  <a:pt x="11" y="7700"/>
                  <a:pt x="25" y="7700"/>
                </a:cubicBezTo>
                <a:cubicBezTo>
                  <a:pt x="39" y="7700"/>
                  <a:pt x="50" y="7712"/>
                  <a:pt x="50" y="7725"/>
                </a:cubicBezTo>
                <a:close/>
                <a:moveTo>
                  <a:pt x="50" y="8075"/>
                </a:moveTo>
                <a:lnTo>
                  <a:pt x="50" y="8225"/>
                </a:lnTo>
                <a:cubicBezTo>
                  <a:pt x="50" y="8239"/>
                  <a:pt x="39" y="8250"/>
                  <a:pt x="25" y="8250"/>
                </a:cubicBezTo>
                <a:cubicBezTo>
                  <a:pt x="11" y="8250"/>
                  <a:pt x="0" y="8239"/>
                  <a:pt x="0" y="8225"/>
                </a:cubicBezTo>
                <a:lnTo>
                  <a:pt x="0" y="8075"/>
                </a:lnTo>
                <a:cubicBezTo>
                  <a:pt x="0" y="8062"/>
                  <a:pt x="11" y="8050"/>
                  <a:pt x="25" y="8050"/>
                </a:cubicBezTo>
                <a:cubicBezTo>
                  <a:pt x="39" y="8050"/>
                  <a:pt x="50" y="8062"/>
                  <a:pt x="50" y="8075"/>
                </a:cubicBezTo>
                <a:close/>
                <a:moveTo>
                  <a:pt x="50" y="8425"/>
                </a:moveTo>
                <a:lnTo>
                  <a:pt x="50" y="8575"/>
                </a:lnTo>
                <a:cubicBezTo>
                  <a:pt x="50" y="8589"/>
                  <a:pt x="39" y="8600"/>
                  <a:pt x="25" y="8600"/>
                </a:cubicBezTo>
                <a:cubicBezTo>
                  <a:pt x="11" y="8600"/>
                  <a:pt x="0" y="8589"/>
                  <a:pt x="0" y="8575"/>
                </a:cubicBezTo>
                <a:lnTo>
                  <a:pt x="0" y="8425"/>
                </a:lnTo>
                <a:cubicBezTo>
                  <a:pt x="0" y="8412"/>
                  <a:pt x="11" y="8400"/>
                  <a:pt x="25" y="8400"/>
                </a:cubicBezTo>
                <a:cubicBezTo>
                  <a:pt x="39" y="8400"/>
                  <a:pt x="50" y="8412"/>
                  <a:pt x="50" y="8425"/>
                </a:cubicBezTo>
                <a:close/>
                <a:moveTo>
                  <a:pt x="50" y="8775"/>
                </a:moveTo>
                <a:lnTo>
                  <a:pt x="50" y="8925"/>
                </a:lnTo>
                <a:cubicBezTo>
                  <a:pt x="50" y="8939"/>
                  <a:pt x="39" y="8950"/>
                  <a:pt x="25" y="8950"/>
                </a:cubicBezTo>
                <a:cubicBezTo>
                  <a:pt x="11" y="8950"/>
                  <a:pt x="0" y="8939"/>
                  <a:pt x="0" y="8925"/>
                </a:cubicBezTo>
                <a:lnTo>
                  <a:pt x="0" y="8775"/>
                </a:lnTo>
                <a:cubicBezTo>
                  <a:pt x="0" y="8762"/>
                  <a:pt x="11" y="8750"/>
                  <a:pt x="25" y="8750"/>
                </a:cubicBezTo>
                <a:cubicBezTo>
                  <a:pt x="39" y="8750"/>
                  <a:pt x="50" y="8762"/>
                  <a:pt x="50" y="8775"/>
                </a:cubicBezTo>
                <a:close/>
                <a:moveTo>
                  <a:pt x="50" y="9125"/>
                </a:moveTo>
                <a:lnTo>
                  <a:pt x="50" y="9275"/>
                </a:lnTo>
                <a:cubicBezTo>
                  <a:pt x="50" y="9289"/>
                  <a:pt x="39" y="9300"/>
                  <a:pt x="25" y="9300"/>
                </a:cubicBezTo>
                <a:cubicBezTo>
                  <a:pt x="11" y="9300"/>
                  <a:pt x="0" y="9289"/>
                  <a:pt x="0" y="9275"/>
                </a:cubicBezTo>
                <a:lnTo>
                  <a:pt x="0" y="9125"/>
                </a:lnTo>
                <a:cubicBezTo>
                  <a:pt x="0" y="9112"/>
                  <a:pt x="11" y="9100"/>
                  <a:pt x="25" y="9100"/>
                </a:cubicBezTo>
                <a:cubicBezTo>
                  <a:pt x="39" y="9100"/>
                  <a:pt x="50" y="9112"/>
                  <a:pt x="50" y="9125"/>
                </a:cubicBezTo>
                <a:close/>
                <a:moveTo>
                  <a:pt x="50" y="9475"/>
                </a:moveTo>
                <a:lnTo>
                  <a:pt x="50" y="9625"/>
                </a:lnTo>
                <a:cubicBezTo>
                  <a:pt x="50" y="9639"/>
                  <a:pt x="39" y="9650"/>
                  <a:pt x="25" y="9650"/>
                </a:cubicBezTo>
                <a:cubicBezTo>
                  <a:pt x="11" y="9650"/>
                  <a:pt x="0" y="9639"/>
                  <a:pt x="0" y="9625"/>
                </a:cubicBezTo>
                <a:lnTo>
                  <a:pt x="0" y="9475"/>
                </a:lnTo>
                <a:cubicBezTo>
                  <a:pt x="0" y="9462"/>
                  <a:pt x="11" y="9450"/>
                  <a:pt x="25" y="9450"/>
                </a:cubicBezTo>
                <a:cubicBezTo>
                  <a:pt x="39" y="9450"/>
                  <a:pt x="50" y="9462"/>
                  <a:pt x="50" y="9475"/>
                </a:cubicBezTo>
                <a:close/>
                <a:moveTo>
                  <a:pt x="50" y="9825"/>
                </a:moveTo>
                <a:lnTo>
                  <a:pt x="50" y="9975"/>
                </a:lnTo>
                <a:cubicBezTo>
                  <a:pt x="50" y="9989"/>
                  <a:pt x="39" y="10000"/>
                  <a:pt x="25" y="10000"/>
                </a:cubicBezTo>
                <a:cubicBezTo>
                  <a:pt x="11" y="10000"/>
                  <a:pt x="0" y="9989"/>
                  <a:pt x="0" y="9975"/>
                </a:cubicBezTo>
                <a:lnTo>
                  <a:pt x="0" y="9825"/>
                </a:lnTo>
                <a:cubicBezTo>
                  <a:pt x="0" y="9812"/>
                  <a:pt x="11" y="9800"/>
                  <a:pt x="25" y="9800"/>
                </a:cubicBezTo>
                <a:cubicBezTo>
                  <a:pt x="39" y="9800"/>
                  <a:pt x="50" y="9812"/>
                  <a:pt x="50" y="9825"/>
                </a:cubicBezTo>
                <a:close/>
                <a:moveTo>
                  <a:pt x="50" y="10175"/>
                </a:moveTo>
                <a:lnTo>
                  <a:pt x="50" y="10325"/>
                </a:lnTo>
                <a:cubicBezTo>
                  <a:pt x="50" y="10339"/>
                  <a:pt x="39" y="10350"/>
                  <a:pt x="25" y="10350"/>
                </a:cubicBezTo>
                <a:cubicBezTo>
                  <a:pt x="11" y="10350"/>
                  <a:pt x="0" y="10339"/>
                  <a:pt x="0" y="10325"/>
                </a:cubicBezTo>
                <a:lnTo>
                  <a:pt x="0" y="10175"/>
                </a:lnTo>
                <a:cubicBezTo>
                  <a:pt x="0" y="10162"/>
                  <a:pt x="11" y="10150"/>
                  <a:pt x="25" y="10150"/>
                </a:cubicBezTo>
                <a:cubicBezTo>
                  <a:pt x="39" y="10150"/>
                  <a:pt x="50" y="10162"/>
                  <a:pt x="50" y="10175"/>
                </a:cubicBezTo>
                <a:close/>
                <a:moveTo>
                  <a:pt x="50" y="10525"/>
                </a:moveTo>
                <a:lnTo>
                  <a:pt x="50" y="10675"/>
                </a:lnTo>
                <a:cubicBezTo>
                  <a:pt x="50" y="10689"/>
                  <a:pt x="39" y="10700"/>
                  <a:pt x="25" y="10700"/>
                </a:cubicBezTo>
                <a:cubicBezTo>
                  <a:pt x="11" y="10700"/>
                  <a:pt x="0" y="10689"/>
                  <a:pt x="0" y="10675"/>
                </a:cubicBezTo>
                <a:lnTo>
                  <a:pt x="0" y="10525"/>
                </a:lnTo>
                <a:cubicBezTo>
                  <a:pt x="0" y="10512"/>
                  <a:pt x="11" y="10500"/>
                  <a:pt x="25" y="10500"/>
                </a:cubicBezTo>
                <a:cubicBezTo>
                  <a:pt x="39" y="10500"/>
                  <a:pt x="50" y="10512"/>
                  <a:pt x="50" y="10525"/>
                </a:cubicBezTo>
                <a:close/>
                <a:moveTo>
                  <a:pt x="50" y="10875"/>
                </a:moveTo>
                <a:lnTo>
                  <a:pt x="50" y="11025"/>
                </a:lnTo>
                <a:cubicBezTo>
                  <a:pt x="50" y="11039"/>
                  <a:pt x="39" y="11050"/>
                  <a:pt x="25" y="11050"/>
                </a:cubicBezTo>
                <a:cubicBezTo>
                  <a:pt x="11" y="11050"/>
                  <a:pt x="0" y="11039"/>
                  <a:pt x="0" y="11025"/>
                </a:cubicBezTo>
                <a:lnTo>
                  <a:pt x="0" y="10875"/>
                </a:lnTo>
                <a:cubicBezTo>
                  <a:pt x="0" y="10862"/>
                  <a:pt x="11" y="10850"/>
                  <a:pt x="25" y="10850"/>
                </a:cubicBezTo>
                <a:cubicBezTo>
                  <a:pt x="39" y="10850"/>
                  <a:pt x="50" y="10862"/>
                  <a:pt x="50" y="10875"/>
                </a:cubicBezTo>
                <a:close/>
                <a:moveTo>
                  <a:pt x="50" y="11225"/>
                </a:moveTo>
                <a:lnTo>
                  <a:pt x="50" y="11375"/>
                </a:lnTo>
                <a:cubicBezTo>
                  <a:pt x="50" y="11389"/>
                  <a:pt x="39" y="11400"/>
                  <a:pt x="25" y="11400"/>
                </a:cubicBezTo>
                <a:cubicBezTo>
                  <a:pt x="11" y="11400"/>
                  <a:pt x="0" y="11389"/>
                  <a:pt x="0" y="11375"/>
                </a:cubicBezTo>
                <a:lnTo>
                  <a:pt x="0" y="11225"/>
                </a:lnTo>
                <a:cubicBezTo>
                  <a:pt x="0" y="11212"/>
                  <a:pt x="11" y="11200"/>
                  <a:pt x="25" y="11200"/>
                </a:cubicBezTo>
                <a:cubicBezTo>
                  <a:pt x="39" y="11200"/>
                  <a:pt x="50" y="11212"/>
                  <a:pt x="50" y="11225"/>
                </a:cubicBezTo>
                <a:close/>
                <a:moveTo>
                  <a:pt x="50" y="11575"/>
                </a:moveTo>
                <a:lnTo>
                  <a:pt x="50" y="11725"/>
                </a:lnTo>
                <a:cubicBezTo>
                  <a:pt x="50" y="11739"/>
                  <a:pt x="39" y="11750"/>
                  <a:pt x="25" y="11750"/>
                </a:cubicBezTo>
                <a:cubicBezTo>
                  <a:pt x="11" y="11750"/>
                  <a:pt x="0" y="11739"/>
                  <a:pt x="0" y="11725"/>
                </a:cubicBezTo>
                <a:lnTo>
                  <a:pt x="0" y="11575"/>
                </a:lnTo>
                <a:cubicBezTo>
                  <a:pt x="0" y="11562"/>
                  <a:pt x="11" y="11550"/>
                  <a:pt x="25" y="11550"/>
                </a:cubicBezTo>
                <a:cubicBezTo>
                  <a:pt x="39" y="11550"/>
                  <a:pt x="50" y="11562"/>
                  <a:pt x="50" y="11575"/>
                </a:cubicBezTo>
                <a:close/>
                <a:moveTo>
                  <a:pt x="50" y="11925"/>
                </a:moveTo>
                <a:lnTo>
                  <a:pt x="50" y="12075"/>
                </a:lnTo>
                <a:cubicBezTo>
                  <a:pt x="50" y="12089"/>
                  <a:pt x="39" y="12100"/>
                  <a:pt x="25" y="12100"/>
                </a:cubicBezTo>
                <a:cubicBezTo>
                  <a:pt x="11" y="12100"/>
                  <a:pt x="0" y="12089"/>
                  <a:pt x="0" y="12075"/>
                </a:cubicBezTo>
                <a:lnTo>
                  <a:pt x="0" y="11925"/>
                </a:lnTo>
                <a:cubicBezTo>
                  <a:pt x="0" y="11912"/>
                  <a:pt x="11" y="11900"/>
                  <a:pt x="25" y="11900"/>
                </a:cubicBezTo>
                <a:cubicBezTo>
                  <a:pt x="39" y="11900"/>
                  <a:pt x="50" y="11912"/>
                  <a:pt x="50" y="11925"/>
                </a:cubicBezTo>
                <a:close/>
                <a:moveTo>
                  <a:pt x="50" y="12275"/>
                </a:moveTo>
                <a:lnTo>
                  <a:pt x="50" y="12425"/>
                </a:lnTo>
                <a:cubicBezTo>
                  <a:pt x="50" y="12439"/>
                  <a:pt x="39" y="12450"/>
                  <a:pt x="25" y="12450"/>
                </a:cubicBezTo>
                <a:cubicBezTo>
                  <a:pt x="11" y="12450"/>
                  <a:pt x="0" y="12439"/>
                  <a:pt x="0" y="12425"/>
                </a:cubicBezTo>
                <a:lnTo>
                  <a:pt x="0" y="12275"/>
                </a:lnTo>
                <a:cubicBezTo>
                  <a:pt x="0" y="12262"/>
                  <a:pt x="11" y="12250"/>
                  <a:pt x="25" y="12250"/>
                </a:cubicBezTo>
                <a:cubicBezTo>
                  <a:pt x="39" y="12250"/>
                  <a:pt x="50" y="12262"/>
                  <a:pt x="50" y="12275"/>
                </a:cubicBezTo>
                <a:close/>
                <a:moveTo>
                  <a:pt x="50" y="12625"/>
                </a:moveTo>
                <a:lnTo>
                  <a:pt x="50" y="12775"/>
                </a:lnTo>
                <a:cubicBezTo>
                  <a:pt x="50" y="12789"/>
                  <a:pt x="39" y="12800"/>
                  <a:pt x="25" y="12800"/>
                </a:cubicBezTo>
                <a:cubicBezTo>
                  <a:pt x="11" y="12800"/>
                  <a:pt x="0" y="12789"/>
                  <a:pt x="0" y="12775"/>
                </a:cubicBezTo>
                <a:lnTo>
                  <a:pt x="0" y="12625"/>
                </a:lnTo>
                <a:cubicBezTo>
                  <a:pt x="0" y="12612"/>
                  <a:pt x="11" y="12600"/>
                  <a:pt x="25" y="12600"/>
                </a:cubicBezTo>
                <a:cubicBezTo>
                  <a:pt x="39" y="12600"/>
                  <a:pt x="50" y="12612"/>
                  <a:pt x="50" y="12625"/>
                </a:cubicBezTo>
                <a:close/>
                <a:moveTo>
                  <a:pt x="50" y="12975"/>
                </a:moveTo>
                <a:lnTo>
                  <a:pt x="50" y="13125"/>
                </a:lnTo>
                <a:cubicBezTo>
                  <a:pt x="50" y="13139"/>
                  <a:pt x="39" y="13150"/>
                  <a:pt x="25" y="13150"/>
                </a:cubicBezTo>
                <a:cubicBezTo>
                  <a:pt x="11" y="13150"/>
                  <a:pt x="0" y="13139"/>
                  <a:pt x="0" y="13125"/>
                </a:cubicBezTo>
                <a:lnTo>
                  <a:pt x="0" y="12975"/>
                </a:lnTo>
                <a:cubicBezTo>
                  <a:pt x="0" y="12962"/>
                  <a:pt x="11" y="12950"/>
                  <a:pt x="25" y="12950"/>
                </a:cubicBezTo>
                <a:cubicBezTo>
                  <a:pt x="39" y="12950"/>
                  <a:pt x="50" y="12962"/>
                  <a:pt x="50" y="12975"/>
                </a:cubicBezTo>
                <a:close/>
                <a:moveTo>
                  <a:pt x="50" y="13325"/>
                </a:moveTo>
                <a:lnTo>
                  <a:pt x="50" y="13475"/>
                </a:lnTo>
                <a:cubicBezTo>
                  <a:pt x="50" y="13489"/>
                  <a:pt x="39" y="13500"/>
                  <a:pt x="25" y="13500"/>
                </a:cubicBezTo>
                <a:cubicBezTo>
                  <a:pt x="11" y="13500"/>
                  <a:pt x="0" y="13489"/>
                  <a:pt x="0" y="13475"/>
                </a:cubicBezTo>
                <a:lnTo>
                  <a:pt x="0" y="13325"/>
                </a:lnTo>
                <a:cubicBezTo>
                  <a:pt x="0" y="13312"/>
                  <a:pt x="11" y="13300"/>
                  <a:pt x="25" y="13300"/>
                </a:cubicBezTo>
                <a:cubicBezTo>
                  <a:pt x="39" y="13300"/>
                  <a:pt x="50" y="13312"/>
                  <a:pt x="50" y="13325"/>
                </a:cubicBezTo>
                <a:close/>
                <a:moveTo>
                  <a:pt x="50" y="13675"/>
                </a:moveTo>
                <a:lnTo>
                  <a:pt x="50" y="13825"/>
                </a:lnTo>
                <a:cubicBezTo>
                  <a:pt x="50" y="13839"/>
                  <a:pt x="39" y="13850"/>
                  <a:pt x="25" y="13850"/>
                </a:cubicBezTo>
                <a:cubicBezTo>
                  <a:pt x="11" y="13850"/>
                  <a:pt x="0" y="13839"/>
                  <a:pt x="0" y="13825"/>
                </a:cubicBezTo>
                <a:lnTo>
                  <a:pt x="0" y="13675"/>
                </a:lnTo>
                <a:cubicBezTo>
                  <a:pt x="0" y="13662"/>
                  <a:pt x="11" y="13650"/>
                  <a:pt x="25" y="13650"/>
                </a:cubicBezTo>
                <a:cubicBezTo>
                  <a:pt x="39" y="13650"/>
                  <a:pt x="50" y="13662"/>
                  <a:pt x="50" y="13675"/>
                </a:cubicBezTo>
                <a:close/>
                <a:moveTo>
                  <a:pt x="50" y="14025"/>
                </a:moveTo>
                <a:lnTo>
                  <a:pt x="50" y="14175"/>
                </a:lnTo>
                <a:cubicBezTo>
                  <a:pt x="50" y="14189"/>
                  <a:pt x="39" y="14200"/>
                  <a:pt x="25" y="14200"/>
                </a:cubicBezTo>
                <a:cubicBezTo>
                  <a:pt x="11" y="14200"/>
                  <a:pt x="0" y="14189"/>
                  <a:pt x="0" y="14175"/>
                </a:cubicBezTo>
                <a:lnTo>
                  <a:pt x="0" y="14025"/>
                </a:lnTo>
                <a:cubicBezTo>
                  <a:pt x="0" y="14012"/>
                  <a:pt x="11" y="14000"/>
                  <a:pt x="25" y="14000"/>
                </a:cubicBezTo>
                <a:cubicBezTo>
                  <a:pt x="39" y="14000"/>
                  <a:pt x="50" y="14012"/>
                  <a:pt x="50" y="14025"/>
                </a:cubicBezTo>
                <a:close/>
                <a:moveTo>
                  <a:pt x="50" y="14375"/>
                </a:moveTo>
                <a:lnTo>
                  <a:pt x="50" y="14525"/>
                </a:lnTo>
                <a:cubicBezTo>
                  <a:pt x="50" y="14539"/>
                  <a:pt x="39" y="14550"/>
                  <a:pt x="25" y="14550"/>
                </a:cubicBezTo>
                <a:cubicBezTo>
                  <a:pt x="11" y="14550"/>
                  <a:pt x="0" y="14539"/>
                  <a:pt x="0" y="14525"/>
                </a:cubicBezTo>
                <a:lnTo>
                  <a:pt x="0" y="14375"/>
                </a:lnTo>
                <a:cubicBezTo>
                  <a:pt x="0" y="14362"/>
                  <a:pt x="11" y="14350"/>
                  <a:pt x="25" y="14350"/>
                </a:cubicBezTo>
                <a:cubicBezTo>
                  <a:pt x="39" y="14350"/>
                  <a:pt x="50" y="14362"/>
                  <a:pt x="50" y="14375"/>
                </a:cubicBezTo>
                <a:close/>
                <a:moveTo>
                  <a:pt x="50" y="14725"/>
                </a:moveTo>
                <a:lnTo>
                  <a:pt x="50" y="14875"/>
                </a:lnTo>
                <a:cubicBezTo>
                  <a:pt x="50" y="14889"/>
                  <a:pt x="39" y="14900"/>
                  <a:pt x="25" y="14900"/>
                </a:cubicBezTo>
                <a:cubicBezTo>
                  <a:pt x="11" y="14900"/>
                  <a:pt x="0" y="14889"/>
                  <a:pt x="0" y="14875"/>
                </a:cubicBezTo>
                <a:lnTo>
                  <a:pt x="0" y="14725"/>
                </a:lnTo>
                <a:cubicBezTo>
                  <a:pt x="0" y="14712"/>
                  <a:pt x="11" y="14700"/>
                  <a:pt x="25" y="14700"/>
                </a:cubicBezTo>
                <a:cubicBezTo>
                  <a:pt x="39" y="14700"/>
                  <a:pt x="50" y="14712"/>
                  <a:pt x="50" y="14725"/>
                </a:cubicBezTo>
                <a:close/>
                <a:moveTo>
                  <a:pt x="50" y="15075"/>
                </a:moveTo>
                <a:lnTo>
                  <a:pt x="50" y="15225"/>
                </a:lnTo>
                <a:cubicBezTo>
                  <a:pt x="50" y="15239"/>
                  <a:pt x="39" y="15250"/>
                  <a:pt x="25" y="15250"/>
                </a:cubicBezTo>
                <a:cubicBezTo>
                  <a:pt x="11" y="15250"/>
                  <a:pt x="0" y="15239"/>
                  <a:pt x="0" y="15225"/>
                </a:cubicBezTo>
                <a:lnTo>
                  <a:pt x="0" y="15075"/>
                </a:lnTo>
                <a:cubicBezTo>
                  <a:pt x="0" y="15062"/>
                  <a:pt x="11" y="15050"/>
                  <a:pt x="25" y="15050"/>
                </a:cubicBezTo>
                <a:cubicBezTo>
                  <a:pt x="39" y="15050"/>
                  <a:pt x="50" y="15062"/>
                  <a:pt x="50" y="15075"/>
                </a:cubicBezTo>
                <a:close/>
                <a:moveTo>
                  <a:pt x="50" y="15425"/>
                </a:moveTo>
                <a:lnTo>
                  <a:pt x="50" y="15575"/>
                </a:lnTo>
                <a:cubicBezTo>
                  <a:pt x="50" y="15589"/>
                  <a:pt x="39" y="15600"/>
                  <a:pt x="25" y="15600"/>
                </a:cubicBezTo>
                <a:cubicBezTo>
                  <a:pt x="11" y="15600"/>
                  <a:pt x="0" y="15589"/>
                  <a:pt x="0" y="15575"/>
                </a:cubicBezTo>
                <a:lnTo>
                  <a:pt x="0" y="15425"/>
                </a:lnTo>
                <a:cubicBezTo>
                  <a:pt x="0" y="15412"/>
                  <a:pt x="11" y="15400"/>
                  <a:pt x="25" y="15400"/>
                </a:cubicBezTo>
                <a:cubicBezTo>
                  <a:pt x="39" y="15400"/>
                  <a:pt x="50" y="15412"/>
                  <a:pt x="50" y="15425"/>
                </a:cubicBezTo>
                <a:close/>
                <a:moveTo>
                  <a:pt x="50" y="15775"/>
                </a:moveTo>
                <a:lnTo>
                  <a:pt x="50" y="15925"/>
                </a:lnTo>
                <a:cubicBezTo>
                  <a:pt x="50" y="15939"/>
                  <a:pt x="39" y="15950"/>
                  <a:pt x="25" y="15950"/>
                </a:cubicBezTo>
                <a:cubicBezTo>
                  <a:pt x="11" y="15950"/>
                  <a:pt x="0" y="15939"/>
                  <a:pt x="0" y="15925"/>
                </a:cubicBezTo>
                <a:lnTo>
                  <a:pt x="0" y="15775"/>
                </a:lnTo>
                <a:cubicBezTo>
                  <a:pt x="0" y="15762"/>
                  <a:pt x="11" y="15750"/>
                  <a:pt x="25" y="15750"/>
                </a:cubicBezTo>
                <a:cubicBezTo>
                  <a:pt x="39" y="15750"/>
                  <a:pt x="50" y="15762"/>
                  <a:pt x="50" y="15775"/>
                </a:cubicBezTo>
                <a:close/>
                <a:moveTo>
                  <a:pt x="50" y="16125"/>
                </a:moveTo>
                <a:lnTo>
                  <a:pt x="50" y="16275"/>
                </a:lnTo>
                <a:cubicBezTo>
                  <a:pt x="50" y="16289"/>
                  <a:pt x="39" y="16300"/>
                  <a:pt x="25" y="16300"/>
                </a:cubicBezTo>
                <a:cubicBezTo>
                  <a:pt x="11" y="16300"/>
                  <a:pt x="0" y="16289"/>
                  <a:pt x="0" y="16275"/>
                </a:cubicBezTo>
                <a:lnTo>
                  <a:pt x="0" y="16125"/>
                </a:lnTo>
                <a:cubicBezTo>
                  <a:pt x="0" y="16112"/>
                  <a:pt x="11" y="16100"/>
                  <a:pt x="25" y="16100"/>
                </a:cubicBezTo>
                <a:cubicBezTo>
                  <a:pt x="39" y="16100"/>
                  <a:pt x="50" y="16112"/>
                  <a:pt x="50" y="16125"/>
                </a:cubicBezTo>
                <a:close/>
                <a:moveTo>
                  <a:pt x="50" y="16475"/>
                </a:moveTo>
                <a:lnTo>
                  <a:pt x="50" y="16625"/>
                </a:lnTo>
                <a:cubicBezTo>
                  <a:pt x="50" y="16639"/>
                  <a:pt x="39" y="16650"/>
                  <a:pt x="25" y="16650"/>
                </a:cubicBezTo>
                <a:cubicBezTo>
                  <a:pt x="11" y="16650"/>
                  <a:pt x="0" y="16639"/>
                  <a:pt x="0" y="16625"/>
                </a:cubicBezTo>
                <a:lnTo>
                  <a:pt x="0" y="16475"/>
                </a:lnTo>
                <a:cubicBezTo>
                  <a:pt x="0" y="16462"/>
                  <a:pt x="11" y="16450"/>
                  <a:pt x="25" y="16450"/>
                </a:cubicBezTo>
                <a:cubicBezTo>
                  <a:pt x="39" y="16450"/>
                  <a:pt x="50" y="16462"/>
                  <a:pt x="50" y="16475"/>
                </a:cubicBezTo>
                <a:close/>
                <a:moveTo>
                  <a:pt x="50" y="16825"/>
                </a:moveTo>
                <a:lnTo>
                  <a:pt x="50" y="16975"/>
                </a:lnTo>
                <a:cubicBezTo>
                  <a:pt x="50" y="16989"/>
                  <a:pt x="39" y="17000"/>
                  <a:pt x="25" y="17000"/>
                </a:cubicBezTo>
                <a:cubicBezTo>
                  <a:pt x="11" y="17000"/>
                  <a:pt x="0" y="16989"/>
                  <a:pt x="0" y="16975"/>
                </a:cubicBezTo>
                <a:lnTo>
                  <a:pt x="0" y="16825"/>
                </a:lnTo>
                <a:cubicBezTo>
                  <a:pt x="0" y="16812"/>
                  <a:pt x="11" y="16800"/>
                  <a:pt x="25" y="16800"/>
                </a:cubicBezTo>
                <a:cubicBezTo>
                  <a:pt x="39" y="16800"/>
                  <a:pt x="50" y="16812"/>
                  <a:pt x="50" y="16825"/>
                </a:cubicBezTo>
                <a:close/>
                <a:moveTo>
                  <a:pt x="50" y="17175"/>
                </a:moveTo>
                <a:lnTo>
                  <a:pt x="50" y="17325"/>
                </a:lnTo>
                <a:cubicBezTo>
                  <a:pt x="50" y="17339"/>
                  <a:pt x="39" y="17350"/>
                  <a:pt x="25" y="17350"/>
                </a:cubicBezTo>
                <a:cubicBezTo>
                  <a:pt x="11" y="17350"/>
                  <a:pt x="0" y="17339"/>
                  <a:pt x="0" y="17325"/>
                </a:cubicBezTo>
                <a:lnTo>
                  <a:pt x="0" y="17175"/>
                </a:lnTo>
                <a:cubicBezTo>
                  <a:pt x="0" y="17162"/>
                  <a:pt x="11" y="17150"/>
                  <a:pt x="25" y="17150"/>
                </a:cubicBezTo>
                <a:cubicBezTo>
                  <a:pt x="39" y="17150"/>
                  <a:pt x="50" y="17162"/>
                  <a:pt x="50" y="17175"/>
                </a:cubicBezTo>
                <a:close/>
                <a:moveTo>
                  <a:pt x="50" y="17525"/>
                </a:moveTo>
                <a:lnTo>
                  <a:pt x="50" y="17675"/>
                </a:lnTo>
                <a:cubicBezTo>
                  <a:pt x="50" y="17689"/>
                  <a:pt x="39" y="17700"/>
                  <a:pt x="25" y="17700"/>
                </a:cubicBezTo>
                <a:cubicBezTo>
                  <a:pt x="11" y="17700"/>
                  <a:pt x="0" y="17689"/>
                  <a:pt x="0" y="17675"/>
                </a:cubicBezTo>
                <a:lnTo>
                  <a:pt x="0" y="17525"/>
                </a:lnTo>
                <a:cubicBezTo>
                  <a:pt x="0" y="17512"/>
                  <a:pt x="11" y="17500"/>
                  <a:pt x="25" y="17500"/>
                </a:cubicBezTo>
                <a:cubicBezTo>
                  <a:pt x="39" y="17500"/>
                  <a:pt x="50" y="17512"/>
                  <a:pt x="50" y="17525"/>
                </a:cubicBezTo>
                <a:close/>
                <a:moveTo>
                  <a:pt x="50" y="17875"/>
                </a:moveTo>
                <a:lnTo>
                  <a:pt x="50" y="18025"/>
                </a:lnTo>
                <a:cubicBezTo>
                  <a:pt x="50" y="18039"/>
                  <a:pt x="39" y="18050"/>
                  <a:pt x="25" y="18050"/>
                </a:cubicBezTo>
                <a:cubicBezTo>
                  <a:pt x="11" y="18050"/>
                  <a:pt x="0" y="18039"/>
                  <a:pt x="0" y="18025"/>
                </a:cubicBezTo>
                <a:lnTo>
                  <a:pt x="0" y="17875"/>
                </a:lnTo>
                <a:cubicBezTo>
                  <a:pt x="0" y="17862"/>
                  <a:pt x="11" y="17850"/>
                  <a:pt x="25" y="17850"/>
                </a:cubicBezTo>
                <a:cubicBezTo>
                  <a:pt x="39" y="17850"/>
                  <a:pt x="50" y="17862"/>
                  <a:pt x="50" y="17875"/>
                </a:cubicBezTo>
                <a:close/>
                <a:moveTo>
                  <a:pt x="50" y="18225"/>
                </a:moveTo>
                <a:lnTo>
                  <a:pt x="50" y="18375"/>
                </a:lnTo>
                <a:cubicBezTo>
                  <a:pt x="50" y="18389"/>
                  <a:pt x="39" y="18400"/>
                  <a:pt x="25" y="18400"/>
                </a:cubicBezTo>
                <a:cubicBezTo>
                  <a:pt x="11" y="18400"/>
                  <a:pt x="0" y="18389"/>
                  <a:pt x="0" y="18375"/>
                </a:cubicBezTo>
                <a:lnTo>
                  <a:pt x="0" y="18225"/>
                </a:lnTo>
                <a:cubicBezTo>
                  <a:pt x="0" y="18212"/>
                  <a:pt x="11" y="18200"/>
                  <a:pt x="25" y="18200"/>
                </a:cubicBezTo>
                <a:cubicBezTo>
                  <a:pt x="39" y="18200"/>
                  <a:pt x="50" y="18212"/>
                  <a:pt x="50" y="18225"/>
                </a:cubicBezTo>
                <a:close/>
                <a:moveTo>
                  <a:pt x="50" y="18575"/>
                </a:moveTo>
                <a:lnTo>
                  <a:pt x="50" y="18725"/>
                </a:lnTo>
                <a:cubicBezTo>
                  <a:pt x="50" y="18739"/>
                  <a:pt x="39" y="18750"/>
                  <a:pt x="25" y="18750"/>
                </a:cubicBezTo>
                <a:cubicBezTo>
                  <a:pt x="11" y="18750"/>
                  <a:pt x="0" y="18739"/>
                  <a:pt x="0" y="18725"/>
                </a:cubicBezTo>
                <a:lnTo>
                  <a:pt x="0" y="18575"/>
                </a:lnTo>
                <a:cubicBezTo>
                  <a:pt x="0" y="18562"/>
                  <a:pt x="11" y="18550"/>
                  <a:pt x="25" y="18550"/>
                </a:cubicBezTo>
                <a:cubicBezTo>
                  <a:pt x="39" y="18550"/>
                  <a:pt x="50" y="18562"/>
                  <a:pt x="50" y="18575"/>
                </a:cubicBezTo>
                <a:close/>
                <a:moveTo>
                  <a:pt x="50" y="18925"/>
                </a:moveTo>
                <a:lnTo>
                  <a:pt x="50" y="19075"/>
                </a:lnTo>
                <a:cubicBezTo>
                  <a:pt x="50" y="19089"/>
                  <a:pt x="39" y="19100"/>
                  <a:pt x="25" y="19100"/>
                </a:cubicBezTo>
                <a:cubicBezTo>
                  <a:pt x="11" y="19100"/>
                  <a:pt x="0" y="19089"/>
                  <a:pt x="0" y="19075"/>
                </a:cubicBezTo>
                <a:lnTo>
                  <a:pt x="0" y="18925"/>
                </a:lnTo>
                <a:cubicBezTo>
                  <a:pt x="0" y="18912"/>
                  <a:pt x="11" y="18900"/>
                  <a:pt x="25" y="18900"/>
                </a:cubicBezTo>
                <a:cubicBezTo>
                  <a:pt x="39" y="18900"/>
                  <a:pt x="50" y="18912"/>
                  <a:pt x="50" y="18925"/>
                </a:cubicBezTo>
                <a:close/>
                <a:moveTo>
                  <a:pt x="50" y="19275"/>
                </a:moveTo>
                <a:lnTo>
                  <a:pt x="50" y="19425"/>
                </a:lnTo>
                <a:cubicBezTo>
                  <a:pt x="50" y="19439"/>
                  <a:pt x="39" y="19450"/>
                  <a:pt x="25" y="19450"/>
                </a:cubicBezTo>
                <a:cubicBezTo>
                  <a:pt x="11" y="19450"/>
                  <a:pt x="0" y="19439"/>
                  <a:pt x="0" y="19425"/>
                </a:cubicBezTo>
                <a:lnTo>
                  <a:pt x="0" y="19275"/>
                </a:lnTo>
                <a:cubicBezTo>
                  <a:pt x="0" y="19262"/>
                  <a:pt x="11" y="19250"/>
                  <a:pt x="25" y="19250"/>
                </a:cubicBezTo>
                <a:cubicBezTo>
                  <a:pt x="39" y="19250"/>
                  <a:pt x="50" y="19262"/>
                  <a:pt x="50" y="19275"/>
                </a:cubicBezTo>
                <a:close/>
                <a:moveTo>
                  <a:pt x="50" y="19625"/>
                </a:moveTo>
                <a:lnTo>
                  <a:pt x="50" y="19775"/>
                </a:lnTo>
                <a:cubicBezTo>
                  <a:pt x="50" y="19789"/>
                  <a:pt x="39" y="19800"/>
                  <a:pt x="25" y="19800"/>
                </a:cubicBezTo>
                <a:cubicBezTo>
                  <a:pt x="11" y="19800"/>
                  <a:pt x="0" y="19789"/>
                  <a:pt x="0" y="19775"/>
                </a:cubicBezTo>
                <a:lnTo>
                  <a:pt x="0" y="19625"/>
                </a:lnTo>
                <a:cubicBezTo>
                  <a:pt x="0" y="19612"/>
                  <a:pt x="11" y="19600"/>
                  <a:pt x="25" y="19600"/>
                </a:cubicBezTo>
                <a:cubicBezTo>
                  <a:pt x="39" y="19600"/>
                  <a:pt x="50" y="19612"/>
                  <a:pt x="50" y="19625"/>
                </a:cubicBezTo>
                <a:close/>
                <a:moveTo>
                  <a:pt x="50" y="19975"/>
                </a:moveTo>
                <a:lnTo>
                  <a:pt x="50" y="20125"/>
                </a:lnTo>
                <a:cubicBezTo>
                  <a:pt x="50" y="20139"/>
                  <a:pt x="39" y="20150"/>
                  <a:pt x="25" y="20150"/>
                </a:cubicBezTo>
                <a:cubicBezTo>
                  <a:pt x="11" y="20150"/>
                  <a:pt x="0" y="20139"/>
                  <a:pt x="0" y="20125"/>
                </a:cubicBezTo>
                <a:lnTo>
                  <a:pt x="0" y="19975"/>
                </a:lnTo>
                <a:cubicBezTo>
                  <a:pt x="0" y="19962"/>
                  <a:pt x="11" y="19950"/>
                  <a:pt x="25" y="19950"/>
                </a:cubicBezTo>
                <a:cubicBezTo>
                  <a:pt x="39" y="19950"/>
                  <a:pt x="50" y="19962"/>
                  <a:pt x="50" y="19975"/>
                </a:cubicBezTo>
                <a:close/>
                <a:moveTo>
                  <a:pt x="50" y="20325"/>
                </a:moveTo>
                <a:lnTo>
                  <a:pt x="50" y="20475"/>
                </a:lnTo>
                <a:cubicBezTo>
                  <a:pt x="50" y="20489"/>
                  <a:pt x="39" y="20500"/>
                  <a:pt x="25" y="20500"/>
                </a:cubicBezTo>
                <a:cubicBezTo>
                  <a:pt x="11" y="20500"/>
                  <a:pt x="0" y="20489"/>
                  <a:pt x="0" y="20475"/>
                </a:cubicBezTo>
                <a:lnTo>
                  <a:pt x="0" y="20325"/>
                </a:lnTo>
                <a:cubicBezTo>
                  <a:pt x="0" y="20312"/>
                  <a:pt x="11" y="20300"/>
                  <a:pt x="25" y="20300"/>
                </a:cubicBezTo>
                <a:cubicBezTo>
                  <a:pt x="39" y="20300"/>
                  <a:pt x="50" y="20312"/>
                  <a:pt x="50" y="20325"/>
                </a:cubicBezTo>
                <a:close/>
                <a:moveTo>
                  <a:pt x="50" y="20675"/>
                </a:moveTo>
                <a:lnTo>
                  <a:pt x="50" y="20825"/>
                </a:lnTo>
                <a:cubicBezTo>
                  <a:pt x="50" y="20839"/>
                  <a:pt x="39" y="20850"/>
                  <a:pt x="25" y="20850"/>
                </a:cubicBezTo>
                <a:cubicBezTo>
                  <a:pt x="11" y="20850"/>
                  <a:pt x="0" y="20839"/>
                  <a:pt x="0" y="20825"/>
                </a:cubicBezTo>
                <a:lnTo>
                  <a:pt x="0" y="20675"/>
                </a:lnTo>
                <a:cubicBezTo>
                  <a:pt x="0" y="20662"/>
                  <a:pt x="11" y="20650"/>
                  <a:pt x="25" y="20650"/>
                </a:cubicBezTo>
                <a:cubicBezTo>
                  <a:pt x="39" y="20650"/>
                  <a:pt x="50" y="20662"/>
                  <a:pt x="50" y="20675"/>
                </a:cubicBezTo>
                <a:close/>
                <a:moveTo>
                  <a:pt x="50" y="21025"/>
                </a:moveTo>
                <a:lnTo>
                  <a:pt x="50" y="21175"/>
                </a:lnTo>
                <a:cubicBezTo>
                  <a:pt x="50" y="21189"/>
                  <a:pt x="39" y="21200"/>
                  <a:pt x="25" y="21200"/>
                </a:cubicBezTo>
                <a:cubicBezTo>
                  <a:pt x="11" y="21200"/>
                  <a:pt x="0" y="21189"/>
                  <a:pt x="0" y="21175"/>
                </a:cubicBezTo>
                <a:lnTo>
                  <a:pt x="0" y="21025"/>
                </a:lnTo>
                <a:cubicBezTo>
                  <a:pt x="0" y="21012"/>
                  <a:pt x="11" y="21000"/>
                  <a:pt x="25" y="21000"/>
                </a:cubicBezTo>
                <a:cubicBezTo>
                  <a:pt x="39" y="21000"/>
                  <a:pt x="50" y="21012"/>
                  <a:pt x="50" y="21025"/>
                </a:cubicBezTo>
                <a:close/>
                <a:moveTo>
                  <a:pt x="50" y="21375"/>
                </a:moveTo>
                <a:lnTo>
                  <a:pt x="50" y="21525"/>
                </a:lnTo>
                <a:cubicBezTo>
                  <a:pt x="50" y="21539"/>
                  <a:pt x="39" y="21550"/>
                  <a:pt x="25" y="21550"/>
                </a:cubicBezTo>
                <a:cubicBezTo>
                  <a:pt x="11" y="21550"/>
                  <a:pt x="0" y="21539"/>
                  <a:pt x="0" y="21525"/>
                </a:cubicBezTo>
                <a:lnTo>
                  <a:pt x="0" y="21375"/>
                </a:lnTo>
                <a:cubicBezTo>
                  <a:pt x="0" y="21362"/>
                  <a:pt x="11" y="21350"/>
                  <a:pt x="25" y="21350"/>
                </a:cubicBezTo>
                <a:cubicBezTo>
                  <a:pt x="39" y="21350"/>
                  <a:pt x="50" y="21362"/>
                  <a:pt x="50" y="21375"/>
                </a:cubicBezTo>
                <a:close/>
                <a:moveTo>
                  <a:pt x="50" y="21725"/>
                </a:moveTo>
                <a:lnTo>
                  <a:pt x="50" y="21875"/>
                </a:lnTo>
                <a:cubicBezTo>
                  <a:pt x="50" y="21889"/>
                  <a:pt x="39" y="21900"/>
                  <a:pt x="25" y="21900"/>
                </a:cubicBezTo>
                <a:cubicBezTo>
                  <a:pt x="11" y="21900"/>
                  <a:pt x="0" y="21889"/>
                  <a:pt x="0" y="21875"/>
                </a:cubicBezTo>
                <a:lnTo>
                  <a:pt x="0" y="21725"/>
                </a:lnTo>
                <a:cubicBezTo>
                  <a:pt x="0" y="21712"/>
                  <a:pt x="11" y="21700"/>
                  <a:pt x="25" y="21700"/>
                </a:cubicBezTo>
                <a:cubicBezTo>
                  <a:pt x="39" y="21700"/>
                  <a:pt x="50" y="21712"/>
                  <a:pt x="50" y="21725"/>
                </a:cubicBezTo>
                <a:close/>
                <a:moveTo>
                  <a:pt x="50" y="22075"/>
                </a:moveTo>
                <a:lnTo>
                  <a:pt x="50" y="22225"/>
                </a:lnTo>
                <a:cubicBezTo>
                  <a:pt x="50" y="22239"/>
                  <a:pt x="39" y="22250"/>
                  <a:pt x="25" y="22250"/>
                </a:cubicBezTo>
                <a:cubicBezTo>
                  <a:pt x="11" y="22250"/>
                  <a:pt x="0" y="22239"/>
                  <a:pt x="0" y="22225"/>
                </a:cubicBezTo>
                <a:lnTo>
                  <a:pt x="0" y="22075"/>
                </a:lnTo>
                <a:cubicBezTo>
                  <a:pt x="0" y="22062"/>
                  <a:pt x="11" y="22050"/>
                  <a:pt x="25" y="22050"/>
                </a:cubicBezTo>
                <a:cubicBezTo>
                  <a:pt x="39" y="22050"/>
                  <a:pt x="50" y="22062"/>
                  <a:pt x="50" y="22075"/>
                </a:cubicBezTo>
                <a:close/>
                <a:moveTo>
                  <a:pt x="50" y="22425"/>
                </a:moveTo>
                <a:lnTo>
                  <a:pt x="50" y="22575"/>
                </a:lnTo>
                <a:cubicBezTo>
                  <a:pt x="50" y="22589"/>
                  <a:pt x="39" y="22600"/>
                  <a:pt x="25" y="22600"/>
                </a:cubicBezTo>
                <a:cubicBezTo>
                  <a:pt x="11" y="22600"/>
                  <a:pt x="0" y="22589"/>
                  <a:pt x="0" y="22575"/>
                </a:cubicBezTo>
                <a:lnTo>
                  <a:pt x="0" y="22425"/>
                </a:lnTo>
                <a:cubicBezTo>
                  <a:pt x="0" y="22412"/>
                  <a:pt x="11" y="22400"/>
                  <a:pt x="25" y="22400"/>
                </a:cubicBezTo>
                <a:cubicBezTo>
                  <a:pt x="39" y="22400"/>
                  <a:pt x="50" y="22412"/>
                  <a:pt x="50" y="22425"/>
                </a:cubicBezTo>
                <a:close/>
                <a:moveTo>
                  <a:pt x="50" y="22775"/>
                </a:moveTo>
                <a:lnTo>
                  <a:pt x="50" y="22925"/>
                </a:lnTo>
                <a:cubicBezTo>
                  <a:pt x="50" y="22939"/>
                  <a:pt x="39" y="22950"/>
                  <a:pt x="25" y="22950"/>
                </a:cubicBezTo>
                <a:cubicBezTo>
                  <a:pt x="11" y="22950"/>
                  <a:pt x="0" y="22939"/>
                  <a:pt x="0" y="22925"/>
                </a:cubicBezTo>
                <a:lnTo>
                  <a:pt x="0" y="22775"/>
                </a:lnTo>
                <a:cubicBezTo>
                  <a:pt x="0" y="22762"/>
                  <a:pt x="11" y="22750"/>
                  <a:pt x="25" y="22750"/>
                </a:cubicBezTo>
                <a:cubicBezTo>
                  <a:pt x="39" y="22750"/>
                  <a:pt x="50" y="22762"/>
                  <a:pt x="50" y="22775"/>
                </a:cubicBezTo>
                <a:close/>
                <a:moveTo>
                  <a:pt x="50" y="23125"/>
                </a:moveTo>
                <a:lnTo>
                  <a:pt x="50" y="23275"/>
                </a:lnTo>
                <a:cubicBezTo>
                  <a:pt x="50" y="23289"/>
                  <a:pt x="39" y="23300"/>
                  <a:pt x="25" y="23300"/>
                </a:cubicBezTo>
                <a:cubicBezTo>
                  <a:pt x="11" y="23300"/>
                  <a:pt x="0" y="23289"/>
                  <a:pt x="0" y="23275"/>
                </a:cubicBezTo>
                <a:lnTo>
                  <a:pt x="0" y="23125"/>
                </a:lnTo>
                <a:cubicBezTo>
                  <a:pt x="0" y="23112"/>
                  <a:pt x="11" y="23100"/>
                  <a:pt x="25" y="23100"/>
                </a:cubicBezTo>
                <a:cubicBezTo>
                  <a:pt x="39" y="23100"/>
                  <a:pt x="50" y="23112"/>
                  <a:pt x="50" y="23125"/>
                </a:cubicBezTo>
                <a:close/>
                <a:moveTo>
                  <a:pt x="50" y="23475"/>
                </a:moveTo>
                <a:lnTo>
                  <a:pt x="50" y="23625"/>
                </a:lnTo>
                <a:cubicBezTo>
                  <a:pt x="50" y="23639"/>
                  <a:pt x="39" y="23650"/>
                  <a:pt x="25" y="23650"/>
                </a:cubicBezTo>
                <a:cubicBezTo>
                  <a:pt x="11" y="23650"/>
                  <a:pt x="0" y="23639"/>
                  <a:pt x="0" y="23625"/>
                </a:cubicBezTo>
                <a:lnTo>
                  <a:pt x="0" y="23475"/>
                </a:lnTo>
                <a:cubicBezTo>
                  <a:pt x="0" y="23462"/>
                  <a:pt x="11" y="23450"/>
                  <a:pt x="25" y="23450"/>
                </a:cubicBezTo>
                <a:cubicBezTo>
                  <a:pt x="39" y="23450"/>
                  <a:pt x="50" y="23462"/>
                  <a:pt x="50" y="23475"/>
                </a:cubicBezTo>
                <a:close/>
                <a:moveTo>
                  <a:pt x="50" y="23825"/>
                </a:moveTo>
                <a:lnTo>
                  <a:pt x="50" y="23975"/>
                </a:lnTo>
                <a:cubicBezTo>
                  <a:pt x="50" y="23989"/>
                  <a:pt x="39" y="24000"/>
                  <a:pt x="25" y="24000"/>
                </a:cubicBezTo>
                <a:cubicBezTo>
                  <a:pt x="11" y="24000"/>
                  <a:pt x="0" y="23989"/>
                  <a:pt x="0" y="23975"/>
                </a:cubicBezTo>
                <a:lnTo>
                  <a:pt x="0" y="23825"/>
                </a:lnTo>
                <a:cubicBezTo>
                  <a:pt x="0" y="23812"/>
                  <a:pt x="11" y="23800"/>
                  <a:pt x="25" y="23800"/>
                </a:cubicBezTo>
                <a:cubicBezTo>
                  <a:pt x="39" y="23800"/>
                  <a:pt x="50" y="23812"/>
                  <a:pt x="50" y="23825"/>
                </a:cubicBezTo>
                <a:close/>
                <a:moveTo>
                  <a:pt x="50" y="24175"/>
                </a:moveTo>
                <a:lnTo>
                  <a:pt x="50" y="24325"/>
                </a:lnTo>
                <a:cubicBezTo>
                  <a:pt x="50" y="24339"/>
                  <a:pt x="39" y="24350"/>
                  <a:pt x="25" y="24350"/>
                </a:cubicBezTo>
                <a:cubicBezTo>
                  <a:pt x="11" y="24350"/>
                  <a:pt x="0" y="24339"/>
                  <a:pt x="0" y="24325"/>
                </a:cubicBezTo>
                <a:lnTo>
                  <a:pt x="0" y="24175"/>
                </a:lnTo>
                <a:cubicBezTo>
                  <a:pt x="0" y="24162"/>
                  <a:pt x="11" y="24150"/>
                  <a:pt x="25" y="24150"/>
                </a:cubicBezTo>
                <a:cubicBezTo>
                  <a:pt x="39" y="24150"/>
                  <a:pt x="50" y="24162"/>
                  <a:pt x="50" y="24175"/>
                </a:cubicBezTo>
                <a:close/>
                <a:moveTo>
                  <a:pt x="50" y="24525"/>
                </a:moveTo>
                <a:lnTo>
                  <a:pt x="50" y="24675"/>
                </a:lnTo>
                <a:cubicBezTo>
                  <a:pt x="50" y="24689"/>
                  <a:pt x="39" y="24700"/>
                  <a:pt x="25" y="24700"/>
                </a:cubicBezTo>
                <a:cubicBezTo>
                  <a:pt x="11" y="24700"/>
                  <a:pt x="0" y="24689"/>
                  <a:pt x="0" y="24675"/>
                </a:cubicBezTo>
                <a:lnTo>
                  <a:pt x="0" y="24525"/>
                </a:lnTo>
                <a:cubicBezTo>
                  <a:pt x="0" y="24512"/>
                  <a:pt x="11" y="24500"/>
                  <a:pt x="25" y="24500"/>
                </a:cubicBezTo>
                <a:cubicBezTo>
                  <a:pt x="39" y="24500"/>
                  <a:pt x="50" y="24512"/>
                  <a:pt x="50" y="24525"/>
                </a:cubicBezTo>
                <a:close/>
                <a:moveTo>
                  <a:pt x="50" y="24875"/>
                </a:moveTo>
                <a:lnTo>
                  <a:pt x="50" y="25025"/>
                </a:lnTo>
                <a:cubicBezTo>
                  <a:pt x="50" y="25039"/>
                  <a:pt x="39" y="25050"/>
                  <a:pt x="25" y="25050"/>
                </a:cubicBezTo>
                <a:cubicBezTo>
                  <a:pt x="11" y="25050"/>
                  <a:pt x="0" y="25039"/>
                  <a:pt x="0" y="25025"/>
                </a:cubicBezTo>
                <a:lnTo>
                  <a:pt x="0" y="24875"/>
                </a:lnTo>
                <a:cubicBezTo>
                  <a:pt x="0" y="24862"/>
                  <a:pt x="11" y="24850"/>
                  <a:pt x="25" y="24850"/>
                </a:cubicBezTo>
                <a:cubicBezTo>
                  <a:pt x="39" y="24850"/>
                  <a:pt x="50" y="24862"/>
                  <a:pt x="50" y="24875"/>
                </a:cubicBezTo>
                <a:close/>
              </a:path>
            </a:pathLst>
          </a:custGeom>
          <a:solidFill>
            <a:srgbClr val="ABAFB2"/>
          </a:solidFill>
          <a:ln w="1" cap="flat">
            <a:solidFill>
              <a:srgbClr val="ABAFB2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Freeform 77"/>
          <p:cNvSpPr>
            <a:spLocks noEditPoints="1"/>
          </p:cNvSpPr>
          <p:nvPr/>
        </p:nvSpPr>
        <p:spPr bwMode="auto">
          <a:xfrm>
            <a:off x="939800" y="3244850"/>
            <a:ext cx="6850063" cy="7938"/>
          </a:xfrm>
          <a:custGeom>
            <a:avLst/>
            <a:gdLst>
              <a:gd name="T0" fmla="*/ 21929 w 22291"/>
              <a:gd name="T1" fmla="*/ 25 h 25"/>
              <a:gd name="T2" fmla="*/ 21504 w 22291"/>
              <a:gd name="T3" fmla="*/ 25 h 25"/>
              <a:gd name="T4" fmla="*/ 21141 w 22291"/>
              <a:gd name="T5" fmla="*/ 12 h 25"/>
              <a:gd name="T6" fmla="*/ 20804 w 22291"/>
              <a:gd name="T7" fmla="*/ 0 h 25"/>
              <a:gd name="T8" fmla="*/ 20529 w 22291"/>
              <a:gd name="T9" fmla="*/ 0 h 25"/>
              <a:gd name="T10" fmla="*/ 20191 w 22291"/>
              <a:gd name="T11" fmla="*/ 12 h 25"/>
              <a:gd name="T12" fmla="*/ 19829 w 22291"/>
              <a:gd name="T13" fmla="*/ 25 h 25"/>
              <a:gd name="T14" fmla="*/ 19304 w 22291"/>
              <a:gd name="T15" fmla="*/ 25 h 25"/>
              <a:gd name="T16" fmla="*/ 18879 w 22291"/>
              <a:gd name="T17" fmla="*/ 25 h 25"/>
              <a:gd name="T18" fmla="*/ 18516 w 22291"/>
              <a:gd name="T19" fmla="*/ 12 h 25"/>
              <a:gd name="T20" fmla="*/ 18179 w 22291"/>
              <a:gd name="T21" fmla="*/ 0 h 25"/>
              <a:gd name="T22" fmla="*/ 17904 w 22291"/>
              <a:gd name="T23" fmla="*/ 0 h 25"/>
              <a:gd name="T24" fmla="*/ 17566 w 22291"/>
              <a:gd name="T25" fmla="*/ 12 h 25"/>
              <a:gd name="T26" fmla="*/ 17204 w 22291"/>
              <a:gd name="T27" fmla="*/ 25 h 25"/>
              <a:gd name="T28" fmla="*/ 16679 w 22291"/>
              <a:gd name="T29" fmla="*/ 25 h 25"/>
              <a:gd name="T30" fmla="*/ 16254 w 22291"/>
              <a:gd name="T31" fmla="*/ 25 h 25"/>
              <a:gd name="T32" fmla="*/ 15891 w 22291"/>
              <a:gd name="T33" fmla="*/ 12 h 25"/>
              <a:gd name="T34" fmla="*/ 15554 w 22291"/>
              <a:gd name="T35" fmla="*/ 0 h 25"/>
              <a:gd name="T36" fmla="*/ 15279 w 22291"/>
              <a:gd name="T37" fmla="*/ 0 h 25"/>
              <a:gd name="T38" fmla="*/ 14941 w 22291"/>
              <a:gd name="T39" fmla="*/ 12 h 25"/>
              <a:gd name="T40" fmla="*/ 14579 w 22291"/>
              <a:gd name="T41" fmla="*/ 25 h 25"/>
              <a:gd name="T42" fmla="*/ 14054 w 22291"/>
              <a:gd name="T43" fmla="*/ 25 h 25"/>
              <a:gd name="T44" fmla="*/ 13629 w 22291"/>
              <a:gd name="T45" fmla="*/ 25 h 25"/>
              <a:gd name="T46" fmla="*/ 13266 w 22291"/>
              <a:gd name="T47" fmla="*/ 12 h 25"/>
              <a:gd name="T48" fmla="*/ 12929 w 22291"/>
              <a:gd name="T49" fmla="*/ 0 h 25"/>
              <a:gd name="T50" fmla="*/ 12654 w 22291"/>
              <a:gd name="T51" fmla="*/ 0 h 25"/>
              <a:gd name="T52" fmla="*/ 12316 w 22291"/>
              <a:gd name="T53" fmla="*/ 12 h 25"/>
              <a:gd name="T54" fmla="*/ 11954 w 22291"/>
              <a:gd name="T55" fmla="*/ 25 h 25"/>
              <a:gd name="T56" fmla="*/ 11429 w 22291"/>
              <a:gd name="T57" fmla="*/ 25 h 25"/>
              <a:gd name="T58" fmla="*/ 11004 w 22291"/>
              <a:gd name="T59" fmla="*/ 25 h 25"/>
              <a:gd name="T60" fmla="*/ 10641 w 22291"/>
              <a:gd name="T61" fmla="*/ 12 h 25"/>
              <a:gd name="T62" fmla="*/ 10304 w 22291"/>
              <a:gd name="T63" fmla="*/ 0 h 25"/>
              <a:gd name="T64" fmla="*/ 10029 w 22291"/>
              <a:gd name="T65" fmla="*/ 0 h 25"/>
              <a:gd name="T66" fmla="*/ 9691 w 22291"/>
              <a:gd name="T67" fmla="*/ 12 h 25"/>
              <a:gd name="T68" fmla="*/ 9329 w 22291"/>
              <a:gd name="T69" fmla="*/ 25 h 25"/>
              <a:gd name="T70" fmla="*/ 8804 w 22291"/>
              <a:gd name="T71" fmla="*/ 25 h 25"/>
              <a:gd name="T72" fmla="*/ 8379 w 22291"/>
              <a:gd name="T73" fmla="*/ 25 h 25"/>
              <a:gd name="T74" fmla="*/ 8016 w 22291"/>
              <a:gd name="T75" fmla="*/ 12 h 25"/>
              <a:gd name="T76" fmla="*/ 7679 w 22291"/>
              <a:gd name="T77" fmla="*/ 0 h 25"/>
              <a:gd name="T78" fmla="*/ 7404 w 22291"/>
              <a:gd name="T79" fmla="*/ 0 h 25"/>
              <a:gd name="T80" fmla="*/ 7066 w 22291"/>
              <a:gd name="T81" fmla="*/ 12 h 25"/>
              <a:gd name="T82" fmla="*/ 6704 w 22291"/>
              <a:gd name="T83" fmla="*/ 25 h 25"/>
              <a:gd name="T84" fmla="*/ 6179 w 22291"/>
              <a:gd name="T85" fmla="*/ 25 h 25"/>
              <a:gd name="T86" fmla="*/ 5754 w 22291"/>
              <a:gd name="T87" fmla="*/ 25 h 25"/>
              <a:gd name="T88" fmla="*/ 5391 w 22291"/>
              <a:gd name="T89" fmla="*/ 12 h 25"/>
              <a:gd name="T90" fmla="*/ 5054 w 22291"/>
              <a:gd name="T91" fmla="*/ 0 h 25"/>
              <a:gd name="T92" fmla="*/ 4779 w 22291"/>
              <a:gd name="T93" fmla="*/ 0 h 25"/>
              <a:gd name="T94" fmla="*/ 4441 w 22291"/>
              <a:gd name="T95" fmla="*/ 12 h 25"/>
              <a:gd name="T96" fmla="*/ 4079 w 22291"/>
              <a:gd name="T97" fmla="*/ 25 h 25"/>
              <a:gd name="T98" fmla="*/ 3554 w 22291"/>
              <a:gd name="T99" fmla="*/ 25 h 25"/>
              <a:gd name="T100" fmla="*/ 3129 w 22291"/>
              <a:gd name="T101" fmla="*/ 25 h 25"/>
              <a:gd name="T102" fmla="*/ 2766 w 22291"/>
              <a:gd name="T103" fmla="*/ 12 h 25"/>
              <a:gd name="T104" fmla="*/ 2429 w 22291"/>
              <a:gd name="T105" fmla="*/ 0 h 25"/>
              <a:gd name="T106" fmla="*/ 2154 w 22291"/>
              <a:gd name="T107" fmla="*/ 0 h 25"/>
              <a:gd name="T108" fmla="*/ 1816 w 22291"/>
              <a:gd name="T109" fmla="*/ 12 h 25"/>
              <a:gd name="T110" fmla="*/ 1454 w 22291"/>
              <a:gd name="T111" fmla="*/ 25 h 25"/>
              <a:gd name="T112" fmla="*/ 929 w 22291"/>
              <a:gd name="T113" fmla="*/ 25 h 25"/>
              <a:gd name="T114" fmla="*/ 504 w 22291"/>
              <a:gd name="T115" fmla="*/ 25 h 25"/>
              <a:gd name="T116" fmla="*/ 141 w 22291"/>
              <a:gd name="T117" fmla="*/ 12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291" h="25">
                <a:moveTo>
                  <a:pt x="22279" y="25"/>
                </a:moveTo>
                <a:lnTo>
                  <a:pt x="22204" y="25"/>
                </a:lnTo>
                <a:cubicBezTo>
                  <a:pt x="22197" y="25"/>
                  <a:pt x="22191" y="19"/>
                  <a:pt x="22191" y="12"/>
                </a:cubicBezTo>
                <a:cubicBezTo>
                  <a:pt x="22191" y="5"/>
                  <a:pt x="22197" y="0"/>
                  <a:pt x="22204" y="0"/>
                </a:cubicBezTo>
                <a:lnTo>
                  <a:pt x="22279" y="0"/>
                </a:lnTo>
                <a:cubicBezTo>
                  <a:pt x="22286" y="0"/>
                  <a:pt x="22291" y="5"/>
                  <a:pt x="22291" y="12"/>
                </a:cubicBezTo>
                <a:cubicBezTo>
                  <a:pt x="22291" y="19"/>
                  <a:pt x="22286" y="25"/>
                  <a:pt x="22279" y="25"/>
                </a:cubicBezTo>
                <a:close/>
                <a:moveTo>
                  <a:pt x="22104" y="25"/>
                </a:moveTo>
                <a:lnTo>
                  <a:pt x="22029" y="25"/>
                </a:lnTo>
                <a:cubicBezTo>
                  <a:pt x="22022" y="25"/>
                  <a:pt x="22016" y="19"/>
                  <a:pt x="22016" y="12"/>
                </a:cubicBezTo>
                <a:cubicBezTo>
                  <a:pt x="22016" y="5"/>
                  <a:pt x="22022" y="0"/>
                  <a:pt x="22029" y="0"/>
                </a:cubicBezTo>
                <a:lnTo>
                  <a:pt x="22104" y="0"/>
                </a:lnTo>
                <a:cubicBezTo>
                  <a:pt x="22111" y="0"/>
                  <a:pt x="22116" y="5"/>
                  <a:pt x="22116" y="12"/>
                </a:cubicBezTo>
                <a:cubicBezTo>
                  <a:pt x="22116" y="19"/>
                  <a:pt x="22111" y="25"/>
                  <a:pt x="22104" y="25"/>
                </a:cubicBezTo>
                <a:close/>
                <a:moveTo>
                  <a:pt x="21929" y="25"/>
                </a:moveTo>
                <a:lnTo>
                  <a:pt x="21854" y="25"/>
                </a:lnTo>
                <a:cubicBezTo>
                  <a:pt x="21847" y="25"/>
                  <a:pt x="21841" y="19"/>
                  <a:pt x="21841" y="12"/>
                </a:cubicBezTo>
                <a:cubicBezTo>
                  <a:pt x="21841" y="5"/>
                  <a:pt x="21847" y="0"/>
                  <a:pt x="21854" y="0"/>
                </a:cubicBezTo>
                <a:lnTo>
                  <a:pt x="21929" y="0"/>
                </a:lnTo>
                <a:cubicBezTo>
                  <a:pt x="21936" y="0"/>
                  <a:pt x="21941" y="5"/>
                  <a:pt x="21941" y="12"/>
                </a:cubicBezTo>
                <a:cubicBezTo>
                  <a:pt x="21941" y="19"/>
                  <a:pt x="21936" y="25"/>
                  <a:pt x="21929" y="25"/>
                </a:cubicBezTo>
                <a:close/>
                <a:moveTo>
                  <a:pt x="21754" y="25"/>
                </a:moveTo>
                <a:lnTo>
                  <a:pt x="21679" y="25"/>
                </a:lnTo>
                <a:cubicBezTo>
                  <a:pt x="21672" y="25"/>
                  <a:pt x="21666" y="19"/>
                  <a:pt x="21666" y="12"/>
                </a:cubicBezTo>
                <a:cubicBezTo>
                  <a:pt x="21666" y="5"/>
                  <a:pt x="21672" y="0"/>
                  <a:pt x="21679" y="0"/>
                </a:cubicBezTo>
                <a:lnTo>
                  <a:pt x="21754" y="0"/>
                </a:lnTo>
                <a:cubicBezTo>
                  <a:pt x="21761" y="0"/>
                  <a:pt x="21766" y="5"/>
                  <a:pt x="21766" y="12"/>
                </a:cubicBezTo>
                <a:cubicBezTo>
                  <a:pt x="21766" y="19"/>
                  <a:pt x="21761" y="25"/>
                  <a:pt x="21754" y="25"/>
                </a:cubicBezTo>
                <a:close/>
                <a:moveTo>
                  <a:pt x="21579" y="25"/>
                </a:moveTo>
                <a:lnTo>
                  <a:pt x="21504" y="25"/>
                </a:lnTo>
                <a:cubicBezTo>
                  <a:pt x="21497" y="25"/>
                  <a:pt x="21491" y="19"/>
                  <a:pt x="21491" y="12"/>
                </a:cubicBezTo>
                <a:cubicBezTo>
                  <a:pt x="21491" y="5"/>
                  <a:pt x="21497" y="0"/>
                  <a:pt x="21504" y="0"/>
                </a:cubicBezTo>
                <a:lnTo>
                  <a:pt x="21579" y="0"/>
                </a:lnTo>
                <a:cubicBezTo>
                  <a:pt x="21586" y="0"/>
                  <a:pt x="21591" y="5"/>
                  <a:pt x="21591" y="12"/>
                </a:cubicBezTo>
                <a:cubicBezTo>
                  <a:pt x="21591" y="19"/>
                  <a:pt x="21586" y="25"/>
                  <a:pt x="21579" y="25"/>
                </a:cubicBezTo>
                <a:close/>
                <a:moveTo>
                  <a:pt x="21404" y="25"/>
                </a:moveTo>
                <a:lnTo>
                  <a:pt x="21329" y="25"/>
                </a:lnTo>
                <a:cubicBezTo>
                  <a:pt x="21322" y="25"/>
                  <a:pt x="21316" y="19"/>
                  <a:pt x="21316" y="12"/>
                </a:cubicBezTo>
                <a:cubicBezTo>
                  <a:pt x="21316" y="5"/>
                  <a:pt x="21322" y="0"/>
                  <a:pt x="21329" y="0"/>
                </a:cubicBezTo>
                <a:lnTo>
                  <a:pt x="21404" y="0"/>
                </a:lnTo>
                <a:cubicBezTo>
                  <a:pt x="21411" y="0"/>
                  <a:pt x="21416" y="5"/>
                  <a:pt x="21416" y="12"/>
                </a:cubicBezTo>
                <a:cubicBezTo>
                  <a:pt x="21416" y="19"/>
                  <a:pt x="21411" y="25"/>
                  <a:pt x="21404" y="25"/>
                </a:cubicBezTo>
                <a:close/>
                <a:moveTo>
                  <a:pt x="21229" y="25"/>
                </a:moveTo>
                <a:lnTo>
                  <a:pt x="21154" y="25"/>
                </a:lnTo>
                <a:cubicBezTo>
                  <a:pt x="21147" y="25"/>
                  <a:pt x="21141" y="19"/>
                  <a:pt x="21141" y="12"/>
                </a:cubicBezTo>
                <a:cubicBezTo>
                  <a:pt x="21141" y="5"/>
                  <a:pt x="21147" y="0"/>
                  <a:pt x="21154" y="0"/>
                </a:cubicBezTo>
                <a:lnTo>
                  <a:pt x="21229" y="0"/>
                </a:lnTo>
                <a:cubicBezTo>
                  <a:pt x="21236" y="0"/>
                  <a:pt x="21241" y="5"/>
                  <a:pt x="21241" y="12"/>
                </a:cubicBezTo>
                <a:cubicBezTo>
                  <a:pt x="21241" y="19"/>
                  <a:pt x="21236" y="25"/>
                  <a:pt x="21229" y="25"/>
                </a:cubicBezTo>
                <a:close/>
                <a:moveTo>
                  <a:pt x="21054" y="25"/>
                </a:moveTo>
                <a:lnTo>
                  <a:pt x="20979" y="25"/>
                </a:lnTo>
                <a:cubicBezTo>
                  <a:pt x="20972" y="25"/>
                  <a:pt x="20966" y="19"/>
                  <a:pt x="20966" y="12"/>
                </a:cubicBezTo>
                <a:cubicBezTo>
                  <a:pt x="20966" y="5"/>
                  <a:pt x="20972" y="0"/>
                  <a:pt x="20979" y="0"/>
                </a:cubicBezTo>
                <a:lnTo>
                  <a:pt x="21054" y="0"/>
                </a:lnTo>
                <a:cubicBezTo>
                  <a:pt x="21061" y="0"/>
                  <a:pt x="21066" y="5"/>
                  <a:pt x="21066" y="12"/>
                </a:cubicBezTo>
                <a:cubicBezTo>
                  <a:pt x="21066" y="19"/>
                  <a:pt x="21061" y="25"/>
                  <a:pt x="21054" y="25"/>
                </a:cubicBezTo>
                <a:close/>
                <a:moveTo>
                  <a:pt x="20879" y="25"/>
                </a:moveTo>
                <a:lnTo>
                  <a:pt x="20804" y="25"/>
                </a:lnTo>
                <a:cubicBezTo>
                  <a:pt x="20797" y="25"/>
                  <a:pt x="20791" y="19"/>
                  <a:pt x="20791" y="12"/>
                </a:cubicBezTo>
                <a:cubicBezTo>
                  <a:pt x="20791" y="5"/>
                  <a:pt x="20797" y="0"/>
                  <a:pt x="20804" y="0"/>
                </a:cubicBezTo>
                <a:lnTo>
                  <a:pt x="20879" y="0"/>
                </a:lnTo>
                <a:cubicBezTo>
                  <a:pt x="20886" y="0"/>
                  <a:pt x="20891" y="5"/>
                  <a:pt x="20891" y="12"/>
                </a:cubicBezTo>
                <a:cubicBezTo>
                  <a:pt x="20891" y="19"/>
                  <a:pt x="20886" y="25"/>
                  <a:pt x="20879" y="25"/>
                </a:cubicBezTo>
                <a:close/>
                <a:moveTo>
                  <a:pt x="20704" y="25"/>
                </a:moveTo>
                <a:lnTo>
                  <a:pt x="20629" y="25"/>
                </a:lnTo>
                <a:cubicBezTo>
                  <a:pt x="20622" y="25"/>
                  <a:pt x="20616" y="19"/>
                  <a:pt x="20616" y="12"/>
                </a:cubicBezTo>
                <a:cubicBezTo>
                  <a:pt x="20616" y="5"/>
                  <a:pt x="20622" y="0"/>
                  <a:pt x="20629" y="0"/>
                </a:cubicBezTo>
                <a:lnTo>
                  <a:pt x="20704" y="0"/>
                </a:lnTo>
                <a:cubicBezTo>
                  <a:pt x="20711" y="0"/>
                  <a:pt x="20716" y="5"/>
                  <a:pt x="20716" y="12"/>
                </a:cubicBezTo>
                <a:cubicBezTo>
                  <a:pt x="20716" y="19"/>
                  <a:pt x="20711" y="25"/>
                  <a:pt x="20704" y="25"/>
                </a:cubicBezTo>
                <a:close/>
                <a:moveTo>
                  <a:pt x="20529" y="25"/>
                </a:moveTo>
                <a:lnTo>
                  <a:pt x="20454" y="25"/>
                </a:lnTo>
                <a:cubicBezTo>
                  <a:pt x="20447" y="25"/>
                  <a:pt x="20441" y="19"/>
                  <a:pt x="20441" y="12"/>
                </a:cubicBezTo>
                <a:cubicBezTo>
                  <a:pt x="20441" y="5"/>
                  <a:pt x="20447" y="0"/>
                  <a:pt x="20454" y="0"/>
                </a:cubicBezTo>
                <a:lnTo>
                  <a:pt x="20529" y="0"/>
                </a:lnTo>
                <a:cubicBezTo>
                  <a:pt x="20536" y="0"/>
                  <a:pt x="20541" y="5"/>
                  <a:pt x="20541" y="12"/>
                </a:cubicBezTo>
                <a:cubicBezTo>
                  <a:pt x="20541" y="19"/>
                  <a:pt x="20536" y="25"/>
                  <a:pt x="20529" y="25"/>
                </a:cubicBezTo>
                <a:close/>
                <a:moveTo>
                  <a:pt x="20354" y="25"/>
                </a:moveTo>
                <a:lnTo>
                  <a:pt x="20279" y="25"/>
                </a:lnTo>
                <a:cubicBezTo>
                  <a:pt x="20272" y="25"/>
                  <a:pt x="20266" y="19"/>
                  <a:pt x="20266" y="12"/>
                </a:cubicBezTo>
                <a:cubicBezTo>
                  <a:pt x="20266" y="5"/>
                  <a:pt x="20272" y="0"/>
                  <a:pt x="20279" y="0"/>
                </a:cubicBezTo>
                <a:lnTo>
                  <a:pt x="20354" y="0"/>
                </a:lnTo>
                <a:cubicBezTo>
                  <a:pt x="20361" y="0"/>
                  <a:pt x="20366" y="5"/>
                  <a:pt x="20366" y="12"/>
                </a:cubicBezTo>
                <a:cubicBezTo>
                  <a:pt x="20366" y="19"/>
                  <a:pt x="20361" y="25"/>
                  <a:pt x="20354" y="25"/>
                </a:cubicBezTo>
                <a:close/>
                <a:moveTo>
                  <a:pt x="20179" y="25"/>
                </a:moveTo>
                <a:lnTo>
                  <a:pt x="20104" y="25"/>
                </a:lnTo>
                <a:cubicBezTo>
                  <a:pt x="20097" y="25"/>
                  <a:pt x="20091" y="19"/>
                  <a:pt x="20091" y="12"/>
                </a:cubicBezTo>
                <a:cubicBezTo>
                  <a:pt x="20091" y="5"/>
                  <a:pt x="20097" y="0"/>
                  <a:pt x="20104" y="0"/>
                </a:cubicBezTo>
                <a:lnTo>
                  <a:pt x="20179" y="0"/>
                </a:lnTo>
                <a:cubicBezTo>
                  <a:pt x="20186" y="0"/>
                  <a:pt x="20191" y="5"/>
                  <a:pt x="20191" y="12"/>
                </a:cubicBezTo>
                <a:cubicBezTo>
                  <a:pt x="20191" y="19"/>
                  <a:pt x="20186" y="25"/>
                  <a:pt x="20179" y="25"/>
                </a:cubicBezTo>
                <a:close/>
                <a:moveTo>
                  <a:pt x="20004" y="25"/>
                </a:moveTo>
                <a:lnTo>
                  <a:pt x="19929" y="25"/>
                </a:lnTo>
                <a:cubicBezTo>
                  <a:pt x="19922" y="25"/>
                  <a:pt x="19916" y="19"/>
                  <a:pt x="19916" y="12"/>
                </a:cubicBezTo>
                <a:cubicBezTo>
                  <a:pt x="19916" y="5"/>
                  <a:pt x="19922" y="0"/>
                  <a:pt x="19929" y="0"/>
                </a:cubicBezTo>
                <a:lnTo>
                  <a:pt x="20004" y="0"/>
                </a:lnTo>
                <a:cubicBezTo>
                  <a:pt x="20011" y="0"/>
                  <a:pt x="20016" y="5"/>
                  <a:pt x="20016" y="12"/>
                </a:cubicBezTo>
                <a:cubicBezTo>
                  <a:pt x="20016" y="19"/>
                  <a:pt x="20011" y="25"/>
                  <a:pt x="20004" y="25"/>
                </a:cubicBezTo>
                <a:close/>
                <a:moveTo>
                  <a:pt x="19829" y="25"/>
                </a:moveTo>
                <a:lnTo>
                  <a:pt x="19754" y="25"/>
                </a:lnTo>
                <a:cubicBezTo>
                  <a:pt x="19747" y="25"/>
                  <a:pt x="19741" y="19"/>
                  <a:pt x="19741" y="12"/>
                </a:cubicBezTo>
                <a:cubicBezTo>
                  <a:pt x="19741" y="5"/>
                  <a:pt x="19747" y="0"/>
                  <a:pt x="19754" y="0"/>
                </a:cubicBezTo>
                <a:lnTo>
                  <a:pt x="19829" y="0"/>
                </a:lnTo>
                <a:cubicBezTo>
                  <a:pt x="19836" y="0"/>
                  <a:pt x="19841" y="5"/>
                  <a:pt x="19841" y="12"/>
                </a:cubicBezTo>
                <a:cubicBezTo>
                  <a:pt x="19841" y="19"/>
                  <a:pt x="19836" y="25"/>
                  <a:pt x="19829" y="25"/>
                </a:cubicBezTo>
                <a:close/>
                <a:moveTo>
                  <a:pt x="19654" y="25"/>
                </a:moveTo>
                <a:lnTo>
                  <a:pt x="19579" y="25"/>
                </a:lnTo>
                <a:cubicBezTo>
                  <a:pt x="19572" y="25"/>
                  <a:pt x="19566" y="19"/>
                  <a:pt x="19566" y="12"/>
                </a:cubicBezTo>
                <a:cubicBezTo>
                  <a:pt x="19566" y="5"/>
                  <a:pt x="19572" y="0"/>
                  <a:pt x="19579" y="0"/>
                </a:cubicBezTo>
                <a:lnTo>
                  <a:pt x="19654" y="0"/>
                </a:lnTo>
                <a:cubicBezTo>
                  <a:pt x="19661" y="0"/>
                  <a:pt x="19666" y="5"/>
                  <a:pt x="19666" y="12"/>
                </a:cubicBezTo>
                <a:cubicBezTo>
                  <a:pt x="19666" y="19"/>
                  <a:pt x="19661" y="25"/>
                  <a:pt x="19654" y="25"/>
                </a:cubicBezTo>
                <a:close/>
                <a:moveTo>
                  <a:pt x="19479" y="25"/>
                </a:moveTo>
                <a:lnTo>
                  <a:pt x="19404" y="25"/>
                </a:lnTo>
                <a:cubicBezTo>
                  <a:pt x="19397" y="25"/>
                  <a:pt x="19391" y="19"/>
                  <a:pt x="19391" y="12"/>
                </a:cubicBezTo>
                <a:cubicBezTo>
                  <a:pt x="19391" y="5"/>
                  <a:pt x="19397" y="0"/>
                  <a:pt x="19404" y="0"/>
                </a:cubicBezTo>
                <a:lnTo>
                  <a:pt x="19479" y="0"/>
                </a:lnTo>
                <a:cubicBezTo>
                  <a:pt x="19486" y="0"/>
                  <a:pt x="19491" y="5"/>
                  <a:pt x="19491" y="12"/>
                </a:cubicBezTo>
                <a:cubicBezTo>
                  <a:pt x="19491" y="19"/>
                  <a:pt x="19486" y="25"/>
                  <a:pt x="19479" y="25"/>
                </a:cubicBezTo>
                <a:close/>
                <a:moveTo>
                  <a:pt x="19304" y="25"/>
                </a:moveTo>
                <a:lnTo>
                  <a:pt x="19229" y="25"/>
                </a:lnTo>
                <a:cubicBezTo>
                  <a:pt x="19222" y="25"/>
                  <a:pt x="19216" y="19"/>
                  <a:pt x="19216" y="12"/>
                </a:cubicBezTo>
                <a:cubicBezTo>
                  <a:pt x="19216" y="5"/>
                  <a:pt x="19222" y="0"/>
                  <a:pt x="19229" y="0"/>
                </a:cubicBezTo>
                <a:lnTo>
                  <a:pt x="19304" y="0"/>
                </a:lnTo>
                <a:cubicBezTo>
                  <a:pt x="19311" y="0"/>
                  <a:pt x="19316" y="5"/>
                  <a:pt x="19316" y="12"/>
                </a:cubicBezTo>
                <a:cubicBezTo>
                  <a:pt x="19316" y="19"/>
                  <a:pt x="19311" y="25"/>
                  <a:pt x="19304" y="25"/>
                </a:cubicBezTo>
                <a:close/>
                <a:moveTo>
                  <a:pt x="19129" y="25"/>
                </a:moveTo>
                <a:lnTo>
                  <a:pt x="19054" y="25"/>
                </a:lnTo>
                <a:cubicBezTo>
                  <a:pt x="19047" y="25"/>
                  <a:pt x="19041" y="19"/>
                  <a:pt x="19041" y="12"/>
                </a:cubicBezTo>
                <a:cubicBezTo>
                  <a:pt x="19041" y="5"/>
                  <a:pt x="19047" y="0"/>
                  <a:pt x="19054" y="0"/>
                </a:cubicBezTo>
                <a:lnTo>
                  <a:pt x="19129" y="0"/>
                </a:lnTo>
                <a:cubicBezTo>
                  <a:pt x="19136" y="0"/>
                  <a:pt x="19141" y="5"/>
                  <a:pt x="19141" y="12"/>
                </a:cubicBezTo>
                <a:cubicBezTo>
                  <a:pt x="19141" y="19"/>
                  <a:pt x="19136" y="25"/>
                  <a:pt x="19129" y="25"/>
                </a:cubicBezTo>
                <a:close/>
                <a:moveTo>
                  <a:pt x="18954" y="25"/>
                </a:moveTo>
                <a:lnTo>
                  <a:pt x="18879" y="25"/>
                </a:lnTo>
                <a:cubicBezTo>
                  <a:pt x="18872" y="25"/>
                  <a:pt x="18866" y="19"/>
                  <a:pt x="18866" y="12"/>
                </a:cubicBezTo>
                <a:cubicBezTo>
                  <a:pt x="18866" y="5"/>
                  <a:pt x="18872" y="0"/>
                  <a:pt x="18879" y="0"/>
                </a:cubicBezTo>
                <a:lnTo>
                  <a:pt x="18954" y="0"/>
                </a:lnTo>
                <a:cubicBezTo>
                  <a:pt x="18961" y="0"/>
                  <a:pt x="18966" y="5"/>
                  <a:pt x="18966" y="12"/>
                </a:cubicBezTo>
                <a:cubicBezTo>
                  <a:pt x="18966" y="19"/>
                  <a:pt x="18961" y="25"/>
                  <a:pt x="18954" y="25"/>
                </a:cubicBezTo>
                <a:close/>
                <a:moveTo>
                  <a:pt x="18779" y="25"/>
                </a:moveTo>
                <a:lnTo>
                  <a:pt x="18704" y="25"/>
                </a:lnTo>
                <a:cubicBezTo>
                  <a:pt x="18697" y="25"/>
                  <a:pt x="18691" y="19"/>
                  <a:pt x="18691" y="12"/>
                </a:cubicBezTo>
                <a:cubicBezTo>
                  <a:pt x="18691" y="5"/>
                  <a:pt x="18697" y="0"/>
                  <a:pt x="18704" y="0"/>
                </a:cubicBezTo>
                <a:lnTo>
                  <a:pt x="18779" y="0"/>
                </a:lnTo>
                <a:cubicBezTo>
                  <a:pt x="18786" y="0"/>
                  <a:pt x="18791" y="5"/>
                  <a:pt x="18791" y="12"/>
                </a:cubicBezTo>
                <a:cubicBezTo>
                  <a:pt x="18791" y="19"/>
                  <a:pt x="18786" y="25"/>
                  <a:pt x="18779" y="25"/>
                </a:cubicBezTo>
                <a:close/>
                <a:moveTo>
                  <a:pt x="18604" y="25"/>
                </a:moveTo>
                <a:lnTo>
                  <a:pt x="18529" y="25"/>
                </a:lnTo>
                <a:cubicBezTo>
                  <a:pt x="18522" y="25"/>
                  <a:pt x="18516" y="19"/>
                  <a:pt x="18516" y="12"/>
                </a:cubicBezTo>
                <a:cubicBezTo>
                  <a:pt x="18516" y="5"/>
                  <a:pt x="18522" y="0"/>
                  <a:pt x="18529" y="0"/>
                </a:cubicBezTo>
                <a:lnTo>
                  <a:pt x="18604" y="0"/>
                </a:lnTo>
                <a:cubicBezTo>
                  <a:pt x="18611" y="0"/>
                  <a:pt x="18616" y="5"/>
                  <a:pt x="18616" y="12"/>
                </a:cubicBezTo>
                <a:cubicBezTo>
                  <a:pt x="18616" y="19"/>
                  <a:pt x="18611" y="25"/>
                  <a:pt x="18604" y="25"/>
                </a:cubicBezTo>
                <a:close/>
                <a:moveTo>
                  <a:pt x="18429" y="25"/>
                </a:moveTo>
                <a:lnTo>
                  <a:pt x="18354" y="25"/>
                </a:lnTo>
                <a:cubicBezTo>
                  <a:pt x="18347" y="25"/>
                  <a:pt x="18341" y="19"/>
                  <a:pt x="18341" y="12"/>
                </a:cubicBezTo>
                <a:cubicBezTo>
                  <a:pt x="18341" y="5"/>
                  <a:pt x="18347" y="0"/>
                  <a:pt x="18354" y="0"/>
                </a:cubicBezTo>
                <a:lnTo>
                  <a:pt x="18429" y="0"/>
                </a:lnTo>
                <a:cubicBezTo>
                  <a:pt x="18436" y="0"/>
                  <a:pt x="18441" y="5"/>
                  <a:pt x="18441" y="12"/>
                </a:cubicBezTo>
                <a:cubicBezTo>
                  <a:pt x="18441" y="19"/>
                  <a:pt x="18436" y="25"/>
                  <a:pt x="18429" y="25"/>
                </a:cubicBezTo>
                <a:close/>
                <a:moveTo>
                  <a:pt x="18254" y="25"/>
                </a:moveTo>
                <a:lnTo>
                  <a:pt x="18179" y="25"/>
                </a:lnTo>
                <a:cubicBezTo>
                  <a:pt x="18172" y="25"/>
                  <a:pt x="18166" y="19"/>
                  <a:pt x="18166" y="12"/>
                </a:cubicBezTo>
                <a:cubicBezTo>
                  <a:pt x="18166" y="5"/>
                  <a:pt x="18172" y="0"/>
                  <a:pt x="18179" y="0"/>
                </a:cubicBezTo>
                <a:lnTo>
                  <a:pt x="18254" y="0"/>
                </a:lnTo>
                <a:cubicBezTo>
                  <a:pt x="18261" y="0"/>
                  <a:pt x="18266" y="5"/>
                  <a:pt x="18266" y="12"/>
                </a:cubicBezTo>
                <a:cubicBezTo>
                  <a:pt x="18266" y="19"/>
                  <a:pt x="18261" y="25"/>
                  <a:pt x="18254" y="25"/>
                </a:cubicBezTo>
                <a:close/>
                <a:moveTo>
                  <a:pt x="18079" y="25"/>
                </a:moveTo>
                <a:lnTo>
                  <a:pt x="18004" y="25"/>
                </a:lnTo>
                <a:cubicBezTo>
                  <a:pt x="17997" y="25"/>
                  <a:pt x="17991" y="19"/>
                  <a:pt x="17991" y="12"/>
                </a:cubicBezTo>
                <a:cubicBezTo>
                  <a:pt x="17991" y="5"/>
                  <a:pt x="17997" y="0"/>
                  <a:pt x="18004" y="0"/>
                </a:cubicBezTo>
                <a:lnTo>
                  <a:pt x="18079" y="0"/>
                </a:lnTo>
                <a:cubicBezTo>
                  <a:pt x="18086" y="0"/>
                  <a:pt x="18091" y="5"/>
                  <a:pt x="18091" y="12"/>
                </a:cubicBezTo>
                <a:cubicBezTo>
                  <a:pt x="18091" y="19"/>
                  <a:pt x="18086" y="25"/>
                  <a:pt x="18079" y="25"/>
                </a:cubicBezTo>
                <a:close/>
                <a:moveTo>
                  <a:pt x="17904" y="25"/>
                </a:moveTo>
                <a:lnTo>
                  <a:pt x="17829" y="25"/>
                </a:lnTo>
                <a:cubicBezTo>
                  <a:pt x="17822" y="25"/>
                  <a:pt x="17816" y="19"/>
                  <a:pt x="17816" y="12"/>
                </a:cubicBezTo>
                <a:cubicBezTo>
                  <a:pt x="17816" y="5"/>
                  <a:pt x="17822" y="0"/>
                  <a:pt x="17829" y="0"/>
                </a:cubicBezTo>
                <a:lnTo>
                  <a:pt x="17904" y="0"/>
                </a:lnTo>
                <a:cubicBezTo>
                  <a:pt x="17911" y="0"/>
                  <a:pt x="17916" y="5"/>
                  <a:pt x="17916" y="12"/>
                </a:cubicBezTo>
                <a:cubicBezTo>
                  <a:pt x="17916" y="19"/>
                  <a:pt x="17911" y="25"/>
                  <a:pt x="17904" y="25"/>
                </a:cubicBezTo>
                <a:close/>
                <a:moveTo>
                  <a:pt x="17729" y="25"/>
                </a:moveTo>
                <a:lnTo>
                  <a:pt x="17654" y="25"/>
                </a:lnTo>
                <a:cubicBezTo>
                  <a:pt x="17647" y="25"/>
                  <a:pt x="17641" y="19"/>
                  <a:pt x="17641" y="12"/>
                </a:cubicBezTo>
                <a:cubicBezTo>
                  <a:pt x="17641" y="5"/>
                  <a:pt x="17647" y="0"/>
                  <a:pt x="17654" y="0"/>
                </a:cubicBezTo>
                <a:lnTo>
                  <a:pt x="17729" y="0"/>
                </a:lnTo>
                <a:cubicBezTo>
                  <a:pt x="17736" y="0"/>
                  <a:pt x="17741" y="5"/>
                  <a:pt x="17741" y="12"/>
                </a:cubicBezTo>
                <a:cubicBezTo>
                  <a:pt x="17741" y="19"/>
                  <a:pt x="17736" y="25"/>
                  <a:pt x="17729" y="25"/>
                </a:cubicBezTo>
                <a:close/>
                <a:moveTo>
                  <a:pt x="17554" y="25"/>
                </a:moveTo>
                <a:lnTo>
                  <a:pt x="17479" y="25"/>
                </a:lnTo>
                <a:cubicBezTo>
                  <a:pt x="17472" y="25"/>
                  <a:pt x="17466" y="19"/>
                  <a:pt x="17466" y="12"/>
                </a:cubicBezTo>
                <a:cubicBezTo>
                  <a:pt x="17466" y="5"/>
                  <a:pt x="17472" y="0"/>
                  <a:pt x="17479" y="0"/>
                </a:cubicBezTo>
                <a:lnTo>
                  <a:pt x="17554" y="0"/>
                </a:lnTo>
                <a:cubicBezTo>
                  <a:pt x="17561" y="0"/>
                  <a:pt x="17566" y="5"/>
                  <a:pt x="17566" y="12"/>
                </a:cubicBezTo>
                <a:cubicBezTo>
                  <a:pt x="17566" y="19"/>
                  <a:pt x="17561" y="25"/>
                  <a:pt x="17554" y="25"/>
                </a:cubicBezTo>
                <a:close/>
                <a:moveTo>
                  <a:pt x="17379" y="25"/>
                </a:moveTo>
                <a:lnTo>
                  <a:pt x="17304" y="25"/>
                </a:lnTo>
                <a:cubicBezTo>
                  <a:pt x="17297" y="25"/>
                  <a:pt x="17291" y="19"/>
                  <a:pt x="17291" y="12"/>
                </a:cubicBezTo>
                <a:cubicBezTo>
                  <a:pt x="17291" y="5"/>
                  <a:pt x="17297" y="0"/>
                  <a:pt x="17304" y="0"/>
                </a:cubicBezTo>
                <a:lnTo>
                  <a:pt x="17379" y="0"/>
                </a:lnTo>
                <a:cubicBezTo>
                  <a:pt x="17386" y="0"/>
                  <a:pt x="17391" y="5"/>
                  <a:pt x="17391" y="12"/>
                </a:cubicBezTo>
                <a:cubicBezTo>
                  <a:pt x="17391" y="19"/>
                  <a:pt x="17386" y="25"/>
                  <a:pt x="17379" y="25"/>
                </a:cubicBezTo>
                <a:close/>
                <a:moveTo>
                  <a:pt x="17204" y="25"/>
                </a:moveTo>
                <a:lnTo>
                  <a:pt x="17129" y="25"/>
                </a:lnTo>
                <a:cubicBezTo>
                  <a:pt x="17122" y="25"/>
                  <a:pt x="17116" y="19"/>
                  <a:pt x="17116" y="12"/>
                </a:cubicBezTo>
                <a:cubicBezTo>
                  <a:pt x="17116" y="5"/>
                  <a:pt x="17122" y="0"/>
                  <a:pt x="17129" y="0"/>
                </a:cubicBezTo>
                <a:lnTo>
                  <a:pt x="17204" y="0"/>
                </a:lnTo>
                <a:cubicBezTo>
                  <a:pt x="17211" y="0"/>
                  <a:pt x="17216" y="5"/>
                  <a:pt x="17216" y="12"/>
                </a:cubicBezTo>
                <a:cubicBezTo>
                  <a:pt x="17216" y="19"/>
                  <a:pt x="17211" y="25"/>
                  <a:pt x="17204" y="25"/>
                </a:cubicBezTo>
                <a:close/>
                <a:moveTo>
                  <a:pt x="17029" y="25"/>
                </a:moveTo>
                <a:lnTo>
                  <a:pt x="16954" y="25"/>
                </a:lnTo>
                <a:cubicBezTo>
                  <a:pt x="16947" y="25"/>
                  <a:pt x="16941" y="19"/>
                  <a:pt x="16941" y="12"/>
                </a:cubicBezTo>
                <a:cubicBezTo>
                  <a:pt x="16941" y="5"/>
                  <a:pt x="16947" y="0"/>
                  <a:pt x="16954" y="0"/>
                </a:cubicBezTo>
                <a:lnTo>
                  <a:pt x="17029" y="0"/>
                </a:lnTo>
                <a:cubicBezTo>
                  <a:pt x="17036" y="0"/>
                  <a:pt x="17041" y="5"/>
                  <a:pt x="17041" y="12"/>
                </a:cubicBezTo>
                <a:cubicBezTo>
                  <a:pt x="17041" y="19"/>
                  <a:pt x="17036" y="25"/>
                  <a:pt x="17029" y="25"/>
                </a:cubicBezTo>
                <a:close/>
                <a:moveTo>
                  <a:pt x="16854" y="25"/>
                </a:moveTo>
                <a:lnTo>
                  <a:pt x="16779" y="25"/>
                </a:lnTo>
                <a:cubicBezTo>
                  <a:pt x="16772" y="25"/>
                  <a:pt x="16766" y="19"/>
                  <a:pt x="16766" y="12"/>
                </a:cubicBezTo>
                <a:cubicBezTo>
                  <a:pt x="16766" y="5"/>
                  <a:pt x="16772" y="0"/>
                  <a:pt x="16779" y="0"/>
                </a:cubicBezTo>
                <a:lnTo>
                  <a:pt x="16854" y="0"/>
                </a:lnTo>
                <a:cubicBezTo>
                  <a:pt x="16861" y="0"/>
                  <a:pt x="16866" y="5"/>
                  <a:pt x="16866" y="12"/>
                </a:cubicBezTo>
                <a:cubicBezTo>
                  <a:pt x="16866" y="19"/>
                  <a:pt x="16861" y="25"/>
                  <a:pt x="16854" y="25"/>
                </a:cubicBezTo>
                <a:close/>
                <a:moveTo>
                  <a:pt x="16679" y="25"/>
                </a:moveTo>
                <a:lnTo>
                  <a:pt x="16604" y="25"/>
                </a:lnTo>
                <a:cubicBezTo>
                  <a:pt x="16597" y="25"/>
                  <a:pt x="16591" y="19"/>
                  <a:pt x="16591" y="12"/>
                </a:cubicBezTo>
                <a:cubicBezTo>
                  <a:pt x="16591" y="5"/>
                  <a:pt x="16597" y="0"/>
                  <a:pt x="16604" y="0"/>
                </a:cubicBezTo>
                <a:lnTo>
                  <a:pt x="16679" y="0"/>
                </a:lnTo>
                <a:cubicBezTo>
                  <a:pt x="16686" y="0"/>
                  <a:pt x="16691" y="5"/>
                  <a:pt x="16691" y="12"/>
                </a:cubicBezTo>
                <a:cubicBezTo>
                  <a:pt x="16691" y="19"/>
                  <a:pt x="16686" y="25"/>
                  <a:pt x="16679" y="25"/>
                </a:cubicBezTo>
                <a:close/>
                <a:moveTo>
                  <a:pt x="16504" y="25"/>
                </a:moveTo>
                <a:lnTo>
                  <a:pt x="16429" y="25"/>
                </a:lnTo>
                <a:cubicBezTo>
                  <a:pt x="16422" y="25"/>
                  <a:pt x="16416" y="19"/>
                  <a:pt x="16416" y="12"/>
                </a:cubicBezTo>
                <a:cubicBezTo>
                  <a:pt x="16416" y="5"/>
                  <a:pt x="16422" y="0"/>
                  <a:pt x="16429" y="0"/>
                </a:cubicBezTo>
                <a:lnTo>
                  <a:pt x="16504" y="0"/>
                </a:lnTo>
                <a:cubicBezTo>
                  <a:pt x="16511" y="0"/>
                  <a:pt x="16516" y="5"/>
                  <a:pt x="16516" y="12"/>
                </a:cubicBezTo>
                <a:cubicBezTo>
                  <a:pt x="16516" y="19"/>
                  <a:pt x="16511" y="25"/>
                  <a:pt x="16504" y="25"/>
                </a:cubicBezTo>
                <a:close/>
                <a:moveTo>
                  <a:pt x="16329" y="25"/>
                </a:moveTo>
                <a:lnTo>
                  <a:pt x="16254" y="25"/>
                </a:lnTo>
                <a:cubicBezTo>
                  <a:pt x="16247" y="25"/>
                  <a:pt x="16241" y="19"/>
                  <a:pt x="16241" y="12"/>
                </a:cubicBezTo>
                <a:cubicBezTo>
                  <a:pt x="16241" y="5"/>
                  <a:pt x="16247" y="0"/>
                  <a:pt x="16254" y="0"/>
                </a:cubicBezTo>
                <a:lnTo>
                  <a:pt x="16329" y="0"/>
                </a:lnTo>
                <a:cubicBezTo>
                  <a:pt x="16336" y="0"/>
                  <a:pt x="16341" y="5"/>
                  <a:pt x="16341" y="12"/>
                </a:cubicBezTo>
                <a:cubicBezTo>
                  <a:pt x="16341" y="19"/>
                  <a:pt x="16336" y="25"/>
                  <a:pt x="16329" y="25"/>
                </a:cubicBezTo>
                <a:close/>
                <a:moveTo>
                  <a:pt x="16154" y="25"/>
                </a:moveTo>
                <a:lnTo>
                  <a:pt x="16079" y="25"/>
                </a:lnTo>
                <a:cubicBezTo>
                  <a:pt x="16072" y="25"/>
                  <a:pt x="16066" y="19"/>
                  <a:pt x="16066" y="12"/>
                </a:cubicBezTo>
                <a:cubicBezTo>
                  <a:pt x="16066" y="5"/>
                  <a:pt x="16072" y="0"/>
                  <a:pt x="16079" y="0"/>
                </a:cubicBezTo>
                <a:lnTo>
                  <a:pt x="16154" y="0"/>
                </a:lnTo>
                <a:cubicBezTo>
                  <a:pt x="16161" y="0"/>
                  <a:pt x="16166" y="5"/>
                  <a:pt x="16166" y="12"/>
                </a:cubicBezTo>
                <a:cubicBezTo>
                  <a:pt x="16166" y="19"/>
                  <a:pt x="16161" y="25"/>
                  <a:pt x="16154" y="25"/>
                </a:cubicBezTo>
                <a:close/>
                <a:moveTo>
                  <a:pt x="15979" y="25"/>
                </a:moveTo>
                <a:lnTo>
                  <a:pt x="15904" y="25"/>
                </a:lnTo>
                <a:cubicBezTo>
                  <a:pt x="15897" y="25"/>
                  <a:pt x="15891" y="19"/>
                  <a:pt x="15891" y="12"/>
                </a:cubicBezTo>
                <a:cubicBezTo>
                  <a:pt x="15891" y="5"/>
                  <a:pt x="15897" y="0"/>
                  <a:pt x="15904" y="0"/>
                </a:cubicBezTo>
                <a:lnTo>
                  <a:pt x="15979" y="0"/>
                </a:lnTo>
                <a:cubicBezTo>
                  <a:pt x="15986" y="0"/>
                  <a:pt x="15991" y="5"/>
                  <a:pt x="15991" y="12"/>
                </a:cubicBezTo>
                <a:cubicBezTo>
                  <a:pt x="15991" y="19"/>
                  <a:pt x="15986" y="25"/>
                  <a:pt x="15979" y="25"/>
                </a:cubicBezTo>
                <a:close/>
                <a:moveTo>
                  <a:pt x="15804" y="25"/>
                </a:moveTo>
                <a:lnTo>
                  <a:pt x="15729" y="25"/>
                </a:lnTo>
                <a:cubicBezTo>
                  <a:pt x="15722" y="25"/>
                  <a:pt x="15716" y="19"/>
                  <a:pt x="15716" y="12"/>
                </a:cubicBezTo>
                <a:cubicBezTo>
                  <a:pt x="15716" y="5"/>
                  <a:pt x="15722" y="0"/>
                  <a:pt x="15729" y="0"/>
                </a:cubicBezTo>
                <a:lnTo>
                  <a:pt x="15804" y="0"/>
                </a:lnTo>
                <a:cubicBezTo>
                  <a:pt x="15811" y="0"/>
                  <a:pt x="15816" y="5"/>
                  <a:pt x="15816" y="12"/>
                </a:cubicBezTo>
                <a:cubicBezTo>
                  <a:pt x="15816" y="19"/>
                  <a:pt x="15811" y="25"/>
                  <a:pt x="15804" y="25"/>
                </a:cubicBezTo>
                <a:close/>
                <a:moveTo>
                  <a:pt x="15629" y="25"/>
                </a:moveTo>
                <a:lnTo>
                  <a:pt x="15554" y="25"/>
                </a:lnTo>
                <a:cubicBezTo>
                  <a:pt x="15547" y="25"/>
                  <a:pt x="15541" y="19"/>
                  <a:pt x="15541" y="12"/>
                </a:cubicBezTo>
                <a:cubicBezTo>
                  <a:pt x="15541" y="5"/>
                  <a:pt x="15547" y="0"/>
                  <a:pt x="15554" y="0"/>
                </a:cubicBezTo>
                <a:lnTo>
                  <a:pt x="15629" y="0"/>
                </a:lnTo>
                <a:cubicBezTo>
                  <a:pt x="15636" y="0"/>
                  <a:pt x="15641" y="5"/>
                  <a:pt x="15641" y="12"/>
                </a:cubicBezTo>
                <a:cubicBezTo>
                  <a:pt x="15641" y="19"/>
                  <a:pt x="15636" y="25"/>
                  <a:pt x="15629" y="25"/>
                </a:cubicBezTo>
                <a:close/>
                <a:moveTo>
                  <a:pt x="15454" y="25"/>
                </a:moveTo>
                <a:lnTo>
                  <a:pt x="15379" y="25"/>
                </a:lnTo>
                <a:cubicBezTo>
                  <a:pt x="15372" y="25"/>
                  <a:pt x="15366" y="19"/>
                  <a:pt x="15366" y="12"/>
                </a:cubicBezTo>
                <a:cubicBezTo>
                  <a:pt x="15366" y="5"/>
                  <a:pt x="15372" y="0"/>
                  <a:pt x="15379" y="0"/>
                </a:cubicBezTo>
                <a:lnTo>
                  <a:pt x="15454" y="0"/>
                </a:lnTo>
                <a:cubicBezTo>
                  <a:pt x="15461" y="0"/>
                  <a:pt x="15466" y="5"/>
                  <a:pt x="15466" y="12"/>
                </a:cubicBezTo>
                <a:cubicBezTo>
                  <a:pt x="15466" y="19"/>
                  <a:pt x="15461" y="25"/>
                  <a:pt x="15454" y="25"/>
                </a:cubicBezTo>
                <a:close/>
                <a:moveTo>
                  <a:pt x="15279" y="25"/>
                </a:moveTo>
                <a:lnTo>
                  <a:pt x="15204" y="25"/>
                </a:lnTo>
                <a:cubicBezTo>
                  <a:pt x="15197" y="25"/>
                  <a:pt x="15191" y="19"/>
                  <a:pt x="15191" y="12"/>
                </a:cubicBezTo>
                <a:cubicBezTo>
                  <a:pt x="15191" y="5"/>
                  <a:pt x="15197" y="0"/>
                  <a:pt x="15204" y="0"/>
                </a:cubicBezTo>
                <a:lnTo>
                  <a:pt x="15279" y="0"/>
                </a:lnTo>
                <a:cubicBezTo>
                  <a:pt x="15286" y="0"/>
                  <a:pt x="15291" y="5"/>
                  <a:pt x="15291" y="12"/>
                </a:cubicBezTo>
                <a:cubicBezTo>
                  <a:pt x="15291" y="19"/>
                  <a:pt x="15286" y="25"/>
                  <a:pt x="15279" y="25"/>
                </a:cubicBezTo>
                <a:close/>
                <a:moveTo>
                  <a:pt x="15104" y="25"/>
                </a:moveTo>
                <a:lnTo>
                  <a:pt x="15029" y="25"/>
                </a:lnTo>
                <a:cubicBezTo>
                  <a:pt x="15022" y="25"/>
                  <a:pt x="15016" y="19"/>
                  <a:pt x="15016" y="12"/>
                </a:cubicBezTo>
                <a:cubicBezTo>
                  <a:pt x="15016" y="5"/>
                  <a:pt x="15022" y="0"/>
                  <a:pt x="15029" y="0"/>
                </a:cubicBezTo>
                <a:lnTo>
                  <a:pt x="15104" y="0"/>
                </a:lnTo>
                <a:cubicBezTo>
                  <a:pt x="15111" y="0"/>
                  <a:pt x="15116" y="5"/>
                  <a:pt x="15116" y="12"/>
                </a:cubicBezTo>
                <a:cubicBezTo>
                  <a:pt x="15116" y="19"/>
                  <a:pt x="15111" y="25"/>
                  <a:pt x="15104" y="25"/>
                </a:cubicBezTo>
                <a:close/>
                <a:moveTo>
                  <a:pt x="14929" y="25"/>
                </a:moveTo>
                <a:lnTo>
                  <a:pt x="14854" y="25"/>
                </a:lnTo>
                <a:cubicBezTo>
                  <a:pt x="14847" y="25"/>
                  <a:pt x="14841" y="19"/>
                  <a:pt x="14841" y="12"/>
                </a:cubicBezTo>
                <a:cubicBezTo>
                  <a:pt x="14841" y="5"/>
                  <a:pt x="14847" y="0"/>
                  <a:pt x="14854" y="0"/>
                </a:cubicBezTo>
                <a:lnTo>
                  <a:pt x="14929" y="0"/>
                </a:lnTo>
                <a:cubicBezTo>
                  <a:pt x="14936" y="0"/>
                  <a:pt x="14941" y="5"/>
                  <a:pt x="14941" y="12"/>
                </a:cubicBezTo>
                <a:cubicBezTo>
                  <a:pt x="14941" y="19"/>
                  <a:pt x="14936" y="25"/>
                  <a:pt x="14929" y="25"/>
                </a:cubicBezTo>
                <a:close/>
                <a:moveTo>
                  <a:pt x="14754" y="25"/>
                </a:moveTo>
                <a:lnTo>
                  <a:pt x="14679" y="25"/>
                </a:lnTo>
                <a:cubicBezTo>
                  <a:pt x="14672" y="25"/>
                  <a:pt x="14666" y="19"/>
                  <a:pt x="14666" y="12"/>
                </a:cubicBezTo>
                <a:cubicBezTo>
                  <a:pt x="14666" y="5"/>
                  <a:pt x="14672" y="0"/>
                  <a:pt x="14679" y="0"/>
                </a:cubicBezTo>
                <a:lnTo>
                  <a:pt x="14754" y="0"/>
                </a:lnTo>
                <a:cubicBezTo>
                  <a:pt x="14761" y="0"/>
                  <a:pt x="14766" y="5"/>
                  <a:pt x="14766" y="12"/>
                </a:cubicBezTo>
                <a:cubicBezTo>
                  <a:pt x="14766" y="19"/>
                  <a:pt x="14761" y="25"/>
                  <a:pt x="14754" y="25"/>
                </a:cubicBezTo>
                <a:close/>
                <a:moveTo>
                  <a:pt x="14579" y="25"/>
                </a:moveTo>
                <a:lnTo>
                  <a:pt x="14504" y="25"/>
                </a:lnTo>
                <a:cubicBezTo>
                  <a:pt x="14497" y="25"/>
                  <a:pt x="14491" y="19"/>
                  <a:pt x="14491" y="12"/>
                </a:cubicBezTo>
                <a:cubicBezTo>
                  <a:pt x="14491" y="5"/>
                  <a:pt x="14497" y="0"/>
                  <a:pt x="14504" y="0"/>
                </a:cubicBezTo>
                <a:lnTo>
                  <a:pt x="14579" y="0"/>
                </a:lnTo>
                <a:cubicBezTo>
                  <a:pt x="14586" y="0"/>
                  <a:pt x="14591" y="5"/>
                  <a:pt x="14591" y="12"/>
                </a:cubicBezTo>
                <a:cubicBezTo>
                  <a:pt x="14591" y="19"/>
                  <a:pt x="14586" y="25"/>
                  <a:pt x="14579" y="25"/>
                </a:cubicBezTo>
                <a:close/>
                <a:moveTo>
                  <a:pt x="14404" y="25"/>
                </a:moveTo>
                <a:lnTo>
                  <a:pt x="14329" y="25"/>
                </a:lnTo>
                <a:cubicBezTo>
                  <a:pt x="14322" y="25"/>
                  <a:pt x="14316" y="19"/>
                  <a:pt x="14316" y="12"/>
                </a:cubicBezTo>
                <a:cubicBezTo>
                  <a:pt x="14316" y="5"/>
                  <a:pt x="14322" y="0"/>
                  <a:pt x="14329" y="0"/>
                </a:cubicBezTo>
                <a:lnTo>
                  <a:pt x="14404" y="0"/>
                </a:lnTo>
                <a:cubicBezTo>
                  <a:pt x="14411" y="0"/>
                  <a:pt x="14416" y="5"/>
                  <a:pt x="14416" y="12"/>
                </a:cubicBezTo>
                <a:cubicBezTo>
                  <a:pt x="14416" y="19"/>
                  <a:pt x="14411" y="25"/>
                  <a:pt x="14404" y="25"/>
                </a:cubicBezTo>
                <a:close/>
                <a:moveTo>
                  <a:pt x="14229" y="25"/>
                </a:moveTo>
                <a:lnTo>
                  <a:pt x="14154" y="25"/>
                </a:lnTo>
                <a:cubicBezTo>
                  <a:pt x="14147" y="25"/>
                  <a:pt x="14141" y="19"/>
                  <a:pt x="14141" y="12"/>
                </a:cubicBezTo>
                <a:cubicBezTo>
                  <a:pt x="14141" y="5"/>
                  <a:pt x="14147" y="0"/>
                  <a:pt x="14154" y="0"/>
                </a:cubicBezTo>
                <a:lnTo>
                  <a:pt x="14229" y="0"/>
                </a:lnTo>
                <a:cubicBezTo>
                  <a:pt x="14236" y="0"/>
                  <a:pt x="14241" y="5"/>
                  <a:pt x="14241" y="12"/>
                </a:cubicBezTo>
                <a:cubicBezTo>
                  <a:pt x="14241" y="19"/>
                  <a:pt x="14236" y="25"/>
                  <a:pt x="14229" y="25"/>
                </a:cubicBezTo>
                <a:close/>
                <a:moveTo>
                  <a:pt x="14054" y="25"/>
                </a:moveTo>
                <a:lnTo>
                  <a:pt x="13979" y="25"/>
                </a:lnTo>
                <a:cubicBezTo>
                  <a:pt x="13972" y="25"/>
                  <a:pt x="13966" y="19"/>
                  <a:pt x="13966" y="12"/>
                </a:cubicBezTo>
                <a:cubicBezTo>
                  <a:pt x="13966" y="5"/>
                  <a:pt x="13972" y="0"/>
                  <a:pt x="13979" y="0"/>
                </a:cubicBezTo>
                <a:lnTo>
                  <a:pt x="14054" y="0"/>
                </a:lnTo>
                <a:cubicBezTo>
                  <a:pt x="14061" y="0"/>
                  <a:pt x="14066" y="5"/>
                  <a:pt x="14066" y="12"/>
                </a:cubicBezTo>
                <a:cubicBezTo>
                  <a:pt x="14066" y="19"/>
                  <a:pt x="14061" y="25"/>
                  <a:pt x="14054" y="25"/>
                </a:cubicBezTo>
                <a:close/>
                <a:moveTo>
                  <a:pt x="13879" y="25"/>
                </a:moveTo>
                <a:lnTo>
                  <a:pt x="13804" y="25"/>
                </a:lnTo>
                <a:cubicBezTo>
                  <a:pt x="13797" y="25"/>
                  <a:pt x="13791" y="19"/>
                  <a:pt x="13791" y="12"/>
                </a:cubicBezTo>
                <a:cubicBezTo>
                  <a:pt x="13791" y="5"/>
                  <a:pt x="13797" y="0"/>
                  <a:pt x="13804" y="0"/>
                </a:cubicBezTo>
                <a:lnTo>
                  <a:pt x="13879" y="0"/>
                </a:lnTo>
                <a:cubicBezTo>
                  <a:pt x="13886" y="0"/>
                  <a:pt x="13891" y="5"/>
                  <a:pt x="13891" y="12"/>
                </a:cubicBezTo>
                <a:cubicBezTo>
                  <a:pt x="13891" y="19"/>
                  <a:pt x="13886" y="25"/>
                  <a:pt x="13879" y="25"/>
                </a:cubicBezTo>
                <a:close/>
                <a:moveTo>
                  <a:pt x="13704" y="25"/>
                </a:moveTo>
                <a:lnTo>
                  <a:pt x="13629" y="25"/>
                </a:lnTo>
                <a:cubicBezTo>
                  <a:pt x="13622" y="25"/>
                  <a:pt x="13616" y="19"/>
                  <a:pt x="13616" y="12"/>
                </a:cubicBezTo>
                <a:cubicBezTo>
                  <a:pt x="13616" y="5"/>
                  <a:pt x="13622" y="0"/>
                  <a:pt x="13629" y="0"/>
                </a:cubicBezTo>
                <a:lnTo>
                  <a:pt x="13704" y="0"/>
                </a:lnTo>
                <a:cubicBezTo>
                  <a:pt x="13711" y="0"/>
                  <a:pt x="13716" y="5"/>
                  <a:pt x="13716" y="12"/>
                </a:cubicBezTo>
                <a:cubicBezTo>
                  <a:pt x="13716" y="19"/>
                  <a:pt x="13711" y="25"/>
                  <a:pt x="13704" y="25"/>
                </a:cubicBezTo>
                <a:close/>
                <a:moveTo>
                  <a:pt x="13529" y="25"/>
                </a:moveTo>
                <a:lnTo>
                  <a:pt x="13454" y="25"/>
                </a:lnTo>
                <a:cubicBezTo>
                  <a:pt x="13447" y="25"/>
                  <a:pt x="13441" y="19"/>
                  <a:pt x="13441" y="12"/>
                </a:cubicBezTo>
                <a:cubicBezTo>
                  <a:pt x="13441" y="5"/>
                  <a:pt x="13447" y="0"/>
                  <a:pt x="13454" y="0"/>
                </a:cubicBezTo>
                <a:lnTo>
                  <a:pt x="13529" y="0"/>
                </a:lnTo>
                <a:cubicBezTo>
                  <a:pt x="13536" y="0"/>
                  <a:pt x="13541" y="5"/>
                  <a:pt x="13541" y="12"/>
                </a:cubicBezTo>
                <a:cubicBezTo>
                  <a:pt x="13541" y="19"/>
                  <a:pt x="13536" y="25"/>
                  <a:pt x="13529" y="25"/>
                </a:cubicBezTo>
                <a:close/>
                <a:moveTo>
                  <a:pt x="13354" y="25"/>
                </a:moveTo>
                <a:lnTo>
                  <a:pt x="13279" y="25"/>
                </a:lnTo>
                <a:cubicBezTo>
                  <a:pt x="13272" y="25"/>
                  <a:pt x="13266" y="19"/>
                  <a:pt x="13266" y="12"/>
                </a:cubicBezTo>
                <a:cubicBezTo>
                  <a:pt x="13266" y="5"/>
                  <a:pt x="13272" y="0"/>
                  <a:pt x="13279" y="0"/>
                </a:cubicBezTo>
                <a:lnTo>
                  <a:pt x="13354" y="0"/>
                </a:lnTo>
                <a:cubicBezTo>
                  <a:pt x="13361" y="0"/>
                  <a:pt x="13366" y="5"/>
                  <a:pt x="13366" y="12"/>
                </a:cubicBezTo>
                <a:cubicBezTo>
                  <a:pt x="13366" y="19"/>
                  <a:pt x="13361" y="25"/>
                  <a:pt x="13354" y="25"/>
                </a:cubicBezTo>
                <a:close/>
                <a:moveTo>
                  <a:pt x="13179" y="25"/>
                </a:moveTo>
                <a:lnTo>
                  <a:pt x="13104" y="25"/>
                </a:lnTo>
                <a:cubicBezTo>
                  <a:pt x="13097" y="25"/>
                  <a:pt x="13091" y="19"/>
                  <a:pt x="13091" y="12"/>
                </a:cubicBezTo>
                <a:cubicBezTo>
                  <a:pt x="13091" y="5"/>
                  <a:pt x="13097" y="0"/>
                  <a:pt x="13104" y="0"/>
                </a:cubicBezTo>
                <a:lnTo>
                  <a:pt x="13179" y="0"/>
                </a:lnTo>
                <a:cubicBezTo>
                  <a:pt x="13186" y="0"/>
                  <a:pt x="13191" y="5"/>
                  <a:pt x="13191" y="12"/>
                </a:cubicBezTo>
                <a:cubicBezTo>
                  <a:pt x="13191" y="19"/>
                  <a:pt x="13186" y="25"/>
                  <a:pt x="13179" y="25"/>
                </a:cubicBezTo>
                <a:close/>
                <a:moveTo>
                  <a:pt x="13004" y="25"/>
                </a:moveTo>
                <a:lnTo>
                  <a:pt x="12929" y="25"/>
                </a:lnTo>
                <a:cubicBezTo>
                  <a:pt x="12922" y="25"/>
                  <a:pt x="12916" y="19"/>
                  <a:pt x="12916" y="12"/>
                </a:cubicBezTo>
                <a:cubicBezTo>
                  <a:pt x="12916" y="5"/>
                  <a:pt x="12922" y="0"/>
                  <a:pt x="12929" y="0"/>
                </a:cubicBezTo>
                <a:lnTo>
                  <a:pt x="13004" y="0"/>
                </a:lnTo>
                <a:cubicBezTo>
                  <a:pt x="13011" y="0"/>
                  <a:pt x="13016" y="5"/>
                  <a:pt x="13016" y="12"/>
                </a:cubicBezTo>
                <a:cubicBezTo>
                  <a:pt x="13016" y="19"/>
                  <a:pt x="13011" y="25"/>
                  <a:pt x="13004" y="25"/>
                </a:cubicBezTo>
                <a:close/>
                <a:moveTo>
                  <a:pt x="12829" y="25"/>
                </a:moveTo>
                <a:lnTo>
                  <a:pt x="12754" y="25"/>
                </a:lnTo>
                <a:cubicBezTo>
                  <a:pt x="12747" y="25"/>
                  <a:pt x="12741" y="19"/>
                  <a:pt x="12741" y="12"/>
                </a:cubicBezTo>
                <a:cubicBezTo>
                  <a:pt x="12741" y="5"/>
                  <a:pt x="12747" y="0"/>
                  <a:pt x="12754" y="0"/>
                </a:cubicBezTo>
                <a:lnTo>
                  <a:pt x="12829" y="0"/>
                </a:lnTo>
                <a:cubicBezTo>
                  <a:pt x="12836" y="0"/>
                  <a:pt x="12841" y="5"/>
                  <a:pt x="12841" y="12"/>
                </a:cubicBezTo>
                <a:cubicBezTo>
                  <a:pt x="12841" y="19"/>
                  <a:pt x="12836" y="25"/>
                  <a:pt x="12829" y="25"/>
                </a:cubicBezTo>
                <a:close/>
                <a:moveTo>
                  <a:pt x="12654" y="25"/>
                </a:moveTo>
                <a:lnTo>
                  <a:pt x="12579" y="25"/>
                </a:lnTo>
                <a:cubicBezTo>
                  <a:pt x="12572" y="25"/>
                  <a:pt x="12566" y="19"/>
                  <a:pt x="12566" y="12"/>
                </a:cubicBezTo>
                <a:cubicBezTo>
                  <a:pt x="12566" y="5"/>
                  <a:pt x="12572" y="0"/>
                  <a:pt x="12579" y="0"/>
                </a:cubicBezTo>
                <a:lnTo>
                  <a:pt x="12654" y="0"/>
                </a:lnTo>
                <a:cubicBezTo>
                  <a:pt x="12661" y="0"/>
                  <a:pt x="12666" y="5"/>
                  <a:pt x="12666" y="12"/>
                </a:cubicBezTo>
                <a:cubicBezTo>
                  <a:pt x="12666" y="19"/>
                  <a:pt x="12661" y="25"/>
                  <a:pt x="12654" y="25"/>
                </a:cubicBezTo>
                <a:close/>
                <a:moveTo>
                  <a:pt x="12479" y="25"/>
                </a:moveTo>
                <a:lnTo>
                  <a:pt x="12404" y="25"/>
                </a:lnTo>
                <a:cubicBezTo>
                  <a:pt x="12397" y="25"/>
                  <a:pt x="12391" y="19"/>
                  <a:pt x="12391" y="12"/>
                </a:cubicBezTo>
                <a:cubicBezTo>
                  <a:pt x="12391" y="5"/>
                  <a:pt x="12397" y="0"/>
                  <a:pt x="12404" y="0"/>
                </a:cubicBezTo>
                <a:lnTo>
                  <a:pt x="12479" y="0"/>
                </a:lnTo>
                <a:cubicBezTo>
                  <a:pt x="12486" y="0"/>
                  <a:pt x="12491" y="5"/>
                  <a:pt x="12491" y="12"/>
                </a:cubicBezTo>
                <a:cubicBezTo>
                  <a:pt x="12491" y="19"/>
                  <a:pt x="12486" y="25"/>
                  <a:pt x="12479" y="25"/>
                </a:cubicBezTo>
                <a:close/>
                <a:moveTo>
                  <a:pt x="12304" y="25"/>
                </a:moveTo>
                <a:lnTo>
                  <a:pt x="12229" y="25"/>
                </a:lnTo>
                <a:cubicBezTo>
                  <a:pt x="12222" y="25"/>
                  <a:pt x="12216" y="19"/>
                  <a:pt x="12216" y="12"/>
                </a:cubicBezTo>
                <a:cubicBezTo>
                  <a:pt x="12216" y="5"/>
                  <a:pt x="12222" y="0"/>
                  <a:pt x="12229" y="0"/>
                </a:cubicBezTo>
                <a:lnTo>
                  <a:pt x="12304" y="0"/>
                </a:lnTo>
                <a:cubicBezTo>
                  <a:pt x="12311" y="0"/>
                  <a:pt x="12316" y="5"/>
                  <a:pt x="12316" y="12"/>
                </a:cubicBezTo>
                <a:cubicBezTo>
                  <a:pt x="12316" y="19"/>
                  <a:pt x="12311" y="25"/>
                  <a:pt x="12304" y="25"/>
                </a:cubicBezTo>
                <a:close/>
                <a:moveTo>
                  <a:pt x="12129" y="25"/>
                </a:moveTo>
                <a:lnTo>
                  <a:pt x="12054" y="25"/>
                </a:lnTo>
                <a:cubicBezTo>
                  <a:pt x="12047" y="25"/>
                  <a:pt x="12041" y="19"/>
                  <a:pt x="12041" y="12"/>
                </a:cubicBezTo>
                <a:cubicBezTo>
                  <a:pt x="12041" y="5"/>
                  <a:pt x="12047" y="0"/>
                  <a:pt x="12054" y="0"/>
                </a:cubicBezTo>
                <a:lnTo>
                  <a:pt x="12129" y="0"/>
                </a:lnTo>
                <a:cubicBezTo>
                  <a:pt x="12136" y="0"/>
                  <a:pt x="12141" y="5"/>
                  <a:pt x="12141" y="12"/>
                </a:cubicBezTo>
                <a:cubicBezTo>
                  <a:pt x="12141" y="19"/>
                  <a:pt x="12136" y="25"/>
                  <a:pt x="12129" y="25"/>
                </a:cubicBezTo>
                <a:close/>
                <a:moveTo>
                  <a:pt x="11954" y="25"/>
                </a:moveTo>
                <a:lnTo>
                  <a:pt x="11879" y="25"/>
                </a:lnTo>
                <a:cubicBezTo>
                  <a:pt x="11872" y="25"/>
                  <a:pt x="11866" y="19"/>
                  <a:pt x="11866" y="12"/>
                </a:cubicBezTo>
                <a:cubicBezTo>
                  <a:pt x="11866" y="5"/>
                  <a:pt x="11872" y="0"/>
                  <a:pt x="11879" y="0"/>
                </a:cubicBezTo>
                <a:lnTo>
                  <a:pt x="11954" y="0"/>
                </a:lnTo>
                <a:cubicBezTo>
                  <a:pt x="11961" y="0"/>
                  <a:pt x="11966" y="5"/>
                  <a:pt x="11966" y="12"/>
                </a:cubicBezTo>
                <a:cubicBezTo>
                  <a:pt x="11966" y="19"/>
                  <a:pt x="11961" y="25"/>
                  <a:pt x="11954" y="25"/>
                </a:cubicBezTo>
                <a:close/>
                <a:moveTo>
                  <a:pt x="11779" y="25"/>
                </a:moveTo>
                <a:lnTo>
                  <a:pt x="11704" y="25"/>
                </a:lnTo>
                <a:cubicBezTo>
                  <a:pt x="11697" y="25"/>
                  <a:pt x="11691" y="19"/>
                  <a:pt x="11691" y="12"/>
                </a:cubicBezTo>
                <a:cubicBezTo>
                  <a:pt x="11691" y="5"/>
                  <a:pt x="11697" y="0"/>
                  <a:pt x="11704" y="0"/>
                </a:cubicBezTo>
                <a:lnTo>
                  <a:pt x="11779" y="0"/>
                </a:lnTo>
                <a:cubicBezTo>
                  <a:pt x="11786" y="0"/>
                  <a:pt x="11791" y="5"/>
                  <a:pt x="11791" y="12"/>
                </a:cubicBezTo>
                <a:cubicBezTo>
                  <a:pt x="11791" y="19"/>
                  <a:pt x="11786" y="25"/>
                  <a:pt x="11779" y="25"/>
                </a:cubicBezTo>
                <a:close/>
                <a:moveTo>
                  <a:pt x="11604" y="25"/>
                </a:moveTo>
                <a:lnTo>
                  <a:pt x="11529" y="25"/>
                </a:lnTo>
                <a:cubicBezTo>
                  <a:pt x="11522" y="25"/>
                  <a:pt x="11516" y="19"/>
                  <a:pt x="11516" y="12"/>
                </a:cubicBezTo>
                <a:cubicBezTo>
                  <a:pt x="11516" y="5"/>
                  <a:pt x="11522" y="0"/>
                  <a:pt x="11529" y="0"/>
                </a:cubicBezTo>
                <a:lnTo>
                  <a:pt x="11604" y="0"/>
                </a:lnTo>
                <a:cubicBezTo>
                  <a:pt x="11611" y="0"/>
                  <a:pt x="11616" y="5"/>
                  <a:pt x="11616" y="12"/>
                </a:cubicBezTo>
                <a:cubicBezTo>
                  <a:pt x="11616" y="19"/>
                  <a:pt x="11611" y="25"/>
                  <a:pt x="11604" y="25"/>
                </a:cubicBezTo>
                <a:close/>
                <a:moveTo>
                  <a:pt x="11429" y="25"/>
                </a:moveTo>
                <a:lnTo>
                  <a:pt x="11354" y="25"/>
                </a:lnTo>
                <a:cubicBezTo>
                  <a:pt x="11347" y="25"/>
                  <a:pt x="11341" y="19"/>
                  <a:pt x="11341" y="12"/>
                </a:cubicBezTo>
                <a:cubicBezTo>
                  <a:pt x="11341" y="5"/>
                  <a:pt x="11347" y="0"/>
                  <a:pt x="11354" y="0"/>
                </a:cubicBezTo>
                <a:lnTo>
                  <a:pt x="11429" y="0"/>
                </a:lnTo>
                <a:cubicBezTo>
                  <a:pt x="11436" y="0"/>
                  <a:pt x="11441" y="5"/>
                  <a:pt x="11441" y="12"/>
                </a:cubicBezTo>
                <a:cubicBezTo>
                  <a:pt x="11441" y="19"/>
                  <a:pt x="11436" y="25"/>
                  <a:pt x="11429" y="25"/>
                </a:cubicBezTo>
                <a:close/>
                <a:moveTo>
                  <a:pt x="11254" y="25"/>
                </a:moveTo>
                <a:lnTo>
                  <a:pt x="11179" y="25"/>
                </a:lnTo>
                <a:cubicBezTo>
                  <a:pt x="11172" y="25"/>
                  <a:pt x="11166" y="19"/>
                  <a:pt x="11166" y="12"/>
                </a:cubicBezTo>
                <a:cubicBezTo>
                  <a:pt x="11166" y="5"/>
                  <a:pt x="11172" y="0"/>
                  <a:pt x="11179" y="0"/>
                </a:cubicBezTo>
                <a:lnTo>
                  <a:pt x="11254" y="0"/>
                </a:lnTo>
                <a:cubicBezTo>
                  <a:pt x="11261" y="0"/>
                  <a:pt x="11266" y="5"/>
                  <a:pt x="11266" y="12"/>
                </a:cubicBezTo>
                <a:cubicBezTo>
                  <a:pt x="11266" y="19"/>
                  <a:pt x="11261" y="25"/>
                  <a:pt x="11254" y="25"/>
                </a:cubicBezTo>
                <a:close/>
                <a:moveTo>
                  <a:pt x="11079" y="25"/>
                </a:moveTo>
                <a:lnTo>
                  <a:pt x="11004" y="25"/>
                </a:lnTo>
                <a:cubicBezTo>
                  <a:pt x="10997" y="25"/>
                  <a:pt x="10991" y="19"/>
                  <a:pt x="10991" y="12"/>
                </a:cubicBezTo>
                <a:cubicBezTo>
                  <a:pt x="10991" y="5"/>
                  <a:pt x="10997" y="0"/>
                  <a:pt x="11004" y="0"/>
                </a:cubicBezTo>
                <a:lnTo>
                  <a:pt x="11079" y="0"/>
                </a:lnTo>
                <a:cubicBezTo>
                  <a:pt x="11086" y="0"/>
                  <a:pt x="11091" y="5"/>
                  <a:pt x="11091" y="12"/>
                </a:cubicBezTo>
                <a:cubicBezTo>
                  <a:pt x="11091" y="19"/>
                  <a:pt x="11086" y="25"/>
                  <a:pt x="11079" y="25"/>
                </a:cubicBezTo>
                <a:close/>
                <a:moveTo>
                  <a:pt x="10904" y="25"/>
                </a:moveTo>
                <a:lnTo>
                  <a:pt x="10829" y="25"/>
                </a:lnTo>
                <a:cubicBezTo>
                  <a:pt x="10822" y="25"/>
                  <a:pt x="10816" y="19"/>
                  <a:pt x="10816" y="12"/>
                </a:cubicBezTo>
                <a:cubicBezTo>
                  <a:pt x="10816" y="5"/>
                  <a:pt x="10822" y="0"/>
                  <a:pt x="10829" y="0"/>
                </a:cubicBezTo>
                <a:lnTo>
                  <a:pt x="10904" y="0"/>
                </a:lnTo>
                <a:cubicBezTo>
                  <a:pt x="10911" y="0"/>
                  <a:pt x="10916" y="5"/>
                  <a:pt x="10916" y="12"/>
                </a:cubicBezTo>
                <a:cubicBezTo>
                  <a:pt x="10916" y="19"/>
                  <a:pt x="10911" y="25"/>
                  <a:pt x="10904" y="25"/>
                </a:cubicBezTo>
                <a:close/>
                <a:moveTo>
                  <a:pt x="10729" y="25"/>
                </a:moveTo>
                <a:lnTo>
                  <a:pt x="10654" y="25"/>
                </a:lnTo>
                <a:cubicBezTo>
                  <a:pt x="10647" y="25"/>
                  <a:pt x="10641" y="19"/>
                  <a:pt x="10641" y="12"/>
                </a:cubicBezTo>
                <a:cubicBezTo>
                  <a:pt x="10641" y="5"/>
                  <a:pt x="10647" y="0"/>
                  <a:pt x="10654" y="0"/>
                </a:cubicBezTo>
                <a:lnTo>
                  <a:pt x="10729" y="0"/>
                </a:lnTo>
                <a:cubicBezTo>
                  <a:pt x="10736" y="0"/>
                  <a:pt x="10741" y="5"/>
                  <a:pt x="10741" y="12"/>
                </a:cubicBezTo>
                <a:cubicBezTo>
                  <a:pt x="10741" y="19"/>
                  <a:pt x="10736" y="25"/>
                  <a:pt x="10729" y="25"/>
                </a:cubicBezTo>
                <a:close/>
                <a:moveTo>
                  <a:pt x="10554" y="25"/>
                </a:moveTo>
                <a:lnTo>
                  <a:pt x="10479" y="25"/>
                </a:lnTo>
                <a:cubicBezTo>
                  <a:pt x="10472" y="25"/>
                  <a:pt x="10466" y="19"/>
                  <a:pt x="10466" y="12"/>
                </a:cubicBezTo>
                <a:cubicBezTo>
                  <a:pt x="10466" y="5"/>
                  <a:pt x="10472" y="0"/>
                  <a:pt x="10479" y="0"/>
                </a:cubicBezTo>
                <a:lnTo>
                  <a:pt x="10554" y="0"/>
                </a:lnTo>
                <a:cubicBezTo>
                  <a:pt x="10561" y="0"/>
                  <a:pt x="10566" y="5"/>
                  <a:pt x="10566" y="12"/>
                </a:cubicBezTo>
                <a:cubicBezTo>
                  <a:pt x="10566" y="19"/>
                  <a:pt x="10561" y="25"/>
                  <a:pt x="10554" y="25"/>
                </a:cubicBezTo>
                <a:close/>
                <a:moveTo>
                  <a:pt x="10379" y="25"/>
                </a:moveTo>
                <a:lnTo>
                  <a:pt x="10304" y="25"/>
                </a:lnTo>
                <a:cubicBezTo>
                  <a:pt x="10297" y="25"/>
                  <a:pt x="10291" y="19"/>
                  <a:pt x="10291" y="12"/>
                </a:cubicBezTo>
                <a:cubicBezTo>
                  <a:pt x="10291" y="5"/>
                  <a:pt x="10297" y="0"/>
                  <a:pt x="10304" y="0"/>
                </a:cubicBezTo>
                <a:lnTo>
                  <a:pt x="10379" y="0"/>
                </a:lnTo>
                <a:cubicBezTo>
                  <a:pt x="10386" y="0"/>
                  <a:pt x="10391" y="5"/>
                  <a:pt x="10391" y="12"/>
                </a:cubicBezTo>
                <a:cubicBezTo>
                  <a:pt x="10391" y="19"/>
                  <a:pt x="10386" y="25"/>
                  <a:pt x="10379" y="25"/>
                </a:cubicBezTo>
                <a:close/>
                <a:moveTo>
                  <a:pt x="10204" y="25"/>
                </a:moveTo>
                <a:lnTo>
                  <a:pt x="10129" y="25"/>
                </a:lnTo>
                <a:cubicBezTo>
                  <a:pt x="10122" y="25"/>
                  <a:pt x="10116" y="19"/>
                  <a:pt x="10116" y="12"/>
                </a:cubicBezTo>
                <a:cubicBezTo>
                  <a:pt x="10116" y="5"/>
                  <a:pt x="10122" y="0"/>
                  <a:pt x="10129" y="0"/>
                </a:cubicBezTo>
                <a:lnTo>
                  <a:pt x="10204" y="0"/>
                </a:lnTo>
                <a:cubicBezTo>
                  <a:pt x="10211" y="0"/>
                  <a:pt x="10216" y="5"/>
                  <a:pt x="10216" y="12"/>
                </a:cubicBezTo>
                <a:cubicBezTo>
                  <a:pt x="10216" y="19"/>
                  <a:pt x="10211" y="25"/>
                  <a:pt x="10204" y="25"/>
                </a:cubicBezTo>
                <a:close/>
                <a:moveTo>
                  <a:pt x="10029" y="25"/>
                </a:moveTo>
                <a:lnTo>
                  <a:pt x="9954" y="25"/>
                </a:lnTo>
                <a:cubicBezTo>
                  <a:pt x="9947" y="25"/>
                  <a:pt x="9941" y="19"/>
                  <a:pt x="9941" y="12"/>
                </a:cubicBezTo>
                <a:cubicBezTo>
                  <a:pt x="9941" y="5"/>
                  <a:pt x="9947" y="0"/>
                  <a:pt x="9954" y="0"/>
                </a:cubicBezTo>
                <a:lnTo>
                  <a:pt x="10029" y="0"/>
                </a:lnTo>
                <a:cubicBezTo>
                  <a:pt x="10036" y="0"/>
                  <a:pt x="10041" y="5"/>
                  <a:pt x="10041" y="12"/>
                </a:cubicBezTo>
                <a:cubicBezTo>
                  <a:pt x="10041" y="19"/>
                  <a:pt x="10036" y="25"/>
                  <a:pt x="10029" y="25"/>
                </a:cubicBezTo>
                <a:close/>
                <a:moveTo>
                  <a:pt x="9854" y="25"/>
                </a:moveTo>
                <a:lnTo>
                  <a:pt x="9779" y="25"/>
                </a:lnTo>
                <a:cubicBezTo>
                  <a:pt x="9772" y="25"/>
                  <a:pt x="9766" y="19"/>
                  <a:pt x="9766" y="12"/>
                </a:cubicBezTo>
                <a:cubicBezTo>
                  <a:pt x="9766" y="5"/>
                  <a:pt x="9772" y="0"/>
                  <a:pt x="9779" y="0"/>
                </a:cubicBezTo>
                <a:lnTo>
                  <a:pt x="9854" y="0"/>
                </a:lnTo>
                <a:cubicBezTo>
                  <a:pt x="9861" y="0"/>
                  <a:pt x="9866" y="5"/>
                  <a:pt x="9866" y="12"/>
                </a:cubicBezTo>
                <a:cubicBezTo>
                  <a:pt x="9866" y="19"/>
                  <a:pt x="9861" y="25"/>
                  <a:pt x="9854" y="25"/>
                </a:cubicBezTo>
                <a:close/>
                <a:moveTo>
                  <a:pt x="9679" y="25"/>
                </a:moveTo>
                <a:lnTo>
                  <a:pt x="9604" y="25"/>
                </a:lnTo>
                <a:cubicBezTo>
                  <a:pt x="9597" y="25"/>
                  <a:pt x="9591" y="19"/>
                  <a:pt x="9591" y="12"/>
                </a:cubicBezTo>
                <a:cubicBezTo>
                  <a:pt x="9591" y="5"/>
                  <a:pt x="9597" y="0"/>
                  <a:pt x="9604" y="0"/>
                </a:cubicBezTo>
                <a:lnTo>
                  <a:pt x="9679" y="0"/>
                </a:lnTo>
                <a:cubicBezTo>
                  <a:pt x="9686" y="0"/>
                  <a:pt x="9691" y="5"/>
                  <a:pt x="9691" y="12"/>
                </a:cubicBezTo>
                <a:cubicBezTo>
                  <a:pt x="9691" y="19"/>
                  <a:pt x="9686" y="25"/>
                  <a:pt x="9679" y="25"/>
                </a:cubicBezTo>
                <a:close/>
                <a:moveTo>
                  <a:pt x="9504" y="25"/>
                </a:moveTo>
                <a:lnTo>
                  <a:pt x="9429" y="25"/>
                </a:lnTo>
                <a:cubicBezTo>
                  <a:pt x="9422" y="25"/>
                  <a:pt x="9416" y="19"/>
                  <a:pt x="9416" y="12"/>
                </a:cubicBezTo>
                <a:cubicBezTo>
                  <a:pt x="9416" y="5"/>
                  <a:pt x="9422" y="0"/>
                  <a:pt x="9429" y="0"/>
                </a:cubicBezTo>
                <a:lnTo>
                  <a:pt x="9504" y="0"/>
                </a:lnTo>
                <a:cubicBezTo>
                  <a:pt x="9511" y="0"/>
                  <a:pt x="9516" y="5"/>
                  <a:pt x="9516" y="12"/>
                </a:cubicBezTo>
                <a:cubicBezTo>
                  <a:pt x="9516" y="19"/>
                  <a:pt x="9511" y="25"/>
                  <a:pt x="9504" y="25"/>
                </a:cubicBezTo>
                <a:close/>
                <a:moveTo>
                  <a:pt x="9329" y="25"/>
                </a:moveTo>
                <a:lnTo>
                  <a:pt x="9254" y="25"/>
                </a:lnTo>
                <a:cubicBezTo>
                  <a:pt x="9247" y="25"/>
                  <a:pt x="9241" y="19"/>
                  <a:pt x="9241" y="12"/>
                </a:cubicBezTo>
                <a:cubicBezTo>
                  <a:pt x="9241" y="5"/>
                  <a:pt x="9247" y="0"/>
                  <a:pt x="9254" y="0"/>
                </a:cubicBezTo>
                <a:lnTo>
                  <a:pt x="9329" y="0"/>
                </a:lnTo>
                <a:cubicBezTo>
                  <a:pt x="9336" y="0"/>
                  <a:pt x="9341" y="5"/>
                  <a:pt x="9341" y="12"/>
                </a:cubicBezTo>
                <a:cubicBezTo>
                  <a:pt x="9341" y="19"/>
                  <a:pt x="9336" y="25"/>
                  <a:pt x="9329" y="25"/>
                </a:cubicBezTo>
                <a:close/>
                <a:moveTo>
                  <a:pt x="9154" y="25"/>
                </a:moveTo>
                <a:lnTo>
                  <a:pt x="9079" y="25"/>
                </a:lnTo>
                <a:cubicBezTo>
                  <a:pt x="9072" y="25"/>
                  <a:pt x="9066" y="19"/>
                  <a:pt x="9066" y="12"/>
                </a:cubicBezTo>
                <a:cubicBezTo>
                  <a:pt x="9066" y="5"/>
                  <a:pt x="9072" y="0"/>
                  <a:pt x="9079" y="0"/>
                </a:cubicBezTo>
                <a:lnTo>
                  <a:pt x="9154" y="0"/>
                </a:lnTo>
                <a:cubicBezTo>
                  <a:pt x="9161" y="0"/>
                  <a:pt x="9166" y="5"/>
                  <a:pt x="9166" y="12"/>
                </a:cubicBezTo>
                <a:cubicBezTo>
                  <a:pt x="9166" y="19"/>
                  <a:pt x="9161" y="25"/>
                  <a:pt x="9154" y="25"/>
                </a:cubicBezTo>
                <a:close/>
                <a:moveTo>
                  <a:pt x="8979" y="25"/>
                </a:moveTo>
                <a:lnTo>
                  <a:pt x="8904" y="25"/>
                </a:lnTo>
                <a:cubicBezTo>
                  <a:pt x="8897" y="25"/>
                  <a:pt x="8891" y="19"/>
                  <a:pt x="8891" y="12"/>
                </a:cubicBezTo>
                <a:cubicBezTo>
                  <a:pt x="8891" y="5"/>
                  <a:pt x="8897" y="0"/>
                  <a:pt x="8904" y="0"/>
                </a:cubicBezTo>
                <a:lnTo>
                  <a:pt x="8979" y="0"/>
                </a:lnTo>
                <a:cubicBezTo>
                  <a:pt x="8986" y="0"/>
                  <a:pt x="8991" y="5"/>
                  <a:pt x="8991" y="12"/>
                </a:cubicBezTo>
                <a:cubicBezTo>
                  <a:pt x="8991" y="19"/>
                  <a:pt x="8986" y="25"/>
                  <a:pt x="8979" y="25"/>
                </a:cubicBezTo>
                <a:close/>
                <a:moveTo>
                  <a:pt x="8804" y="25"/>
                </a:moveTo>
                <a:lnTo>
                  <a:pt x="8729" y="25"/>
                </a:lnTo>
                <a:cubicBezTo>
                  <a:pt x="8722" y="25"/>
                  <a:pt x="8716" y="19"/>
                  <a:pt x="8716" y="12"/>
                </a:cubicBezTo>
                <a:cubicBezTo>
                  <a:pt x="8716" y="5"/>
                  <a:pt x="8722" y="0"/>
                  <a:pt x="8729" y="0"/>
                </a:cubicBezTo>
                <a:lnTo>
                  <a:pt x="8804" y="0"/>
                </a:lnTo>
                <a:cubicBezTo>
                  <a:pt x="8811" y="0"/>
                  <a:pt x="8816" y="5"/>
                  <a:pt x="8816" y="12"/>
                </a:cubicBezTo>
                <a:cubicBezTo>
                  <a:pt x="8816" y="19"/>
                  <a:pt x="8811" y="25"/>
                  <a:pt x="8804" y="25"/>
                </a:cubicBezTo>
                <a:close/>
                <a:moveTo>
                  <a:pt x="8629" y="25"/>
                </a:moveTo>
                <a:lnTo>
                  <a:pt x="8554" y="25"/>
                </a:lnTo>
                <a:cubicBezTo>
                  <a:pt x="8547" y="25"/>
                  <a:pt x="8541" y="19"/>
                  <a:pt x="8541" y="12"/>
                </a:cubicBezTo>
                <a:cubicBezTo>
                  <a:pt x="8541" y="5"/>
                  <a:pt x="8547" y="0"/>
                  <a:pt x="8554" y="0"/>
                </a:cubicBezTo>
                <a:lnTo>
                  <a:pt x="8629" y="0"/>
                </a:lnTo>
                <a:cubicBezTo>
                  <a:pt x="8636" y="0"/>
                  <a:pt x="8641" y="5"/>
                  <a:pt x="8641" y="12"/>
                </a:cubicBezTo>
                <a:cubicBezTo>
                  <a:pt x="8641" y="19"/>
                  <a:pt x="8636" y="25"/>
                  <a:pt x="8629" y="25"/>
                </a:cubicBezTo>
                <a:close/>
                <a:moveTo>
                  <a:pt x="8454" y="25"/>
                </a:moveTo>
                <a:lnTo>
                  <a:pt x="8379" y="25"/>
                </a:lnTo>
                <a:cubicBezTo>
                  <a:pt x="8372" y="25"/>
                  <a:pt x="8366" y="19"/>
                  <a:pt x="8366" y="12"/>
                </a:cubicBezTo>
                <a:cubicBezTo>
                  <a:pt x="8366" y="5"/>
                  <a:pt x="8372" y="0"/>
                  <a:pt x="8379" y="0"/>
                </a:cubicBezTo>
                <a:lnTo>
                  <a:pt x="8454" y="0"/>
                </a:lnTo>
                <a:cubicBezTo>
                  <a:pt x="8461" y="0"/>
                  <a:pt x="8466" y="5"/>
                  <a:pt x="8466" y="12"/>
                </a:cubicBezTo>
                <a:cubicBezTo>
                  <a:pt x="8466" y="19"/>
                  <a:pt x="8461" y="25"/>
                  <a:pt x="8454" y="25"/>
                </a:cubicBezTo>
                <a:close/>
                <a:moveTo>
                  <a:pt x="8279" y="25"/>
                </a:moveTo>
                <a:lnTo>
                  <a:pt x="8204" y="25"/>
                </a:lnTo>
                <a:cubicBezTo>
                  <a:pt x="8197" y="25"/>
                  <a:pt x="8191" y="19"/>
                  <a:pt x="8191" y="12"/>
                </a:cubicBezTo>
                <a:cubicBezTo>
                  <a:pt x="8191" y="5"/>
                  <a:pt x="8197" y="0"/>
                  <a:pt x="8204" y="0"/>
                </a:cubicBezTo>
                <a:lnTo>
                  <a:pt x="8279" y="0"/>
                </a:lnTo>
                <a:cubicBezTo>
                  <a:pt x="8286" y="0"/>
                  <a:pt x="8291" y="5"/>
                  <a:pt x="8291" y="12"/>
                </a:cubicBezTo>
                <a:cubicBezTo>
                  <a:pt x="8291" y="19"/>
                  <a:pt x="8286" y="25"/>
                  <a:pt x="8279" y="25"/>
                </a:cubicBezTo>
                <a:close/>
                <a:moveTo>
                  <a:pt x="8104" y="25"/>
                </a:moveTo>
                <a:lnTo>
                  <a:pt x="8029" y="25"/>
                </a:lnTo>
                <a:cubicBezTo>
                  <a:pt x="8022" y="25"/>
                  <a:pt x="8016" y="19"/>
                  <a:pt x="8016" y="12"/>
                </a:cubicBezTo>
                <a:cubicBezTo>
                  <a:pt x="8016" y="5"/>
                  <a:pt x="8022" y="0"/>
                  <a:pt x="8029" y="0"/>
                </a:cubicBezTo>
                <a:lnTo>
                  <a:pt x="8104" y="0"/>
                </a:lnTo>
                <a:cubicBezTo>
                  <a:pt x="8111" y="0"/>
                  <a:pt x="8116" y="5"/>
                  <a:pt x="8116" y="12"/>
                </a:cubicBezTo>
                <a:cubicBezTo>
                  <a:pt x="8116" y="19"/>
                  <a:pt x="8111" y="25"/>
                  <a:pt x="8104" y="25"/>
                </a:cubicBezTo>
                <a:close/>
                <a:moveTo>
                  <a:pt x="7929" y="25"/>
                </a:moveTo>
                <a:lnTo>
                  <a:pt x="7854" y="25"/>
                </a:lnTo>
                <a:cubicBezTo>
                  <a:pt x="7847" y="25"/>
                  <a:pt x="7841" y="19"/>
                  <a:pt x="7841" y="12"/>
                </a:cubicBezTo>
                <a:cubicBezTo>
                  <a:pt x="7841" y="5"/>
                  <a:pt x="7847" y="0"/>
                  <a:pt x="7854" y="0"/>
                </a:cubicBezTo>
                <a:lnTo>
                  <a:pt x="7929" y="0"/>
                </a:lnTo>
                <a:cubicBezTo>
                  <a:pt x="7936" y="0"/>
                  <a:pt x="7941" y="5"/>
                  <a:pt x="7941" y="12"/>
                </a:cubicBezTo>
                <a:cubicBezTo>
                  <a:pt x="7941" y="19"/>
                  <a:pt x="7936" y="25"/>
                  <a:pt x="7929" y="25"/>
                </a:cubicBezTo>
                <a:close/>
                <a:moveTo>
                  <a:pt x="7754" y="25"/>
                </a:moveTo>
                <a:lnTo>
                  <a:pt x="7679" y="25"/>
                </a:lnTo>
                <a:cubicBezTo>
                  <a:pt x="7672" y="25"/>
                  <a:pt x="7666" y="19"/>
                  <a:pt x="7666" y="12"/>
                </a:cubicBezTo>
                <a:cubicBezTo>
                  <a:pt x="7666" y="5"/>
                  <a:pt x="7672" y="0"/>
                  <a:pt x="7679" y="0"/>
                </a:cubicBezTo>
                <a:lnTo>
                  <a:pt x="7754" y="0"/>
                </a:lnTo>
                <a:cubicBezTo>
                  <a:pt x="7761" y="0"/>
                  <a:pt x="7766" y="5"/>
                  <a:pt x="7766" y="12"/>
                </a:cubicBezTo>
                <a:cubicBezTo>
                  <a:pt x="7766" y="19"/>
                  <a:pt x="7761" y="25"/>
                  <a:pt x="7754" y="25"/>
                </a:cubicBezTo>
                <a:close/>
                <a:moveTo>
                  <a:pt x="7579" y="25"/>
                </a:moveTo>
                <a:lnTo>
                  <a:pt x="7504" y="25"/>
                </a:lnTo>
                <a:cubicBezTo>
                  <a:pt x="7497" y="25"/>
                  <a:pt x="7491" y="19"/>
                  <a:pt x="7491" y="12"/>
                </a:cubicBezTo>
                <a:cubicBezTo>
                  <a:pt x="7491" y="5"/>
                  <a:pt x="7497" y="0"/>
                  <a:pt x="7504" y="0"/>
                </a:cubicBezTo>
                <a:lnTo>
                  <a:pt x="7579" y="0"/>
                </a:lnTo>
                <a:cubicBezTo>
                  <a:pt x="7586" y="0"/>
                  <a:pt x="7591" y="5"/>
                  <a:pt x="7591" y="12"/>
                </a:cubicBezTo>
                <a:cubicBezTo>
                  <a:pt x="7591" y="19"/>
                  <a:pt x="7586" y="25"/>
                  <a:pt x="7579" y="25"/>
                </a:cubicBezTo>
                <a:close/>
                <a:moveTo>
                  <a:pt x="7404" y="25"/>
                </a:moveTo>
                <a:lnTo>
                  <a:pt x="7329" y="25"/>
                </a:lnTo>
                <a:cubicBezTo>
                  <a:pt x="7322" y="25"/>
                  <a:pt x="7316" y="19"/>
                  <a:pt x="7316" y="12"/>
                </a:cubicBezTo>
                <a:cubicBezTo>
                  <a:pt x="7316" y="5"/>
                  <a:pt x="7322" y="0"/>
                  <a:pt x="7329" y="0"/>
                </a:cubicBezTo>
                <a:lnTo>
                  <a:pt x="7404" y="0"/>
                </a:lnTo>
                <a:cubicBezTo>
                  <a:pt x="7411" y="0"/>
                  <a:pt x="7416" y="5"/>
                  <a:pt x="7416" y="12"/>
                </a:cubicBezTo>
                <a:cubicBezTo>
                  <a:pt x="7416" y="19"/>
                  <a:pt x="7411" y="25"/>
                  <a:pt x="7404" y="25"/>
                </a:cubicBezTo>
                <a:close/>
                <a:moveTo>
                  <a:pt x="7229" y="25"/>
                </a:moveTo>
                <a:lnTo>
                  <a:pt x="7154" y="25"/>
                </a:lnTo>
                <a:cubicBezTo>
                  <a:pt x="7147" y="25"/>
                  <a:pt x="7141" y="19"/>
                  <a:pt x="7141" y="12"/>
                </a:cubicBezTo>
                <a:cubicBezTo>
                  <a:pt x="7141" y="5"/>
                  <a:pt x="7147" y="0"/>
                  <a:pt x="7154" y="0"/>
                </a:cubicBezTo>
                <a:lnTo>
                  <a:pt x="7229" y="0"/>
                </a:lnTo>
                <a:cubicBezTo>
                  <a:pt x="7236" y="0"/>
                  <a:pt x="7241" y="5"/>
                  <a:pt x="7241" y="12"/>
                </a:cubicBezTo>
                <a:cubicBezTo>
                  <a:pt x="7241" y="19"/>
                  <a:pt x="7236" y="25"/>
                  <a:pt x="7229" y="25"/>
                </a:cubicBezTo>
                <a:close/>
                <a:moveTo>
                  <a:pt x="7054" y="25"/>
                </a:moveTo>
                <a:lnTo>
                  <a:pt x="6979" y="25"/>
                </a:lnTo>
                <a:cubicBezTo>
                  <a:pt x="6972" y="25"/>
                  <a:pt x="6966" y="19"/>
                  <a:pt x="6966" y="12"/>
                </a:cubicBezTo>
                <a:cubicBezTo>
                  <a:pt x="6966" y="5"/>
                  <a:pt x="6972" y="0"/>
                  <a:pt x="6979" y="0"/>
                </a:cubicBezTo>
                <a:lnTo>
                  <a:pt x="7054" y="0"/>
                </a:lnTo>
                <a:cubicBezTo>
                  <a:pt x="7061" y="0"/>
                  <a:pt x="7066" y="5"/>
                  <a:pt x="7066" y="12"/>
                </a:cubicBezTo>
                <a:cubicBezTo>
                  <a:pt x="7066" y="19"/>
                  <a:pt x="7061" y="25"/>
                  <a:pt x="7054" y="25"/>
                </a:cubicBezTo>
                <a:close/>
                <a:moveTo>
                  <a:pt x="6879" y="25"/>
                </a:moveTo>
                <a:lnTo>
                  <a:pt x="6804" y="25"/>
                </a:lnTo>
                <a:cubicBezTo>
                  <a:pt x="6797" y="25"/>
                  <a:pt x="6791" y="19"/>
                  <a:pt x="6791" y="12"/>
                </a:cubicBezTo>
                <a:cubicBezTo>
                  <a:pt x="6791" y="5"/>
                  <a:pt x="6797" y="0"/>
                  <a:pt x="6804" y="0"/>
                </a:cubicBezTo>
                <a:lnTo>
                  <a:pt x="6879" y="0"/>
                </a:lnTo>
                <a:cubicBezTo>
                  <a:pt x="6886" y="0"/>
                  <a:pt x="6891" y="5"/>
                  <a:pt x="6891" y="12"/>
                </a:cubicBezTo>
                <a:cubicBezTo>
                  <a:pt x="6891" y="19"/>
                  <a:pt x="6886" y="25"/>
                  <a:pt x="6879" y="25"/>
                </a:cubicBezTo>
                <a:close/>
                <a:moveTo>
                  <a:pt x="6704" y="25"/>
                </a:moveTo>
                <a:lnTo>
                  <a:pt x="6629" y="25"/>
                </a:lnTo>
                <a:cubicBezTo>
                  <a:pt x="6622" y="25"/>
                  <a:pt x="6616" y="19"/>
                  <a:pt x="6616" y="12"/>
                </a:cubicBezTo>
                <a:cubicBezTo>
                  <a:pt x="6616" y="5"/>
                  <a:pt x="6622" y="0"/>
                  <a:pt x="6629" y="0"/>
                </a:cubicBezTo>
                <a:lnTo>
                  <a:pt x="6704" y="0"/>
                </a:lnTo>
                <a:cubicBezTo>
                  <a:pt x="6711" y="0"/>
                  <a:pt x="6716" y="5"/>
                  <a:pt x="6716" y="12"/>
                </a:cubicBezTo>
                <a:cubicBezTo>
                  <a:pt x="6716" y="19"/>
                  <a:pt x="6711" y="25"/>
                  <a:pt x="6704" y="25"/>
                </a:cubicBezTo>
                <a:close/>
                <a:moveTo>
                  <a:pt x="6529" y="25"/>
                </a:moveTo>
                <a:lnTo>
                  <a:pt x="6454" y="25"/>
                </a:lnTo>
                <a:cubicBezTo>
                  <a:pt x="6447" y="25"/>
                  <a:pt x="6441" y="19"/>
                  <a:pt x="6441" y="12"/>
                </a:cubicBezTo>
                <a:cubicBezTo>
                  <a:pt x="6441" y="5"/>
                  <a:pt x="6447" y="0"/>
                  <a:pt x="6454" y="0"/>
                </a:cubicBezTo>
                <a:lnTo>
                  <a:pt x="6529" y="0"/>
                </a:lnTo>
                <a:cubicBezTo>
                  <a:pt x="6536" y="0"/>
                  <a:pt x="6541" y="5"/>
                  <a:pt x="6541" y="12"/>
                </a:cubicBezTo>
                <a:cubicBezTo>
                  <a:pt x="6541" y="19"/>
                  <a:pt x="6536" y="25"/>
                  <a:pt x="6529" y="25"/>
                </a:cubicBezTo>
                <a:close/>
                <a:moveTo>
                  <a:pt x="6354" y="25"/>
                </a:moveTo>
                <a:lnTo>
                  <a:pt x="6279" y="25"/>
                </a:lnTo>
                <a:cubicBezTo>
                  <a:pt x="6272" y="25"/>
                  <a:pt x="6266" y="19"/>
                  <a:pt x="6266" y="12"/>
                </a:cubicBezTo>
                <a:cubicBezTo>
                  <a:pt x="6266" y="5"/>
                  <a:pt x="6272" y="0"/>
                  <a:pt x="6279" y="0"/>
                </a:cubicBezTo>
                <a:lnTo>
                  <a:pt x="6354" y="0"/>
                </a:lnTo>
                <a:cubicBezTo>
                  <a:pt x="6361" y="0"/>
                  <a:pt x="6366" y="5"/>
                  <a:pt x="6366" y="12"/>
                </a:cubicBezTo>
                <a:cubicBezTo>
                  <a:pt x="6366" y="19"/>
                  <a:pt x="6361" y="25"/>
                  <a:pt x="6354" y="25"/>
                </a:cubicBezTo>
                <a:close/>
                <a:moveTo>
                  <a:pt x="6179" y="25"/>
                </a:moveTo>
                <a:lnTo>
                  <a:pt x="6104" y="25"/>
                </a:lnTo>
                <a:cubicBezTo>
                  <a:pt x="6097" y="25"/>
                  <a:pt x="6091" y="19"/>
                  <a:pt x="6091" y="12"/>
                </a:cubicBezTo>
                <a:cubicBezTo>
                  <a:pt x="6091" y="5"/>
                  <a:pt x="6097" y="0"/>
                  <a:pt x="6104" y="0"/>
                </a:cubicBezTo>
                <a:lnTo>
                  <a:pt x="6179" y="0"/>
                </a:lnTo>
                <a:cubicBezTo>
                  <a:pt x="6186" y="0"/>
                  <a:pt x="6191" y="5"/>
                  <a:pt x="6191" y="12"/>
                </a:cubicBezTo>
                <a:cubicBezTo>
                  <a:pt x="6191" y="19"/>
                  <a:pt x="6186" y="25"/>
                  <a:pt x="6179" y="25"/>
                </a:cubicBezTo>
                <a:close/>
                <a:moveTo>
                  <a:pt x="6004" y="25"/>
                </a:moveTo>
                <a:lnTo>
                  <a:pt x="5929" y="25"/>
                </a:lnTo>
                <a:cubicBezTo>
                  <a:pt x="5922" y="25"/>
                  <a:pt x="5916" y="19"/>
                  <a:pt x="5916" y="12"/>
                </a:cubicBezTo>
                <a:cubicBezTo>
                  <a:pt x="5916" y="5"/>
                  <a:pt x="5922" y="0"/>
                  <a:pt x="5929" y="0"/>
                </a:cubicBezTo>
                <a:lnTo>
                  <a:pt x="6004" y="0"/>
                </a:lnTo>
                <a:cubicBezTo>
                  <a:pt x="6011" y="0"/>
                  <a:pt x="6016" y="5"/>
                  <a:pt x="6016" y="12"/>
                </a:cubicBezTo>
                <a:cubicBezTo>
                  <a:pt x="6016" y="19"/>
                  <a:pt x="6011" y="25"/>
                  <a:pt x="6004" y="25"/>
                </a:cubicBezTo>
                <a:close/>
                <a:moveTo>
                  <a:pt x="5829" y="25"/>
                </a:moveTo>
                <a:lnTo>
                  <a:pt x="5754" y="25"/>
                </a:lnTo>
                <a:cubicBezTo>
                  <a:pt x="5747" y="25"/>
                  <a:pt x="5741" y="19"/>
                  <a:pt x="5741" y="12"/>
                </a:cubicBezTo>
                <a:cubicBezTo>
                  <a:pt x="5741" y="5"/>
                  <a:pt x="5747" y="0"/>
                  <a:pt x="5754" y="0"/>
                </a:cubicBezTo>
                <a:lnTo>
                  <a:pt x="5829" y="0"/>
                </a:lnTo>
                <a:cubicBezTo>
                  <a:pt x="5836" y="0"/>
                  <a:pt x="5841" y="5"/>
                  <a:pt x="5841" y="12"/>
                </a:cubicBezTo>
                <a:cubicBezTo>
                  <a:pt x="5841" y="19"/>
                  <a:pt x="5836" y="25"/>
                  <a:pt x="5829" y="25"/>
                </a:cubicBezTo>
                <a:close/>
                <a:moveTo>
                  <a:pt x="5654" y="25"/>
                </a:moveTo>
                <a:lnTo>
                  <a:pt x="5579" y="25"/>
                </a:lnTo>
                <a:cubicBezTo>
                  <a:pt x="5572" y="25"/>
                  <a:pt x="5566" y="19"/>
                  <a:pt x="5566" y="12"/>
                </a:cubicBezTo>
                <a:cubicBezTo>
                  <a:pt x="5566" y="5"/>
                  <a:pt x="5572" y="0"/>
                  <a:pt x="5579" y="0"/>
                </a:cubicBezTo>
                <a:lnTo>
                  <a:pt x="5654" y="0"/>
                </a:lnTo>
                <a:cubicBezTo>
                  <a:pt x="5661" y="0"/>
                  <a:pt x="5666" y="5"/>
                  <a:pt x="5666" y="12"/>
                </a:cubicBezTo>
                <a:cubicBezTo>
                  <a:pt x="5666" y="19"/>
                  <a:pt x="5661" y="25"/>
                  <a:pt x="5654" y="25"/>
                </a:cubicBezTo>
                <a:close/>
                <a:moveTo>
                  <a:pt x="5479" y="25"/>
                </a:moveTo>
                <a:lnTo>
                  <a:pt x="5404" y="25"/>
                </a:lnTo>
                <a:cubicBezTo>
                  <a:pt x="5397" y="25"/>
                  <a:pt x="5391" y="19"/>
                  <a:pt x="5391" y="12"/>
                </a:cubicBezTo>
                <a:cubicBezTo>
                  <a:pt x="5391" y="5"/>
                  <a:pt x="5397" y="0"/>
                  <a:pt x="5404" y="0"/>
                </a:cubicBezTo>
                <a:lnTo>
                  <a:pt x="5479" y="0"/>
                </a:lnTo>
                <a:cubicBezTo>
                  <a:pt x="5486" y="0"/>
                  <a:pt x="5491" y="5"/>
                  <a:pt x="5491" y="12"/>
                </a:cubicBezTo>
                <a:cubicBezTo>
                  <a:pt x="5491" y="19"/>
                  <a:pt x="5486" y="25"/>
                  <a:pt x="5479" y="25"/>
                </a:cubicBezTo>
                <a:close/>
                <a:moveTo>
                  <a:pt x="5304" y="25"/>
                </a:moveTo>
                <a:lnTo>
                  <a:pt x="5229" y="25"/>
                </a:lnTo>
                <a:cubicBezTo>
                  <a:pt x="5222" y="25"/>
                  <a:pt x="5216" y="19"/>
                  <a:pt x="5216" y="12"/>
                </a:cubicBezTo>
                <a:cubicBezTo>
                  <a:pt x="5216" y="5"/>
                  <a:pt x="5222" y="0"/>
                  <a:pt x="5229" y="0"/>
                </a:cubicBezTo>
                <a:lnTo>
                  <a:pt x="5304" y="0"/>
                </a:lnTo>
                <a:cubicBezTo>
                  <a:pt x="5311" y="0"/>
                  <a:pt x="5316" y="5"/>
                  <a:pt x="5316" y="12"/>
                </a:cubicBezTo>
                <a:cubicBezTo>
                  <a:pt x="5316" y="19"/>
                  <a:pt x="5311" y="25"/>
                  <a:pt x="5304" y="25"/>
                </a:cubicBezTo>
                <a:close/>
                <a:moveTo>
                  <a:pt x="5129" y="25"/>
                </a:moveTo>
                <a:lnTo>
                  <a:pt x="5054" y="25"/>
                </a:lnTo>
                <a:cubicBezTo>
                  <a:pt x="5047" y="25"/>
                  <a:pt x="5041" y="19"/>
                  <a:pt x="5041" y="12"/>
                </a:cubicBezTo>
                <a:cubicBezTo>
                  <a:pt x="5041" y="5"/>
                  <a:pt x="5047" y="0"/>
                  <a:pt x="5054" y="0"/>
                </a:cubicBezTo>
                <a:lnTo>
                  <a:pt x="5129" y="0"/>
                </a:lnTo>
                <a:cubicBezTo>
                  <a:pt x="5136" y="0"/>
                  <a:pt x="5141" y="5"/>
                  <a:pt x="5141" y="12"/>
                </a:cubicBezTo>
                <a:cubicBezTo>
                  <a:pt x="5141" y="19"/>
                  <a:pt x="5136" y="25"/>
                  <a:pt x="5129" y="25"/>
                </a:cubicBezTo>
                <a:close/>
                <a:moveTo>
                  <a:pt x="4954" y="25"/>
                </a:moveTo>
                <a:lnTo>
                  <a:pt x="4879" y="25"/>
                </a:lnTo>
                <a:cubicBezTo>
                  <a:pt x="4872" y="25"/>
                  <a:pt x="4866" y="19"/>
                  <a:pt x="4866" y="12"/>
                </a:cubicBezTo>
                <a:cubicBezTo>
                  <a:pt x="4866" y="5"/>
                  <a:pt x="4872" y="0"/>
                  <a:pt x="4879" y="0"/>
                </a:cubicBezTo>
                <a:lnTo>
                  <a:pt x="4954" y="0"/>
                </a:lnTo>
                <a:cubicBezTo>
                  <a:pt x="4961" y="0"/>
                  <a:pt x="4966" y="5"/>
                  <a:pt x="4966" y="12"/>
                </a:cubicBezTo>
                <a:cubicBezTo>
                  <a:pt x="4966" y="19"/>
                  <a:pt x="4961" y="25"/>
                  <a:pt x="4954" y="25"/>
                </a:cubicBezTo>
                <a:close/>
                <a:moveTo>
                  <a:pt x="4779" y="25"/>
                </a:moveTo>
                <a:lnTo>
                  <a:pt x="4704" y="25"/>
                </a:lnTo>
                <a:cubicBezTo>
                  <a:pt x="4697" y="25"/>
                  <a:pt x="4691" y="19"/>
                  <a:pt x="4691" y="12"/>
                </a:cubicBezTo>
                <a:cubicBezTo>
                  <a:pt x="4691" y="5"/>
                  <a:pt x="4697" y="0"/>
                  <a:pt x="4704" y="0"/>
                </a:cubicBezTo>
                <a:lnTo>
                  <a:pt x="4779" y="0"/>
                </a:lnTo>
                <a:cubicBezTo>
                  <a:pt x="4786" y="0"/>
                  <a:pt x="4791" y="5"/>
                  <a:pt x="4791" y="12"/>
                </a:cubicBezTo>
                <a:cubicBezTo>
                  <a:pt x="4791" y="19"/>
                  <a:pt x="4786" y="25"/>
                  <a:pt x="4779" y="25"/>
                </a:cubicBezTo>
                <a:close/>
                <a:moveTo>
                  <a:pt x="4604" y="25"/>
                </a:moveTo>
                <a:lnTo>
                  <a:pt x="4529" y="25"/>
                </a:lnTo>
                <a:cubicBezTo>
                  <a:pt x="4522" y="25"/>
                  <a:pt x="4516" y="19"/>
                  <a:pt x="4516" y="12"/>
                </a:cubicBezTo>
                <a:cubicBezTo>
                  <a:pt x="4516" y="5"/>
                  <a:pt x="4522" y="0"/>
                  <a:pt x="4529" y="0"/>
                </a:cubicBezTo>
                <a:lnTo>
                  <a:pt x="4604" y="0"/>
                </a:lnTo>
                <a:cubicBezTo>
                  <a:pt x="4611" y="0"/>
                  <a:pt x="4616" y="5"/>
                  <a:pt x="4616" y="12"/>
                </a:cubicBezTo>
                <a:cubicBezTo>
                  <a:pt x="4616" y="19"/>
                  <a:pt x="4611" y="25"/>
                  <a:pt x="4604" y="25"/>
                </a:cubicBezTo>
                <a:close/>
                <a:moveTo>
                  <a:pt x="4429" y="25"/>
                </a:moveTo>
                <a:lnTo>
                  <a:pt x="4354" y="25"/>
                </a:lnTo>
                <a:cubicBezTo>
                  <a:pt x="4347" y="25"/>
                  <a:pt x="4341" y="19"/>
                  <a:pt x="4341" y="12"/>
                </a:cubicBezTo>
                <a:cubicBezTo>
                  <a:pt x="4341" y="5"/>
                  <a:pt x="4347" y="0"/>
                  <a:pt x="4354" y="0"/>
                </a:cubicBezTo>
                <a:lnTo>
                  <a:pt x="4429" y="0"/>
                </a:lnTo>
                <a:cubicBezTo>
                  <a:pt x="4436" y="0"/>
                  <a:pt x="4441" y="5"/>
                  <a:pt x="4441" y="12"/>
                </a:cubicBezTo>
                <a:cubicBezTo>
                  <a:pt x="4441" y="19"/>
                  <a:pt x="4436" y="25"/>
                  <a:pt x="4429" y="25"/>
                </a:cubicBezTo>
                <a:close/>
                <a:moveTo>
                  <a:pt x="4254" y="25"/>
                </a:moveTo>
                <a:lnTo>
                  <a:pt x="4179" y="25"/>
                </a:lnTo>
                <a:cubicBezTo>
                  <a:pt x="4172" y="25"/>
                  <a:pt x="4166" y="19"/>
                  <a:pt x="4166" y="12"/>
                </a:cubicBezTo>
                <a:cubicBezTo>
                  <a:pt x="4166" y="5"/>
                  <a:pt x="4172" y="0"/>
                  <a:pt x="4179" y="0"/>
                </a:cubicBezTo>
                <a:lnTo>
                  <a:pt x="4254" y="0"/>
                </a:lnTo>
                <a:cubicBezTo>
                  <a:pt x="4261" y="0"/>
                  <a:pt x="4266" y="5"/>
                  <a:pt x="4266" y="12"/>
                </a:cubicBezTo>
                <a:cubicBezTo>
                  <a:pt x="4266" y="19"/>
                  <a:pt x="4261" y="25"/>
                  <a:pt x="4254" y="25"/>
                </a:cubicBezTo>
                <a:close/>
                <a:moveTo>
                  <a:pt x="4079" y="25"/>
                </a:moveTo>
                <a:lnTo>
                  <a:pt x="4004" y="25"/>
                </a:lnTo>
                <a:cubicBezTo>
                  <a:pt x="3997" y="25"/>
                  <a:pt x="3991" y="19"/>
                  <a:pt x="3991" y="12"/>
                </a:cubicBezTo>
                <a:cubicBezTo>
                  <a:pt x="3991" y="5"/>
                  <a:pt x="3997" y="0"/>
                  <a:pt x="4004" y="0"/>
                </a:cubicBezTo>
                <a:lnTo>
                  <a:pt x="4079" y="0"/>
                </a:lnTo>
                <a:cubicBezTo>
                  <a:pt x="4086" y="0"/>
                  <a:pt x="4091" y="5"/>
                  <a:pt x="4091" y="12"/>
                </a:cubicBezTo>
                <a:cubicBezTo>
                  <a:pt x="4091" y="19"/>
                  <a:pt x="4086" y="25"/>
                  <a:pt x="4079" y="25"/>
                </a:cubicBezTo>
                <a:close/>
                <a:moveTo>
                  <a:pt x="3904" y="25"/>
                </a:moveTo>
                <a:lnTo>
                  <a:pt x="3829" y="25"/>
                </a:lnTo>
                <a:cubicBezTo>
                  <a:pt x="3822" y="25"/>
                  <a:pt x="3816" y="19"/>
                  <a:pt x="3816" y="12"/>
                </a:cubicBezTo>
                <a:cubicBezTo>
                  <a:pt x="3816" y="5"/>
                  <a:pt x="3822" y="0"/>
                  <a:pt x="3829" y="0"/>
                </a:cubicBezTo>
                <a:lnTo>
                  <a:pt x="3904" y="0"/>
                </a:lnTo>
                <a:cubicBezTo>
                  <a:pt x="3911" y="0"/>
                  <a:pt x="3916" y="5"/>
                  <a:pt x="3916" y="12"/>
                </a:cubicBezTo>
                <a:cubicBezTo>
                  <a:pt x="3916" y="19"/>
                  <a:pt x="3911" y="25"/>
                  <a:pt x="3904" y="25"/>
                </a:cubicBezTo>
                <a:close/>
                <a:moveTo>
                  <a:pt x="3729" y="25"/>
                </a:moveTo>
                <a:lnTo>
                  <a:pt x="3654" y="25"/>
                </a:lnTo>
                <a:cubicBezTo>
                  <a:pt x="3647" y="25"/>
                  <a:pt x="3641" y="19"/>
                  <a:pt x="3641" y="12"/>
                </a:cubicBezTo>
                <a:cubicBezTo>
                  <a:pt x="3641" y="5"/>
                  <a:pt x="3647" y="0"/>
                  <a:pt x="3654" y="0"/>
                </a:cubicBezTo>
                <a:lnTo>
                  <a:pt x="3729" y="0"/>
                </a:lnTo>
                <a:cubicBezTo>
                  <a:pt x="3736" y="0"/>
                  <a:pt x="3741" y="5"/>
                  <a:pt x="3741" y="12"/>
                </a:cubicBezTo>
                <a:cubicBezTo>
                  <a:pt x="3741" y="19"/>
                  <a:pt x="3736" y="25"/>
                  <a:pt x="3729" y="25"/>
                </a:cubicBezTo>
                <a:close/>
                <a:moveTo>
                  <a:pt x="3554" y="25"/>
                </a:moveTo>
                <a:lnTo>
                  <a:pt x="3479" y="25"/>
                </a:lnTo>
                <a:cubicBezTo>
                  <a:pt x="3472" y="25"/>
                  <a:pt x="3466" y="19"/>
                  <a:pt x="3466" y="12"/>
                </a:cubicBezTo>
                <a:cubicBezTo>
                  <a:pt x="3466" y="5"/>
                  <a:pt x="3472" y="0"/>
                  <a:pt x="3479" y="0"/>
                </a:cubicBezTo>
                <a:lnTo>
                  <a:pt x="3554" y="0"/>
                </a:lnTo>
                <a:cubicBezTo>
                  <a:pt x="3561" y="0"/>
                  <a:pt x="3566" y="5"/>
                  <a:pt x="3566" y="12"/>
                </a:cubicBezTo>
                <a:cubicBezTo>
                  <a:pt x="3566" y="19"/>
                  <a:pt x="3561" y="25"/>
                  <a:pt x="3554" y="25"/>
                </a:cubicBezTo>
                <a:close/>
                <a:moveTo>
                  <a:pt x="3379" y="25"/>
                </a:moveTo>
                <a:lnTo>
                  <a:pt x="3304" y="25"/>
                </a:lnTo>
                <a:cubicBezTo>
                  <a:pt x="3297" y="25"/>
                  <a:pt x="3291" y="19"/>
                  <a:pt x="3291" y="12"/>
                </a:cubicBezTo>
                <a:cubicBezTo>
                  <a:pt x="3291" y="5"/>
                  <a:pt x="3297" y="0"/>
                  <a:pt x="3304" y="0"/>
                </a:cubicBezTo>
                <a:lnTo>
                  <a:pt x="3379" y="0"/>
                </a:lnTo>
                <a:cubicBezTo>
                  <a:pt x="3386" y="0"/>
                  <a:pt x="3391" y="5"/>
                  <a:pt x="3391" y="12"/>
                </a:cubicBezTo>
                <a:cubicBezTo>
                  <a:pt x="3391" y="19"/>
                  <a:pt x="3386" y="25"/>
                  <a:pt x="3379" y="25"/>
                </a:cubicBezTo>
                <a:close/>
                <a:moveTo>
                  <a:pt x="3204" y="25"/>
                </a:moveTo>
                <a:lnTo>
                  <a:pt x="3129" y="25"/>
                </a:lnTo>
                <a:cubicBezTo>
                  <a:pt x="3122" y="25"/>
                  <a:pt x="3116" y="19"/>
                  <a:pt x="3116" y="12"/>
                </a:cubicBezTo>
                <a:cubicBezTo>
                  <a:pt x="3116" y="5"/>
                  <a:pt x="3122" y="0"/>
                  <a:pt x="3129" y="0"/>
                </a:cubicBezTo>
                <a:lnTo>
                  <a:pt x="3204" y="0"/>
                </a:lnTo>
                <a:cubicBezTo>
                  <a:pt x="3211" y="0"/>
                  <a:pt x="3216" y="5"/>
                  <a:pt x="3216" y="12"/>
                </a:cubicBezTo>
                <a:cubicBezTo>
                  <a:pt x="3216" y="19"/>
                  <a:pt x="3211" y="25"/>
                  <a:pt x="3204" y="25"/>
                </a:cubicBezTo>
                <a:close/>
                <a:moveTo>
                  <a:pt x="3029" y="25"/>
                </a:moveTo>
                <a:lnTo>
                  <a:pt x="2954" y="25"/>
                </a:lnTo>
                <a:cubicBezTo>
                  <a:pt x="2947" y="25"/>
                  <a:pt x="2941" y="19"/>
                  <a:pt x="2941" y="12"/>
                </a:cubicBezTo>
                <a:cubicBezTo>
                  <a:pt x="2941" y="5"/>
                  <a:pt x="2947" y="0"/>
                  <a:pt x="2954" y="0"/>
                </a:cubicBezTo>
                <a:lnTo>
                  <a:pt x="3029" y="0"/>
                </a:lnTo>
                <a:cubicBezTo>
                  <a:pt x="3036" y="0"/>
                  <a:pt x="3041" y="5"/>
                  <a:pt x="3041" y="12"/>
                </a:cubicBezTo>
                <a:cubicBezTo>
                  <a:pt x="3041" y="19"/>
                  <a:pt x="3036" y="25"/>
                  <a:pt x="3029" y="25"/>
                </a:cubicBezTo>
                <a:close/>
                <a:moveTo>
                  <a:pt x="2854" y="25"/>
                </a:moveTo>
                <a:lnTo>
                  <a:pt x="2779" y="25"/>
                </a:lnTo>
                <a:cubicBezTo>
                  <a:pt x="2772" y="25"/>
                  <a:pt x="2766" y="19"/>
                  <a:pt x="2766" y="12"/>
                </a:cubicBezTo>
                <a:cubicBezTo>
                  <a:pt x="2766" y="5"/>
                  <a:pt x="2772" y="0"/>
                  <a:pt x="2779" y="0"/>
                </a:cubicBezTo>
                <a:lnTo>
                  <a:pt x="2854" y="0"/>
                </a:lnTo>
                <a:cubicBezTo>
                  <a:pt x="2861" y="0"/>
                  <a:pt x="2866" y="5"/>
                  <a:pt x="2866" y="12"/>
                </a:cubicBezTo>
                <a:cubicBezTo>
                  <a:pt x="2866" y="19"/>
                  <a:pt x="2861" y="25"/>
                  <a:pt x="2854" y="25"/>
                </a:cubicBezTo>
                <a:close/>
                <a:moveTo>
                  <a:pt x="2679" y="25"/>
                </a:moveTo>
                <a:lnTo>
                  <a:pt x="2604" y="25"/>
                </a:lnTo>
                <a:cubicBezTo>
                  <a:pt x="2597" y="25"/>
                  <a:pt x="2591" y="19"/>
                  <a:pt x="2591" y="12"/>
                </a:cubicBezTo>
                <a:cubicBezTo>
                  <a:pt x="2591" y="5"/>
                  <a:pt x="2597" y="0"/>
                  <a:pt x="2604" y="0"/>
                </a:cubicBezTo>
                <a:lnTo>
                  <a:pt x="2679" y="0"/>
                </a:lnTo>
                <a:cubicBezTo>
                  <a:pt x="2686" y="0"/>
                  <a:pt x="2691" y="5"/>
                  <a:pt x="2691" y="12"/>
                </a:cubicBezTo>
                <a:cubicBezTo>
                  <a:pt x="2691" y="19"/>
                  <a:pt x="2686" y="25"/>
                  <a:pt x="2679" y="25"/>
                </a:cubicBezTo>
                <a:close/>
                <a:moveTo>
                  <a:pt x="2504" y="25"/>
                </a:moveTo>
                <a:lnTo>
                  <a:pt x="2429" y="25"/>
                </a:lnTo>
                <a:cubicBezTo>
                  <a:pt x="2422" y="25"/>
                  <a:pt x="2416" y="19"/>
                  <a:pt x="2416" y="12"/>
                </a:cubicBezTo>
                <a:cubicBezTo>
                  <a:pt x="2416" y="5"/>
                  <a:pt x="2422" y="0"/>
                  <a:pt x="2429" y="0"/>
                </a:cubicBezTo>
                <a:lnTo>
                  <a:pt x="2504" y="0"/>
                </a:lnTo>
                <a:cubicBezTo>
                  <a:pt x="2511" y="0"/>
                  <a:pt x="2516" y="5"/>
                  <a:pt x="2516" y="12"/>
                </a:cubicBezTo>
                <a:cubicBezTo>
                  <a:pt x="2516" y="19"/>
                  <a:pt x="2511" y="25"/>
                  <a:pt x="2504" y="25"/>
                </a:cubicBezTo>
                <a:close/>
                <a:moveTo>
                  <a:pt x="2329" y="25"/>
                </a:moveTo>
                <a:lnTo>
                  <a:pt x="2254" y="25"/>
                </a:lnTo>
                <a:cubicBezTo>
                  <a:pt x="2247" y="25"/>
                  <a:pt x="2241" y="19"/>
                  <a:pt x="2241" y="12"/>
                </a:cubicBezTo>
                <a:cubicBezTo>
                  <a:pt x="2241" y="5"/>
                  <a:pt x="2247" y="0"/>
                  <a:pt x="2254" y="0"/>
                </a:cubicBezTo>
                <a:lnTo>
                  <a:pt x="2329" y="0"/>
                </a:lnTo>
                <a:cubicBezTo>
                  <a:pt x="2336" y="0"/>
                  <a:pt x="2341" y="5"/>
                  <a:pt x="2341" y="12"/>
                </a:cubicBezTo>
                <a:cubicBezTo>
                  <a:pt x="2341" y="19"/>
                  <a:pt x="2336" y="25"/>
                  <a:pt x="2329" y="25"/>
                </a:cubicBezTo>
                <a:close/>
                <a:moveTo>
                  <a:pt x="2154" y="25"/>
                </a:moveTo>
                <a:lnTo>
                  <a:pt x="2079" y="25"/>
                </a:lnTo>
                <a:cubicBezTo>
                  <a:pt x="2072" y="25"/>
                  <a:pt x="2066" y="19"/>
                  <a:pt x="2066" y="12"/>
                </a:cubicBezTo>
                <a:cubicBezTo>
                  <a:pt x="2066" y="5"/>
                  <a:pt x="2072" y="0"/>
                  <a:pt x="2079" y="0"/>
                </a:cubicBezTo>
                <a:lnTo>
                  <a:pt x="2154" y="0"/>
                </a:lnTo>
                <a:cubicBezTo>
                  <a:pt x="2161" y="0"/>
                  <a:pt x="2166" y="5"/>
                  <a:pt x="2166" y="12"/>
                </a:cubicBezTo>
                <a:cubicBezTo>
                  <a:pt x="2166" y="19"/>
                  <a:pt x="2161" y="25"/>
                  <a:pt x="2154" y="25"/>
                </a:cubicBezTo>
                <a:close/>
                <a:moveTo>
                  <a:pt x="1979" y="25"/>
                </a:moveTo>
                <a:lnTo>
                  <a:pt x="1904" y="25"/>
                </a:lnTo>
                <a:cubicBezTo>
                  <a:pt x="1897" y="25"/>
                  <a:pt x="1891" y="19"/>
                  <a:pt x="1891" y="12"/>
                </a:cubicBezTo>
                <a:cubicBezTo>
                  <a:pt x="1891" y="5"/>
                  <a:pt x="1897" y="0"/>
                  <a:pt x="1904" y="0"/>
                </a:cubicBezTo>
                <a:lnTo>
                  <a:pt x="1979" y="0"/>
                </a:lnTo>
                <a:cubicBezTo>
                  <a:pt x="1986" y="0"/>
                  <a:pt x="1991" y="5"/>
                  <a:pt x="1991" y="12"/>
                </a:cubicBezTo>
                <a:cubicBezTo>
                  <a:pt x="1991" y="19"/>
                  <a:pt x="1986" y="25"/>
                  <a:pt x="1979" y="25"/>
                </a:cubicBezTo>
                <a:close/>
                <a:moveTo>
                  <a:pt x="1804" y="25"/>
                </a:moveTo>
                <a:lnTo>
                  <a:pt x="1729" y="25"/>
                </a:lnTo>
                <a:cubicBezTo>
                  <a:pt x="1722" y="25"/>
                  <a:pt x="1716" y="19"/>
                  <a:pt x="1716" y="12"/>
                </a:cubicBezTo>
                <a:cubicBezTo>
                  <a:pt x="1716" y="5"/>
                  <a:pt x="1722" y="0"/>
                  <a:pt x="1729" y="0"/>
                </a:cubicBezTo>
                <a:lnTo>
                  <a:pt x="1804" y="0"/>
                </a:lnTo>
                <a:cubicBezTo>
                  <a:pt x="1811" y="0"/>
                  <a:pt x="1816" y="5"/>
                  <a:pt x="1816" y="12"/>
                </a:cubicBezTo>
                <a:cubicBezTo>
                  <a:pt x="1816" y="19"/>
                  <a:pt x="1811" y="25"/>
                  <a:pt x="1804" y="25"/>
                </a:cubicBezTo>
                <a:close/>
                <a:moveTo>
                  <a:pt x="1629" y="25"/>
                </a:moveTo>
                <a:lnTo>
                  <a:pt x="1554" y="25"/>
                </a:lnTo>
                <a:cubicBezTo>
                  <a:pt x="1547" y="25"/>
                  <a:pt x="1541" y="19"/>
                  <a:pt x="1541" y="12"/>
                </a:cubicBezTo>
                <a:cubicBezTo>
                  <a:pt x="1541" y="5"/>
                  <a:pt x="1547" y="0"/>
                  <a:pt x="1554" y="0"/>
                </a:cubicBezTo>
                <a:lnTo>
                  <a:pt x="1629" y="0"/>
                </a:lnTo>
                <a:cubicBezTo>
                  <a:pt x="1636" y="0"/>
                  <a:pt x="1641" y="5"/>
                  <a:pt x="1641" y="12"/>
                </a:cubicBezTo>
                <a:cubicBezTo>
                  <a:pt x="1641" y="19"/>
                  <a:pt x="1636" y="25"/>
                  <a:pt x="1629" y="25"/>
                </a:cubicBezTo>
                <a:close/>
                <a:moveTo>
                  <a:pt x="1454" y="25"/>
                </a:moveTo>
                <a:lnTo>
                  <a:pt x="1379" y="25"/>
                </a:lnTo>
                <a:cubicBezTo>
                  <a:pt x="1372" y="25"/>
                  <a:pt x="1366" y="19"/>
                  <a:pt x="1366" y="12"/>
                </a:cubicBezTo>
                <a:cubicBezTo>
                  <a:pt x="1366" y="5"/>
                  <a:pt x="1372" y="0"/>
                  <a:pt x="1379" y="0"/>
                </a:cubicBezTo>
                <a:lnTo>
                  <a:pt x="1454" y="0"/>
                </a:lnTo>
                <a:cubicBezTo>
                  <a:pt x="1461" y="0"/>
                  <a:pt x="1466" y="5"/>
                  <a:pt x="1466" y="12"/>
                </a:cubicBezTo>
                <a:cubicBezTo>
                  <a:pt x="1466" y="19"/>
                  <a:pt x="1461" y="25"/>
                  <a:pt x="1454" y="25"/>
                </a:cubicBezTo>
                <a:close/>
                <a:moveTo>
                  <a:pt x="1279" y="25"/>
                </a:moveTo>
                <a:lnTo>
                  <a:pt x="1204" y="25"/>
                </a:lnTo>
                <a:cubicBezTo>
                  <a:pt x="1197" y="25"/>
                  <a:pt x="1191" y="19"/>
                  <a:pt x="1191" y="12"/>
                </a:cubicBezTo>
                <a:cubicBezTo>
                  <a:pt x="1191" y="5"/>
                  <a:pt x="1197" y="0"/>
                  <a:pt x="1204" y="0"/>
                </a:cubicBezTo>
                <a:lnTo>
                  <a:pt x="1279" y="0"/>
                </a:lnTo>
                <a:cubicBezTo>
                  <a:pt x="1286" y="0"/>
                  <a:pt x="1291" y="5"/>
                  <a:pt x="1291" y="12"/>
                </a:cubicBezTo>
                <a:cubicBezTo>
                  <a:pt x="1291" y="19"/>
                  <a:pt x="1286" y="25"/>
                  <a:pt x="1279" y="25"/>
                </a:cubicBezTo>
                <a:close/>
                <a:moveTo>
                  <a:pt x="1104" y="25"/>
                </a:moveTo>
                <a:lnTo>
                  <a:pt x="1029" y="25"/>
                </a:lnTo>
                <a:cubicBezTo>
                  <a:pt x="1022" y="25"/>
                  <a:pt x="1016" y="19"/>
                  <a:pt x="1016" y="12"/>
                </a:cubicBezTo>
                <a:cubicBezTo>
                  <a:pt x="1016" y="5"/>
                  <a:pt x="1022" y="0"/>
                  <a:pt x="1029" y="0"/>
                </a:cubicBezTo>
                <a:lnTo>
                  <a:pt x="1104" y="0"/>
                </a:lnTo>
                <a:cubicBezTo>
                  <a:pt x="1111" y="0"/>
                  <a:pt x="1116" y="5"/>
                  <a:pt x="1116" y="12"/>
                </a:cubicBezTo>
                <a:cubicBezTo>
                  <a:pt x="1116" y="19"/>
                  <a:pt x="1111" y="25"/>
                  <a:pt x="1104" y="25"/>
                </a:cubicBezTo>
                <a:close/>
                <a:moveTo>
                  <a:pt x="929" y="25"/>
                </a:moveTo>
                <a:lnTo>
                  <a:pt x="854" y="25"/>
                </a:lnTo>
                <a:cubicBezTo>
                  <a:pt x="847" y="25"/>
                  <a:pt x="841" y="19"/>
                  <a:pt x="841" y="12"/>
                </a:cubicBezTo>
                <a:cubicBezTo>
                  <a:pt x="841" y="5"/>
                  <a:pt x="847" y="0"/>
                  <a:pt x="854" y="0"/>
                </a:cubicBezTo>
                <a:lnTo>
                  <a:pt x="929" y="0"/>
                </a:lnTo>
                <a:cubicBezTo>
                  <a:pt x="936" y="0"/>
                  <a:pt x="941" y="5"/>
                  <a:pt x="941" y="12"/>
                </a:cubicBezTo>
                <a:cubicBezTo>
                  <a:pt x="941" y="19"/>
                  <a:pt x="936" y="25"/>
                  <a:pt x="929" y="25"/>
                </a:cubicBezTo>
                <a:close/>
                <a:moveTo>
                  <a:pt x="754" y="25"/>
                </a:moveTo>
                <a:lnTo>
                  <a:pt x="679" y="25"/>
                </a:lnTo>
                <a:cubicBezTo>
                  <a:pt x="672" y="25"/>
                  <a:pt x="666" y="19"/>
                  <a:pt x="666" y="12"/>
                </a:cubicBezTo>
                <a:cubicBezTo>
                  <a:pt x="666" y="5"/>
                  <a:pt x="672" y="0"/>
                  <a:pt x="679" y="0"/>
                </a:cubicBezTo>
                <a:lnTo>
                  <a:pt x="754" y="0"/>
                </a:lnTo>
                <a:cubicBezTo>
                  <a:pt x="761" y="0"/>
                  <a:pt x="766" y="5"/>
                  <a:pt x="766" y="12"/>
                </a:cubicBezTo>
                <a:cubicBezTo>
                  <a:pt x="766" y="19"/>
                  <a:pt x="761" y="25"/>
                  <a:pt x="754" y="25"/>
                </a:cubicBezTo>
                <a:close/>
                <a:moveTo>
                  <a:pt x="579" y="25"/>
                </a:moveTo>
                <a:lnTo>
                  <a:pt x="504" y="25"/>
                </a:lnTo>
                <a:cubicBezTo>
                  <a:pt x="497" y="25"/>
                  <a:pt x="491" y="19"/>
                  <a:pt x="491" y="12"/>
                </a:cubicBezTo>
                <a:cubicBezTo>
                  <a:pt x="491" y="5"/>
                  <a:pt x="497" y="0"/>
                  <a:pt x="504" y="0"/>
                </a:cubicBezTo>
                <a:lnTo>
                  <a:pt x="579" y="0"/>
                </a:lnTo>
                <a:cubicBezTo>
                  <a:pt x="586" y="0"/>
                  <a:pt x="591" y="5"/>
                  <a:pt x="591" y="12"/>
                </a:cubicBezTo>
                <a:cubicBezTo>
                  <a:pt x="591" y="19"/>
                  <a:pt x="586" y="25"/>
                  <a:pt x="579" y="25"/>
                </a:cubicBezTo>
                <a:close/>
                <a:moveTo>
                  <a:pt x="404" y="25"/>
                </a:moveTo>
                <a:lnTo>
                  <a:pt x="329" y="25"/>
                </a:lnTo>
                <a:cubicBezTo>
                  <a:pt x="322" y="25"/>
                  <a:pt x="316" y="19"/>
                  <a:pt x="316" y="12"/>
                </a:cubicBezTo>
                <a:cubicBezTo>
                  <a:pt x="316" y="5"/>
                  <a:pt x="322" y="0"/>
                  <a:pt x="329" y="0"/>
                </a:cubicBezTo>
                <a:lnTo>
                  <a:pt x="404" y="0"/>
                </a:lnTo>
                <a:cubicBezTo>
                  <a:pt x="411" y="0"/>
                  <a:pt x="416" y="5"/>
                  <a:pt x="416" y="12"/>
                </a:cubicBezTo>
                <a:cubicBezTo>
                  <a:pt x="416" y="19"/>
                  <a:pt x="411" y="25"/>
                  <a:pt x="404" y="25"/>
                </a:cubicBezTo>
                <a:close/>
                <a:moveTo>
                  <a:pt x="229" y="25"/>
                </a:moveTo>
                <a:lnTo>
                  <a:pt x="154" y="25"/>
                </a:lnTo>
                <a:cubicBezTo>
                  <a:pt x="147" y="25"/>
                  <a:pt x="141" y="19"/>
                  <a:pt x="141" y="12"/>
                </a:cubicBezTo>
                <a:cubicBezTo>
                  <a:pt x="141" y="5"/>
                  <a:pt x="147" y="0"/>
                  <a:pt x="154" y="0"/>
                </a:cubicBezTo>
                <a:lnTo>
                  <a:pt x="229" y="0"/>
                </a:lnTo>
                <a:cubicBezTo>
                  <a:pt x="236" y="0"/>
                  <a:pt x="241" y="5"/>
                  <a:pt x="241" y="12"/>
                </a:cubicBezTo>
                <a:cubicBezTo>
                  <a:pt x="241" y="19"/>
                  <a:pt x="236" y="25"/>
                  <a:pt x="229" y="25"/>
                </a:cubicBezTo>
                <a:close/>
                <a:moveTo>
                  <a:pt x="54" y="25"/>
                </a:moveTo>
                <a:lnTo>
                  <a:pt x="12" y="25"/>
                </a:lnTo>
                <a:cubicBezTo>
                  <a:pt x="5" y="25"/>
                  <a:pt x="0" y="19"/>
                  <a:pt x="0" y="12"/>
                </a:cubicBezTo>
                <a:cubicBezTo>
                  <a:pt x="0" y="5"/>
                  <a:pt x="5" y="0"/>
                  <a:pt x="12" y="0"/>
                </a:cubicBezTo>
                <a:lnTo>
                  <a:pt x="54" y="0"/>
                </a:lnTo>
                <a:cubicBezTo>
                  <a:pt x="61" y="0"/>
                  <a:pt x="66" y="5"/>
                  <a:pt x="66" y="12"/>
                </a:cubicBezTo>
                <a:cubicBezTo>
                  <a:pt x="66" y="19"/>
                  <a:pt x="61" y="25"/>
                  <a:pt x="54" y="25"/>
                </a:cubicBezTo>
                <a:close/>
              </a:path>
            </a:pathLst>
          </a:custGeom>
          <a:solidFill>
            <a:srgbClr val="ABAFB2"/>
          </a:solidFill>
          <a:ln w="1" cap="flat">
            <a:solidFill>
              <a:srgbClr val="ABAFB2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Rectangle 78"/>
          <p:cNvSpPr>
            <a:spLocks noChangeArrowheads="1"/>
          </p:cNvSpPr>
          <p:nvPr/>
        </p:nvSpPr>
        <p:spPr bwMode="auto">
          <a:xfrm>
            <a:off x="1055688" y="4019550"/>
            <a:ext cx="15557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263C6B"/>
                </a:solidFill>
                <a:effectLst/>
                <a:latin typeface="Arial" pitchFamily="34" charset="0"/>
                <a:cs typeface="Arial" pitchFamily="34" charset="0"/>
              </a:rPr>
              <a:t>Median Age in 2010 (Yrs)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79"/>
          <p:cNvSpPr>
            <a:spLocks noChangeArrowheads="1"/>
          </p:cNvSpPr>
          <p:nvPr/>
        </p:nvSpPr>
        <p:spPr bwMode="auto">
          <a:xfrm rot="16200000">
            <a:off x="-830262" y="3475037"/>
            <a:ext cx="277336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263C6B"/>
                </a:solidFill>
                <a:effectLst/>
                <a:latin typeface="Arial" pitchFamily="34" charset="0"/>
                <a:cs typeface="Arial" pitchFamily="34" charset="0"/>
              </a:rPr>
              <a:t>Working Age Population Shift Coefficient (%)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80"/>
          <p:cNvSpPr>
            <a:spLocks noChangeArrowheads="1"/>
          </p:cNvSpPr>
          <p:nvPr/>
        </p:nvSpPr>
        <p:spPr bwMode="auto">
          <a:xfrm>
            <a:off x="3381697" y="5492750"/>
            <a:ext cx="830263" cy="196850"/>
          </a:xfrm>
          <a:prstGeom prst="rect">
            <a:avLst/>
          </a:prstGeom>
          <a:solidFill>
            <a:srgbClr val="263C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Rectangle 81"/>
          <p:cNvSpPr>
            <a:spLocks noChangeArrowheads="1"/>
          </p:cNvSpPr>
          <p:nvPr/>
        </p:nvSpPr>
        <p:spPr bwMode="auto">
          <a:xfrm>
            <a:off x="3439294" y="5532438"/>
            <a:ext cx="6286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World : 29.1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82"/>
          <p:cNvSpPr>
            <a:spLocks noChangeArrowheads="1"/>
          </p:cNvSpPr>
          <p:nvPr/>
        </p:nvSpPr>
        <p:spPr bwMode="auto">
          <a:xfrm>
            <a:off x="7131050" y="3105150"/>
            <a:ext cx="828675" cy="198438"/>
          </a:xfrm>
          <a:prstGeom prst="rect">
            <a:avLst/>
          </a:prstGeom>
          <a:solidFill>
            <a:srgbClr val="263C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Rectangle 83"/>
          <p:cNvSpPr>
            <a:spLocks noChangeArrowheads="1"/>
          </p:cNvSpPr>
          <p:nvPr/>
        </p:nvSpPr>
        <p:spPr bwMode="auto">
          <a:xfrm>
            <a:off x="7239000" y="3144838"/>
            <a:ext cx="6604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World : 3.7%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84"/>
          <p:cNvSpPr>
            <a:spLocks noChangeArrowheads="1"/>
          </p:cNvSpPr>
          <p:nvPr/>
        </p:nvSpPr>
        <p:spPr bwMode="auto">
          <a:xfrm>
            <a:off x="4008438" y="3806825"/>
            <a:ext cx="4778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Sri Lanka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85"/>
          <p:cNvSpPr>
            <a:spLocks noChangeArrowheads="1"/>
          </p:cNvSpPr>
          <p:nvPr/>
        </p:nvSpPr>
        <p:spPr bwMode="auto">
          <a:xfrm>
            <a:off x="2481263" y="3048000"/>
            <a:ext cx="53816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Philippines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86"/>
          <p:cNvSpPr>
            <a:spLocks noChangeArrowheads="1"/>
          </p:cNvSpPr>
          <p:nvPr/>
        </p:nvSpPr>
        <p:spPr bwMode="auto">
          <a:xfrm>
            <a:off x="1787525" y="3335338"/>
            <a:ext cx="36671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Nigeria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0" name="Rectangle 87"/>
          <p:cNvSpPr>
            <a:spLocks noChangeArrowheads="1"/>
          </p:cNvSpPr>
          <p:nvPr/>
        </p:nvSpPr>
        <p:spPr bwMode="auto">
          <a:xfrm>
            <a:off x="1603375" y="2965450"/>
            <a:ext cx="35242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Ghana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1" name="Rectangle 88"/>
          <p:cNvSpPr>
            <a:spLocks noChangeArrowheads="1"/>
          </p:cNvSpPr>
          <p:nvPr/>
        </p:nvSpPr>
        <p:spPr bwMode="auto">
          <a:xfrm>
            <a:off x="2085975" y="2555875"/>
            <a:ext cx="35718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Jordan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6" name="Oval 89"/>
          <p:cNvSpPr>
            <a:spLocks noChangeArrowheads="1"/>
          </p:cNvSpPr>
          <p:nvPr/>
        </p:nvSpPr>
        <p:spPr bwMode="auto">
          <a:xfrm>
            <a:off x="1485900" y="3270250"/>
            <a:ext cx="133350" cy="122238"/>
          </a:xfrm>
          <a:prstGeom prst="ellipse">
            <a:avLst/>
          </a:prstGeom>
          <a:solidFill>
            <a:srgbClr val="00006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27" name="Rectangle 90"/>
          <p:cNvSpPr>
            <a:spLocks noChangeArrowheads="1"/>
          </p:cNvSpPr>
          <p:nvPr/>
        </p:nvSpPr>
        <p:spPr bwMode="auto">
          <a:xfrm>
            <a:off x="1112838" y="3263900"/>
            <a:ext cx="3333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Kenya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Oval 91"/>
          <p:cNvSpPr>
            <a:spLocks noChangeArrowheads="1"/>
          </p:cNvSpPr>
          <p:nvPr/>
        </p:nvSpPr>
        <p:spPr bwMode="auto">
          <a:xfrm>
            <a:off x="2509838" y="2716213"/>
            <a:ext cx="225425" cy="215900"/>
          </a:xfrm>
          <a:prstGeom prst="ellipse">
            <a:avLst/>
          </a:prstGeom>
          <a:solidFill>
            <a:srgbClr val="99336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30" name="Rectangle 92"/>
          <p:cNvSpPr>
            <a:spLocks noChangeArrowheads="1"/>
          </p:cNvSpPr>
          <p:nvPr/>
        </p:nvSpPr>
        <p:spPr bwMode="auto">
          <a:xfrm>
            <a:off x="2676525" y="2638425"/>
            <a:ext cx="30638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Egypt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5" name="Picture 23" descr="2-two-fing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98"/>
          <a:stretch>
            <a:fillRect/>
          </a:stretch>
        </p:blipFill>
        <p:spPr bwMode="auto">
          <a:xfrm>
            <a:off x="8638661" y="116632"/>
            <a:ext cx="3333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296025" y="6327775"/>
            <a:ext cx="295275" cy="301625"/>
          </a:xfrm>
        </p:spPr>
        <p:txBody>
          <a:bodyPr/>
          <a:lstStyle/>
          <a:p>
            <a:pPr>
              <a:defRPr/>
            </a:pPr>
            <a:fld id="{F87CCA2E-7BD0-4521-81A5-6C94B01D08FF}" type="slidenum">
              <a:rPr lang="en-US" smtClean="0">
                <a:solidFill>
                  <a:srgbClr val="4D4F53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4D4F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00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6012"/>
            <a:ext cx="8458200" cy="520700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Significant demographic shifts are altering the workforce </a:t>
            </a:r>
            <a:r>
              <a:rPr lang="en-US" sz="2400" dirty="0" smtClean="0">
                <a:solidFill>
                  <a:srgbClr val="C00000"/>
                </a:solidFill>
              </a:rPr>
              <a:t>characteristics </a:t>
            </a:r>
            <a:r>
              <a:rPr lang="en-US" sz="2400" dirty="0">
                <a:solidFill>
                  <a:srgbClr val="C00000"/>
                </a:solidFill>
              </a:rPr>
              <a:t>across countries… </a:t>
            </a:r>
          </a:p>
        </p:txBody>
      </p:sp>
      <p:sp>
        <p:nvSpPr>
          <p:cNvPr id="31747" name="Oval 3"/>
          <p:cNvSpPr>
            <a:spLocks noChangeArrowheads="1"/>
          </p:cNvSpPr>
          <p:nvPr/>
        </p:nvSpPr>
        <p:spPr bwMode="black">
          <a:xfrm>
            <a:off x="455613" y="1041400"/>
            <a:ext cx="985837" cy="39211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defTabSz="981075">
              <a:lnSpc>
                <a:spcPct val="95000"/>
              </a:lnSpc>
            </a:pPr>
            <a:r>
              <a:rPr lang="en-US" sz="1200" b="1" dirty="0">
                <a:solidFill>
                  <a:schemeClr val="bg1"/>
                </a:solidFill>
              </a:rPr>
              <a:t>2010- 2020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49250" y="6451600"/>
            <a:ext cx="74231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eaLnBrk="1" hangingPunct="1">
              <a:spcBef>
                <a:spcPct val="50000"/>
              </a:spcBef>
              <a:defRPr sz="1050" i="1"/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dirty="0" smtClean="0">
                <a:ea typeface="ＭＳ Ｐゴシック" pitchFamily="-112" charset="-128"/>
              </a:rPr>
              <a:t>Source : World Bank Population Database, Aon Hewitt Analysis</a:t>
            </a: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361950" y="5791200"/>
            <a:ext cx="85534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000" i="1" dirty="0">
                <a:solidFill>
                  <a:schemeClr val="hlink"/>
                </a:solidFill>
              </a:rPr>
              <a:t>Working Age Population Shift Coefficient is defined as change (+/-) in the ratio of working age population (15-59 yrs.) to total population of a country in the defined timeframes</a:t>
            </a:r>
          </a:p>
          <a:p>
            <a:pPr eaLnBrk="1" hangingPunct="1"/>
            <a:r>
              <a:rPr lang="en-US" sz="1000" i="1" dirty="0">
                <a:solidFill>
                  <a:schemeClr val="hlink"/>
                </a:solidFill>
              </a:rPr>
              <a:t>Size of the bubble is indicative of the population size (15-59 yrs.) in the respective country in 2010 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95288" y="1431925"/>
            <a:ext cx="7751763" cy="4570413"/>
            <a:chOff x="249" y="902"/>
            <a:chExt cx="4883" cy="2879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902"/>
              <a:ext cx="4883" cy="2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4" name="Group 59"/>
            <p:cNvGrpSpPr>
              <a:grpSpLocks/>
            </p:cNvGrpSpPr>
            <p:nvPr/>
          </p:nvGrpSpPr>
          <p:grpSpPr bwMode="auto">
            <a:xfrm>
              <a:off x="369" y="1011"/>
              <a:ext cx="4697" cy="2674"/>
              <a:chOff x="369" y="1011"/>
              <a:chExt cx="4697" cy="2674"/>
            </a:xfrm>
          </p:grpSpPr>
          <p:sp>
            <p:nvSpPr>
              <p:cNvPr id="54279" name="Line 5"/>
              <p:cNvSpPr>
                <a:spLocks noChangeShapeType="1"/>
              </p:cNvSpPr>
              <p:nvPr/>
            </p:nvSpPr>
            <p:spPr bwMode="auto">
              <a:xfrm>
                <a:off x="537" y="1059"/>
                <a:ext cx="0" cy="2565"/>
              </a:xfrm>
              <a:prstGeom prst="line">
                <a:avLst/>
              </a:prstGeom>
              <a:noFill/>
              <a:ln w="12">
                <a:solidFill>
                  <a:srgbClr val="C6412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280" name="Line 6"/>
              <p:cNvSpPr>
                <a:spLocks noChangeShapeType="1"/>
              </p:cNvSpPr>
              <p:nvPr/>
            </p:nvSpPr>
            <p:spPr bwMode="auto">
              <a:xfrm>
                <a:off x="513" y="3624"/>
                <a:ext cx="24" cy="0"/>
              </a:xfrm>
              <a:prstGeom prst="line">
                <a:avLst/>
              </a:prstGeom>
              <a:noFill/>
              <a:ln w="12">
                <a:solidFill>
                  <a:srgbClr val="C6412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281" name="Line 7"/>
              <p:cNvSpPr>
                <a:spLocks noChangeShapeType="1"/>
              </p:cNvSpPr>
              <p:nvPr/>
            </p:nvSpPr>
            <p:spPr bwMode="auto">
              <a:xfrm>
                <a:off x="513" y="3197"/>
                <a:ext cx="24" cy="0"/>
              </a:xfrm>
              <a:prstGeom prst="line">
                <a:avLst/>
              </a:prstGeom>
              <a:noFill/>
              <a:ln w="12">
                <a:solidFill>
                  <a:srgbClr val="C6412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282" name="Line 8"/>
              <p:cNvSpPr>
                <a:spLocks noChangeShapeType="1"/>
              </p:cNvSpPr>
              <p:nvPr/>
            </p:nvSpPr>
            <p:spPr bwMode="auto">
              <a:xfrm>
                <a:off x="513" y="2769"/>
                <a:ext cx="24" cy="0"/>
              </a:xfrm>
              <a:prstGeom prst="line">
                <a:avLst/>
              </a:prstGeom>
              <a:noFill/>
              <a:ln w="12">
                <a:solidFill>
                  <a:srgbClr val="C6412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283" name="Line 9"/>
              <p:cNvSpPr>
                <a:spLocks noChangeShapeType="1"/>
              </p:cNvSpPr>
              <p:nvPr/>
            </p:nvSpPr>
            <p:spPr bwMode="auto">
              <a:xfrm>
                <a:off x="513" y="2342"/>
                <a:ext cx="24" cy="0"/>
              </a:xfrm>
              <a:prstGeom prst="line">
                <a:avLst/>
              </a:prstGeom>
              <a:noFill/>
              <a:ln w="12">
                <a:solidFill>
                  <a:srgbClr val="C6412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284" name="Line 10"/>
              <p:cNvSpPr>
                <a:spLocks noChangeShapeType="1"/>
              </p:cNvSpPr>
              <p:nvPr/>
            </p:nvSpPr>
            <p:spPr bwMode="auto">
              <a:xfrm>
                <a:off x="513" y="1914"/>
                <a:ext cx="24" cy="0"/>
              </a:xfrm>
              <a:prstGeom prst="line">
                <a:avLst/>
              </a:prstGeom>
              <a:noFill/>
              <a:ln w="12">
                <a:solidFill>
                  <a:srgbClr val="C6412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285" name="Line 11"/>
              <p:cNvSpPr>
                <a:spLocks noChangeShapeType="1"/>
              </p:cNvSpPr>
              <p:nvPr/>
            </p:nvSpPr>
            <p:spPr bwMode="auto">
              <a:xfrm>
                <a:off x="513" y="1486"/>
                <a:ext cx="24" cy="0"/>
              </a:xfrm>
              <a:prstGeom prst="line">
                <a:avLst/>
              </a:prstGeom>
              <a:noFill/>
              <a:ln w="12">
                <a:solidFill>
                  <a:srgbClr val="C6412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286" name="Line 12"/>
              <p:cNvSpPr>
                <a:spLocks noChangeShapeType="1"/>
              </p:cNvSpPr>
              <p:nvPr/>
            </p:nvSpPr>
            <p:spPr bwMode="auto">
              <a:xfrm>
                <a:off x="513" y="1059"/>
                <a:ext cx="24" cy="0"/>
              </a:xfrm>
              <a:prstGeom prst="line">
                <a:avLst/>
              </a:prstGeom>
              <a:noFill/>
              <a:ln w="12">
                <a:solidFill>
                  <a:srgbClr val="C6412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287" name="Line 13"/>
              <p:cNvSpPr>
                <a:spLocks noChangeShapeType="1"/>
              </p:cNvSpPr>
              <p:nvPr/>
            </p:nvSpPr>
            <p:spPr bwMode="auto">
              <a:xfrm>
                <a:off x="537" y="2342"/>
                <a:ext cx="4451" cy="0"/>
              </a:xfrm>
              <a:prstGeom prst="line">
                <a:avLst/>
              </a:prstGeom>
              <a:noFill/>
              <a:ln w="12">
                <a:solidFill>
                  <a:srgbClr val="C6412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288" name="Line 14"/>
              <p:cNvSpPr>
                <a:spLocks noChangeShapeType="1"/>
              </p:cNvSpPr>
              <p:nvPr/>
            </p:nvSpPr>
            <p:spPr bwMode="auto">
              <a:xfrm flipV="1">
                <a:off x="537" y="2342"/>
                <a:ext cx="0" cy="24"/>
              </a:xfrm>
              <a:prstGeom prst="line">
                <a:avLst/>
              </a:prstGeom>
              <a:noFill/>
              <a:ln w="12">
                <a:solidFill>
                  <a:srgbClr val="C6412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289" name="Line 15"/>
              <p:cNvSpPr>
                <a:spLocks noChangeShapeType="1"/>
              </p:cNvSpPr>
              <p:nvPr/>
            </p:nvSpPr>
            <p:spPr bwMode="auto">
              <a:xfrm flipV="1">
                <a:off x="1175" y="2342"/>
                <a:ext cx="0" cy="24"/>
              </a:xfrm>
              <a:prstGeom prst="line">
                <a:avLst/>
              </a:prstGeom>
              <a:noFill/>
              <a:ln w="12">
                <a:solidFill>
                  <a:srgbClr val="C6412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290" name="Line 16"/>
              <p:cNvSpPr>
                <a:spLocks noChangeShapeType="1"/>
              </p:cNvSpPr>
              <p:nvPr/>
            </p:nvSpPr>
            <p:spPr bwMode="auto">
              <a:xfrm flipV="1">
                <a:off x="1806" y="2342"/>
                <a:ext cx="0" cy="24"/>
              </a:xfrm>
              <a:prstGeom prst="line">
                <a:avLst/>
              </a:prstGeom>
              <a:noFill/>
              <a:ln w="12">
                <a:solidFill>
                  <a:srgbClr val="C6412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291" name="Line 17"/>
              <p:cNvSpPr>
                <a:spLocks noChangeShapeType="1"/>
              </p:cNvSpPr>
              <p:nvPr/>
            </p:nvSpPr>
            <p:spPr bwMode="auto">
              <a:xfrm flipV="1">
                <a:off x="2444" y="2342"/>
                <a:ext cx="0" cy="24"/>
              </a:xfrm>
              <a:prstGeom prst="line">
                <a:avLst/>
              </a:prstGeom>
              <a:noFill/>
              <a:ln w="12">
                <a:solidFill>
                  <a:srgbClr val="C6412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292" name="Line 18"/>
              <p:cNvSpPr>
                <a:spLocks noChangeShapeType="1"/>
              </p:cNvSpPr>
              <p:nvPr/>
            </p:nvSpPr>
            <p:spPr bwMode="auto">
              <a:xfrm flipV="1">
                <a:off x="3081" y="2342"/>
                <a:ext cx="0" cy="24"/>
              </a:xfrm>
              <a:prstGeom prst="line">
                <a:avLst/>
              </a:prstGeom>
              <a:noFill/>
              <a:ln w="12">
                <a:solidFill>
                  <a:srgbClr val="C6412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293" name="Line 19"/>
              <p:cNvSpPr>
                <a:spLocks noChangeShapeType="1"/>
              </p:cNvSpPr>
              <p:nvPr/>
            </p:nvSpPr>
            <p:spPr bwMode="auto">
              <a:xfrm flipV="1">
                <a:off x="3719" y="2342"/>
                <a:ext cx="0" cy="24"/>
              </a:xfrm>
              <a:prstGeom prst="line">
                <a:avLst/>
              </a:prstGeom>
              <a:noFill/>
              <a:ln w="12">
                <a:solidFill>
                  <a:srgbClr val="C6412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294" name="Line 20"/>
              <p:cNvSpPr>
                <a:spLocks noChangeShapeType="1"/>
              </p:cNvSpPr>
              <p:nvPr/>
            </p:nvSpPr>
            <p:spPr bwMode="auto">
              <a:xfrm flipV="1">
                <a:off x="4350" y="2342"/>
                <a:ext cx="0" cy="24"/>
              </a:xfrm>
              <a:prstGeom prst="line">
                <a:avLst/>
              </a:prstGeom>
              <a:noFill/>
              <a:ln w="12">
                <a:solidFill>
                  <a:srgbClr val="C6412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295" name="Line 21"/>
              <p:cNvSpPr>
                <a:spLocks noChangeShapeType="1"/>
              </p:cNvSpPr>
              <p:nvPr/>
            </p:nvSpPr>
            <p:spPr bwMode="auto">
              <a:xfrm flipV="1">
                <a:off x="4988" y="2342"/>
                <a:ext cx="0" cy="24"/>
              </a:xfrm>
              <a:prstGeom prst="line">
                <a:avLst/>
              </a:prstGeom>
              <a:noFill/>
              <a:ln w="12">
                <a:solidFill>
                  <a:srgbClr val="C6412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296" name="Oval 22"/>
              <p:cNvSpPr>
                <a:spLocks noChangeArrowheads="1"/>
              </p:cNvSpPr>
              <p:nvPr/>
            </p:nvSpPr>
            <p:spPr bwMode="auto">
              <a:xfrm>
                <a:off x="2751" y="2263"/>
                <a:ext cx="96" cy="97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297" name="Oval 23"/>
              <p:cNvSpPr>
                <a:spLocks noChangeArrowheads="1"/>
              </p:cNvSpPr>
              <p:nvPr/>
            </p:nvSpPr>
            <p:spPr bwMode="auto">
              <a:xfrm>
                <a:off x="3629" y="2757"/>
                <a:ext cx="72" cy="72"/>
              </a:xfrm>
              <a:prstGeom prst="ellipse">
                <a:avLst/>
              </a:prstGeom>
              <a:solidFill>
                <a:srgbClr val="00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298" name="Oval 24"/>
              <p:cNvSpPr>
                <a:spLocks noChangeArrowheads="1"/>
              </p:cNvSpPr>
              <p:nvPr/>
            </p:nvSpPr>
            <p:spPr bwMode="auto">
              <a:xfrm>
                <a:off x="2787" y="2034"/>
                <a:ext cx="228" cy="229"/>
              </a:xfrm>
              <a:prstGeom prst="ellipse">
                <a:avLst/>
              </a:prstGeom>
              <a:solidFill>
                <a:srgbClr val="666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299" name="Oval 25"/>
              <p:cNvSpPr>
                <a:spLocks noChangeArrowheads="1"/>
              </p:cNvSpPr>
              <p:nvPr/>
            </p:nvSpPr>
            <p:spPr bwMode="auto">
              <a:xfrm>
                <a:off x="3039" y="2474"/>
                <a:ext cx="614" cy="614"/>
              </a:xfrm>
              <a:prstGeom prst="ellipse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300" name="Oval 26"/>
              <p:cNvSpPr>
                <a:spLocks noChangeArrowheads="1"/>
              </p:cNvSpPr>
              <p:nvPr/>
            </p:nvSpPr>
            <p:spPr bwMode="auto">
              <a:xfrm>
                <a:off x="1987" y="2125"/>
                <a:ext cx="156" cy="156"/>
              </a:xfrm>
              <a:prstGeom prst="ellipse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301" name="Oval 27"/>
              <p:cNvSpPr>
                <a:spLocks noChangeArrowheads="1"/>
              </p:cNvSpPr>
              <p:nvPr/>
            </p:nvSpPr>
            <p:spPr bwMode="auto">
              <a:xfrm>
                <a:off x="3923" y="2727"/>
                <a:ext cx="121" cy="120"/>
              </a:xfrm>
              <a:prstGeom prst="ellipse">
                <a:avLst/>
              </a:prstGeom>
              <a:solidFill>
                <a:srgbClr val="8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302" name="Oval 28"/>
              <p:cNvSpPr>
                <a:spLocks noChangeArrowheads="1"/>
              </p:cNvSpPr>
              <p:nvPr/>
            </p:nvSpPr>
            <p:spPr bwMode="auto">
              <a:xfrm>
                <a:off x="4657" y="2769"/>
                <a:ext cx="132" cy="133"/>
              </a:xfrm>
              <a:prstGeom prst="ellipse">
                <a:avLst/>
              </a:prstGeom>
              <a:solidFill>
                <a:srgbClr val="3333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4303" name="Oval 29"/>
              <p:cNvSpPr>
                <a:spLocks noChangeArrowheads="1"/>
              </p:cNvSpPr>
              <p:nvPr/>
            </p:nvSpPr>
            <p:spPr bwMode="auto">
              <a:xfrm>
                <a:off x="1434" y="1992"/>
                <a:ext cx="84" cy="85"/>
              </a:xfrm>
              <a:prstGeom prst="ellipse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744" name="Oval 30"/>
              <p:cNvSpPr>
                <a:spLocks noChangeArrowheads="1"/>
              </p:cNvSpPr>
              <p:nvPr/>
            </p:nvSpPr>
            <p:spPr bwMode="auto">
              <a:xfrm>
                <a:off x="1903" y="1788"/>
                <a:ext cx="601" cy="602"/>
              </a:xfrm>
              <a:prstGeom prst="ellipse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745" name="Oval 31"/>
              <p:cNvSpPr>
                <a:spLocks noChangeArrowheads="1"/>
              </p:cNvSpPr>
              <p:nvPr/>
            </p:nvSpPr>
            <p:spPr bwMode="auto">
              <a:xfrm>
                <a:off x="4729" y="2643"/>
                <a:ext cx="156" cy="156"/>
              </a:xfrm>
              <a:prstGeom prst="ellipse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749" name="Oval 32"/>
              <p:cNvSpPr>
                <a:spLocks noChangeArrowheads="1"/>
              </p:cNvSpPr>
              <p:nvPr/>
            </p:nvSpPr>
            <p:spPr bwMode="auto">
              <a:xfrm>
                <a:off x="1879" y="1956"/>
                <a:ext cx="36" cy="36"/>
              </a:xfrm>
              <a:prstGeom prst="ellipse">
                <a:avLst/>
              </a:prstGeom>
              <a:solidFill>
                <a:srgbClr val="BDD1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750" name="Oval 33"/>
              <p:cNvSpPr>
                <a:spLocks noChangeArrowheads="1"/>
              </p:cNvSpPr>
              <p:nvPr/>
            </p:nvSpPr>
            <p:spPr bwMode="auto">
              <a:xfrm>
                <a:off x="1031" y="2052"/>
                <a:ext cx="108" cy="109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751" name="Oval 34"/>
              <p:cNvSpPr>
                <a:spLocks noChangeArrowheads="1"/>
              </p:cNvSpPr>
              <p:nvPr/>
            </p:nvSpPr>
            <p:spPr bwMode="auto">
              <a:xfrm>
                <a:off x="2354" y="2257"/>
                <a:ext cx="84" cy="85"/>
              </a:xfrm>
              <a:prstGeom prst="ellipse">
                <a:avLst/>
              </a:prstGeom>
              <a:solidFill>
                <a:srgbClr val="33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754" name="Oval 35"/>
              <p:cNvSpPr>
                <a:spLocks noChangeArrowheads="1"/>
              </p:cNvSpPr>
              <p:nvPr/>
            </p:nvSpPr>
            <p:spPr bwMode="auto">
              <a:xfrm>
                <a:off x="2600" y="2071"/>
                <a:ext cx="169" cy="168"/>
              </a:xfrm>
              <a:prstGeom prst="ellipse">
                <a:avLst/>
              </a:prstGeom>
              <a:solidFill>
                <a:srgbClr val="99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755" name="Oval 36"/>
              <p:cNvSpPr>
                <a:spLocks noChangeArrowheads="1"/>
              </p:cNvSpPr>
              <p:nvPr/>
            </p:nvSpPr>
            <p:spPr bwMode="auto">
              <a:xfrm>
                <a:off x="2372" y="2414"/>
                <a:ext cx="96" cy="96"/>
              </a:xfrm>
              <a:prstGeom prst="ellipse">
                <a:avLst/>
              </a:prstGeom>
              <a:solidFill>
                <a:srgbClr val="FF99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756" name="Oval 37"/>
              <p:cNvSpPr>
                <a:spLocks noChangeArrowheads="1"/>
              </p:cNvSpPr>
              <p:nvPr/>
            </p:nvSpPr>
            <p:spPr bwMode="auto">
              <a:xfrm>
                <a:off x="1073" y="1794"/>
                <a:ext cx="204" cy="204"/>
              </a:xfrm>
              <a:prstGeom prst="ellipse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757" name="Oval 38"/>
              <p:cNvSpPr>
                <a:spLocks noChangeArrowheads="1"/>
              </p:cNvSpPr>
              <p:nvPr/>
            </p:nvSpPr>
            <p:spPr bwMode="auto">
              <a:xfrm>
                <a:off x="1861" y="2071"/>
                <a:ext cx="156" cy="156"/>
              </a:xfrm>
              <a:prstGeom prst="ellipse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758" name="Oval 39"/>
              <p:cNvSpPr>
                <a:spLocks noChangeArrowheads="1"/>
              </p:cNvSpPr>
              <p:nvPr/>
            </p:nvSpPr>
            <p:spPr bwMode="auto">
              <a:xfrm>
                <a:off x="3887" y="3136"/>
                <a:ext cx="96" cy="97"/>
              </a:xfrm>
              <a:prstGeom prst="ellipse">
                <a:avLst/>
              </a:prstGeom>
              <a:solidFill>
                <a:srgbClr val="FF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759" name="Oval 40"/>
              <p:cNvSpPr>
                <a:spLocks noChangeArrowheads="1"/>
              </p:cNvSpPr>
              <p:nvPr/>
            </p:nvSpPr>
            <p:spPr bwMode="auto">
              <a:xfrm>
                <a:off x="1945" y="2372"/>
                <a:ext cx="108" cy="108"/>
              </a:xfrm>
              <a:prstGeom prst="ellipse">
                <a:avLst/>
              </a:prstGeom>
              <a:solidFill>
                <a:srgbClr val="CC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760" name="Oval 41"/>
              <p:cNvSpPr>
                <a:spLocks noChangeArrowheads="1"/>
              </p:cNvSpPr>
              <p:nvPr/>
            </p:nvSpPr>
            <p:spPr bwMode="auto">
              <a:xfrm>
                <a:off x="2967" y="2703"/>
                <a:ext cx="72" cy="7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761" name="Oval 42"/>
              <p:cNvSpPr>
                <a:spLocks noChangeArrowheads="1"/>
              </p:cNvSpPr>
              <p:nvPr/>
            </p:nvSpPr>
            <p:spPr bwMode="auto">
              <a:xfrm>
                <a:off x="3707" y="2528"/>
                <a:ext cx="120" cy="12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762" name="Oval 43"/>
              <p:cNvSpPr>
                <a:spLocks noChangeArrowheads="1"/>
              </p:cNvSpPr>
              <p:nvPr/>
            </p:nvSpPr>
            <p:spPr bwMode="auto">
              <a:xfrm>
                <a:off x="3304" y="2667"/>
                <a:ext cx="288" cy="289"/>
              </a:xfrm>
              <a:prstGeom prst="ellipse">
                <a:avLst/>
              </a:pr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763" name="Rectangle 44"/>
              <p:cNvSpPr>
                <a:spLocks noChangeArrowheads="1"/>
              </p:cNvSpPr>
              <p:nvPr/>
            </p:nvSpPr>
            <p:spPr bwMode="auto">
              <a:xfrm>
                <a:off x="369" y="3576"/>
                <a:ext cx="150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C64120"/>
                    </a:solidFill>
                    <a:effectLst/>
                    <a:latin typeface="Arial" pitchFamily="34" charset="0"/>
                    <a:cs typeface="Arial" pitchFamily="34" charset="0"/>
                  </a:rPr>
                  <a:t>-15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64" name="Rectangle 45"/>
              <p:cNvSpPr>
                <a:spLocks noChangeArrowheads="1"/>
              </p:cNvSpPr>
              <p:nvPr/>
            </p:nvSpPr>
            <p:spPr bwMode="auto">
              <a:xfrm>
                <a:off x="369" y="3148"/>
                <a:ext cx="150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C64120"/>
                    </a:solidFill>
                    <a:effectLst/>
                    <a:latin typeface="Arial" pitchFamily="34" charset="0"/>
                    <a:cs typeface="Arial" pitchFamily="34" charset="0"/>
                  </a:rPr>
                  <a:t>-10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65" name="Rectangle 46"/>
              <p:cNvSpPr>
                <a:spLocks noChangeArrowheads="1"/>
              </p:cNvSpPr>
              <p:nvPr/>
            </p:nvSpPr>
            <p:spPr bwMode="auto">
              <a:xfrm>
                <a:off x="411" y="2721"/>
                <a:ext cx="102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C64120"/>
                    </a:solidFill>
                    <a:effectLst/>
                    <a:latin typeface="Arial" pitchFamily="34" charset="0"/>
                    <a:cs typeface="Arial" pitchFamily="34" charset="0"/>
                  </a:rPr>
                  <a:t>-5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66" name="Rectangle 47"/>
              <p:cNvSpPr>
                <a:spLocks noChangeArrowheads="1"/>
              </p:cNvSpPr>
              <p:nvPr/>
            </p:nvSpPr>
            <p:spPr bwMode="auto">
              <a:xfrm>
                <a:off x="435" y="2293"/>
                <a:ext cx="78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C6412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67" name="Rectangle 48"/>
              <p:cNvSpPr>
                <a:spLocks noChangeArrowheads="1"/>
              </p:cNvSpPr>
              <p:nvPr/>
            </p:nvSpPr>
            <p:spPr bwMode="auto">
              <a:xfrm>
                <a:off x="435" y="1866"/>
                <a:ext cx="78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C64120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68" name="Rectangle 49"/>
              <p:cNvSpPr>
                <a:spLocks noChangeArrowheads="1"/>
              </p:cNvSpPr>
              <p:nvPr/>
            </p:nvSpPr>
            <p:spPr bwMode="auto">
              <a:xfrm>
                <a:off x="393" y="1438"/>
                <a:ext cx="120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C64120"/>
                    </a:solidFill>
                    <a:effectLst/>
                    <a:latin typeface="Arial" pitchFamily="34" charset="0"/>
                    <a:cs typeface="Arial" pitchFamily="34" charset="0"/>
                  </a:rPr>
                  <a:t>10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69" name="Rectangle 50"/>
              <p:cNvSpPr>
                <a:spLocks noChangeArrowheads="1"/>
              </p:cNvSpPr>
              <p:nvPr/>
            </p:nvSpPr>
            <p:spPr bwMode="auto">
              <a:xfrm>
                <a:off x="393" y="1011"/>
                <a:ext cx="120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C64120"/>
                    </a:solidFill>
                    <a:effectLst/>
                    <a:latin typeface="Arial" pitchFamily="34" charset="0"/>
                    <a:cs typeface="Arial" pitchFamily="34" charset="0"/>
                  </a:rPr>
                  <a:t>15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70" name="Rectangle 51"/>
              <p:cNvSpPr>
                <a:spLocks noChangeArrowheads="1"/>
              </p:cNvSpPr>
              <p:nvPr/>
            </p:nvSpPr>
            <p:spPr bwMode="auto">
              <a:xfrm>
                <a:off x="495" y="2408"/>
                <a:ext cx="120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C64120"/>
                    </a:solidFill>
                    <a:effectLst/>
                    <a:latin typeface="Arial" pitchFamily="34" charset="0"/>
                    <a:cs typeface="Arial" pitchFamily="34" charset="0"/>
                  </a:rPr>
                  <a:t>15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71" name="Rectangle 52"/>
              <p:cNvSpPr>
                <a:spLocks noChangeArrowheads="1"/>
              </p:cNvSpPr>
              <p:nvPr/>
            </p:nvSpPr>
            <p:spPr bwMode="auto">
              <a:xfrm>
                <a:off x="1133" y="2408"/>
                <a:ext cx="120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C64120"/>
                    </a:solidFill>
                    <a:effectLst/>
                    <a:latin typeface="Arial" pitchFamily="34" charset="0"/>
                    <a:cs typeface="Arial" pitchFamily="34" charset="0"/>
                  </a:rPr>
                  <a:t>20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72" name="Rectangle 53"/>
              <p:cNvSpPr>
                <a:spLocks noChangeArrowheads="1"/>
              </p:cNvSpPr>
              <p:nvPr/>
            </p:nvSpPr>
            <p:spPr bwMode="auto">
              <a:xfrm>
                <a:off x="1764" y="2408"/>
                <a:ext cx="120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C64120"/>
                    </a:solidFill>
                    <a:effectLst/>
                    <a:latin typeface="Arial" pitchFamily="34" charset="0"/>
                    <a:cs typeface="Arial" pitchFamily="34" charset="0"/>
                  </a:rPr>
                  <a:t>25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73" name="Rectangle 54"/>
              <p:cNvSpPr>
                <a:spLocks noChangeArrowheads="1"/>
              </p:cNvSpPr>
              <p:nvPr/>
            </p:nvSpPr>
            <p:spPr bwMode="auto">
              <a:xfrm>
                <a:off x="2402" y="2408"/>
                <a:ext cx="120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C64120"/>
                    </a:solidFill>
                    <a:effectLst/>
                    <a:latin typeface="Arial" pitchFamily="34" charset="0"/>
                    <a:cs typeface="Arial" pitchFamily="34" charset="0"/>
                  </a:rPr>
                  <a:t>30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74" name="Rectangle 55"/>
              <p:cNvSpPr>
                <a:spLocks noChangeArrowheads="1"/>
              </p:cNvSpPr>
              <p:nvPr/>
            </p:nvSpPr>
            <p:spPr bwMode="auto">
              <a:xfrm>
                <a:off x="3039" y="2408"/>
                <a:ext cx="120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C64120"/>
                    </a:solidFill>
                    <a:effectLst/>
                    <a:latin typeface="Arial" pitchFamily="34" charset="0"/>
                    <a:cs typeface="Arial" pitchFamily="34" charset="0"/>
                  </a:rPr>
                  <a:t>35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75" name="Rectangle 56"/>
              <p:cNvSpPr>
                <a:spLocks noChangeArrowheads="1"/>
              </p:cNvSpPr>
              <p:nvPr/>
            </p:nvSpPr>
            <p:spPr bwMode="auto">
              <a:xfrm>
                <a:off x="3677" y="2408"/>
                <a:ext cx="120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C64120"/>
                    </a:solidFill>
                    <a:effectLst/>
                    <a:latin typeface="Arial" pitchFamily="34" charset="0"/>
                    <a:cs typeface="Arial" pitchFamily="34" charset="0"/>
                  </a:rPr>
                  <a:t>40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04" name="Rectangle 57"/>
              <p:cNvSpPr>
                <a:spLocks noChangeArrowheads="1"/>
              </p:cNvSpPr>
              <p:nvPr/>
            </p:nvSpPr>
            <p:spPr bwMode="auto">
              <a:xfrm>
                <a:off x="4308" y="2408"/>
                <a:ext cx="120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C64120"/>
                    </a:solidFill>
                    <a:effectLst/>
                    <a:latin typeface="Arial" pitchFamily="34" charset="0"/>
                    <a:cs typeface="Arial" pitchFamily="34" charset="0"/>
                  </a:rPr>
                  <a:t>45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305" name="Rectangle 58"/>
              <p:cNvSpPr>
                <a:spLocks noChangeArrowheads="1"/>
              </p:cNvSpPr>
              <p:nvPr/>
            </p:nvSpPr>
            <p:spPr bwMode="auto">
              <a:xfrm>
                <a:off x="4946" y="2408"/>
                <a:ext cx="120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C64120"/>
                    </a:solidFill>
                    <a:effectLst/>
                    <a:latin typeface="Arial" pitchFamily="34" charset="0"/>
                    <a:cs typeface="Arial" pitchFamily="34" charset="0"/>
                  </a:rPr>
                  <a:t>50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" name="Rectangle 60"/>
            <p:cNvSpPr>
              <a:spLocks noChangeArrowheads="1"/>
            </p:cNvSpPr>
            <p:nvPr/>
          </p:nvSpPr>
          <p:spPr bwMode="auto">
            <a:xfrm>
              <a:off x="4521" y="2673"/>
              <a:ext cx="22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Japan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61"/>
            <p:cNvSpPr>
              <a:spLocks noChangeArrowheads="1"/>
            </p:cNvSpPr>
            <p:nvPr/>
          </p:nvSpPr>
          <p:spPr bwMode="auto">
            <a:xfrm>
              <a:off x="4584" y="2896"/>
              <a:ext cx="32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Germany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62"/>
            <p:cNvSpPr>
              <a:spLocks noEditPoints="1"/>
            </p:cNvSpPr>
            <p:nvPr/>
          </p:nvSpPr>
          <p:spPr bwMode="auto">
            <a:xfrm>
              <a:off x="2557" y="1171"/>
              <a:ext cx="5" cy="2425"/>
            </a:xfrm>
            <a:custGeom>
              <a:avLst/>
              <a:gdLst>
                <a:gd name="T0" fmla="*/ 50 w 50"/>
                <a:gd name="T1" fmla="*/ 375 h 24983"/>
                <a:gd name="T2" fmla="*/ 50 w 50"/>
                <a:gd name="T3" fmla="*/ 875 h 24983"/>
                <a:gd name="T4" fmla="*/ 25 w 50"/>
                <a:gd name="T5" fmla="*/ 1250 h 24983"/>
                <a:gd name="T6" fmla="*/ 0 w 50"/>
                <a:gd name="T7" fmla="*/ 1575 h 24983"/>
                <a:gd name="T8" fmla="*/ 0 w 50"/>
                <a:gd name="T9" fmla="*/ 1775 h 24983"/>
                <a:gd name="T10" fmla="*/ 25 w 50"/>
                <a:gd name="T11" fmla="*/ 2100 h 24983"/>
                <a:gd name="T12" fmla="*/ 50 w 50"/>
                <a:gd name="T13" fmla="*/ 2475 h 24983"/>
                <a:gd name="T14" fmla="*/ 50 w 50"/>
                <a:gd name="T15" fmla="*/ 3175 h 24983"/>
                <a:gd name="T16" fmla="*/ 50 w 50"/>
                <a:gd name="T17" fmla="*/ 3675 h 24983"/>
                <a:gd name="T18" fmla="*/ 25 w 50"/>
                <a:gd name="T19" fmla="*/ 4050 h 24983"/>
                <a:gd name="T20" fmla="*/ 0 w 50"/>
                <a:gd name="T21" fmla="*/ 4375 h 24983"/>
                <a:gd name="T22" fmla="*/ 0 w 50"/>
                <a:gd name="T23" fmla="*/ 4575 h 24983"/>
                <a:gd name="T24" fmla="*/ 25 w 50"/>
                <a:gd name="T25" fmla="*/ 4900 h 24983"/>
                <a:gd name="T26" fmla="*/ 50 w 50"/>
                <a:gd name="T27" fmla="*/ 5275 h 24983"/>
                <a:gd name="T28" fmla="*/ 50 w 50"/>
                <a:gd name="T29" fmla="*/ 5975 h 24983"/>
                <a:gd name="T30" fmla="*/ 50 w 50"/>
                <a:gd name="T31" fmla="*/ 6475 h 24983"/>
                <a:gd name="T32" fmla="*/ 25 w 50"/>
                <a:gd name="T33" fmla="*/ 6850 h 24983"/>
                <a:gd name="T34" fmla="*/ 0 w 50"/>
                <a:gd name="T35" fmla="*/ 7175 h 24983"/>
                <a:gd name="T36" fmla="*/ 0 w 50"/>
                <a:gd name="T37" fmla="*/ 7375 h 24983"/>
                <a:gd name="T38" fmla="*/ 25 w 50"/>
                <a:gd name="T39" fmla="*/ 7700 h 24983"/>
                <a:gd name="T40" fmla="*/ 50 w 50"/>
                <a:gd name="T41" fmla="*/ 8075 h 24983"/>
                <a:gd name="T42" fmla="*/ 50 w 50"/>
                <a:gd name="T43" fmla="*/ 8775 h 24983"/>
                <a:gd name="T44" fmla="*/ 50 w 50"/>
                <a:gd name="T45" fmla="*/ 9275 h 24983"/>
                <a:gd name="T46" fmla="*/ 25 w 50"/>
                <a:gd name="T47" fmla="*/ 9650 h 24983"/>
                <a:gd name="T48" fmla="*/ 0 w 50"/>
                <a:gd name="T49" fmla="*/ 9975 h 24983"/>
                <a:gd name="T50" fmla="*/ 0 w 50"/>
                <a:gd name="T51" fmla="*/ 10175 h 24983"/>
                <a:gd name="T52" fmla="*/ 25 w 50"/>
                <a:gd name="T53" fmla="*/ 10500 h 24983"/>
                <a:gd name="T54" fmla="*/ 50 w 50"/>
                <a:gd name="T55" fmla="*/ 10875 h 24983"/>
                <a:gd name="T56" fmla="*/ 50 w 50"/>
                <a:gd name="T57" fmla="*/ 11575 h 24983"/>
                <a:gd name="T58" fmla="*/ 50 w 50"/>
                <a:gd name="T59" fmla="*/ 12075 h 24983"/>
                <a:gd name="T60" fmla="*/ 25 w 50"/>
                <a:gd name="T61" fmla="*/ 12450 h 24983"/>
                <a:gd name="T62" fmla="*/ 0 w 50"/>
                <a:gd name="T63" fmla="*/ 12775 h 24983"/>
                <a:gd name="T64" fmla="*/ 0 w 50"/>
                <a:gd name="T65" fmla="*/ 12975 h 24983"/>
                <a:gd name="T66" fmla="*/ 25 w 50"/>
                <a:gd name="T67" fmla="*/ 13300 h 24983"/>
                <a:gd name="T68" fmla="*/ 50 w 50"/>
                <a:gd name="T69" fmla="*/ 13675 h 24983"/>
                <a:gd name="T70" fmla="*/ 50 w 50"/>
                <a:gd name="T71" fmla="*/ 14375 h 24983"/>
                <a:gd name="T72" fmla="*/ 50 w 50"/>
                <a:gd name="T73" fmla="*/ 14875 h 24983"/>
                <a:gd name="T74" fmla="*/ 25 w 50"/>
                <a:gd name="T75" fmla="*/ 15250 h 24983"/>
                <a:gd name="T76" fmla="*/ 0 w 50"/>
                <a:gd name="T77" fmla="*/ 15575 h 24983"/>
                <a:gd name="T78" fmla="*/ 0 w 50"/>
                <a:gd name="T79" fmla="*/ 15775 h 24983"/>
                <a:gd name="T80" fmla="*/ 25 w 50"/>
                <a:gd name="T81" fmla="*/ 16100 h 24983"/>
                <a:gd name="T82" fmla="*/ 50 w 50"/>
                <a:gd name="T83" fmla="*/ 16475 h 24983"/>
                <a:gd name="T84" fmla="*/ 50 w 50"/>
                <a:gd name="T85" fmla="*/ 17175 h 24983"/>
                <a:gd name="T86" fmla="*/ 50 w 50"/>
                <a:gd name="T87" fmla="*/ 17675 h 24983"/>
                <a:gd name="T88" fmla="*/ 25 w 50"/>
                <a:gd name="T89" fmla="*/ 18050 h 24983"/>
                <a:gd name="T90" fmla="*/ 0 w 50"/>
                <a:gd name="T91" fmla="*/ 18375 h 24983"/>
                <a:gd name="T92" fmla="*/ 0 w 50"/>
                <a:gd name="T93" fmla="*/ 18575 h 24983"/>
                <a:gd name="T94" fmla="*/ 25 w 50"/>
                <a:gd name="T95" fmla="*/ 18900 h 24983"/>
                <a:gd name="T96" fmla="*/ 50 w 50"/>
                <a:gd name="T97" fmla="*/ 19275 h 24983"/>
                <a:gd name="T98" fmla="*/ 50 w 50"/>
                <a:gd name="T99" fmla="*/ 19975 h 24983"/>
                <a:gd name="T100" fmla="*/ 50 w 50"/>
                <a:gd name="T101" fmla="*/ 20475 h 24983"/>
                <a:gd name="T102" fmla="*/ 25 w 50"/>
                <a:gd name="T103" fmla="*/ 20850 h 24983"/>
                <a:gd name="T104" fmla="*/ 0 w 50"/>
                <a:gd name="T105" fmla="*/ 21175 h 24983"/>
                <a:gd name="T106" fmla="*/ 0 w 50"/>
                <a:gd name="T107" fmla="*/ 21375 h 24983"/>
                <a:gd name="T108" fmla="*/ 25 w 50"/>
                <a:gd name="T109" fmla="*/ 21700 h 24983"/>
                <a:gd name="T110" fmla="*/ 50 w 50"/>
                <a:gd name="T111" fmla="*/ 22075 h 24983"/>
                <a:gd name="T112" fmla="*/ 50 w 50"/>
                <a:gd name="T113" fmla="*/ 22775 h 24983"/>
                <a:gd name="T114" fmla="*/ 50 w 50"/>
                <a:gd name="T115" fmla="*/ 23275 h 24983"/>
                <a:gd name="T116" fmla="*/ 25 w 50"/>
                <a:gd name="T117" fmla="*/ 23650 h 24983"/>
                <a:gd name="T118" fmla="*/ 0 w 50"/>
                <a:gd name="T119" fmla="*/ 23975 h 24983"/>
                <a:gd name="T120" fmla="*/ 0 w 50"/>
                <a:gd name="T121" fmla="*/ 24175 h 24983"/>
                <a:gd name="T122" fmla="*/ 25 w 50"/>
                <a:gd name="T123" fmla="*/ 24500 h 24983"/>
                <a:gd name="T124" fmla="*/ 50 w 50"/>
                <a:gd name="T125" fmla="*/ 24875 h 24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0" h="24983">
                  <a:moveTo>
                    <a:pt x="50" y="25"/>
                  </a:moveTo>
                  <a:lnTo>
                    <a:pt x="50" y="175"/>
                  </a:lnTo>
                  <a:cubicBezTo>
                    <a:pt x="50" y="189"/>
                    <a:pt x="39" y="200"/>
                    <a:pt x="25" y="200"/>
                  </a:cubicBezTo>
                  <a:cubicBezTo>
                    <a:pt x="12" y="200"/>
                    <a:pt x="0" y="189"/>
                    <a:pt x="0" y="175"/>
                  </a:cubicBezTo>
                  <a:lnTo>
                    <a:pt x="0" y="25"/>
                  </a:lnTo>
                  <a:cubicBezTo>
                    <a:pt x="0" y="11"/>
                    <a:pt x="12" y="0"/>
                    <a:pt x="25" y="0"/>
                  </a:cubicBezTo>
                  <a:cubicBezTo>
                    <a:pt x="39" y="0"/>
                    <a:pt x="50" y="11"/>
                    <a:pt x="50" y="25"/>
                  </a:cubicBezTo>
                  <a:close/>
                  <a:moveTo>
                    <a:pt x="50" y="375"/>
                  </a:moveTo>
                  <a:lnTo>
                    <a:pt x="50" y="525"/>
                  </a:lnTo>
                  <a:cubicBezTo>
                    <a:pt x="50" y="539"/>
                    <a:pt x="39" y="550"/>
                    <a:pt x="25" y="550"/>
                  </a:cubicBezTo>
                  <a:cubicBezTo>
                    <a:pt x="12" y="550"/>
                    <a:pt x="0" y="539"/>
                    <a:pt x="0" y="525"/>
                  </a:cubicBezTo>
                  <a:lnTo>
                    <a:pt x="0" y="375"/>
                  </a:lnTo>
                  <a:cubicBezTo>
                    <a:pt x="0" y="361"/>
                    <a:pt x="12" y="350"/>
                    <a:pt x="25" y="350"/>
                  </a:cubicBezTo>
                  <a:cubicBezTo>
                    <a:pt x="39" y="350"/>
                    <a:pt x="50" y="361"/>
                    <a:pt x="50" y="375"/>
                  </a:cubicBezTo>
                  <a:close/>
                  <a:moveTo>
                    <a:pt x="50" y="725"/>
                  </a:moveTo>
                  <a:lnTo>
                    <a:pt x="50" y="875"/>
                  </a:lnTo>
                  <a:cubicBezTo>
                    <a:pt x="50" y="889"/>
                    <a:pt x="39" y="900"/>
                    <a:pt x="25" y="900"/>
                  </a:cubicBezTo>
                  <a:cubicBezTo>
                    <a:pt x="12" y="900"/>
                    <a:pt x="0" y="889"/>
                    <a:pt x="0" y="875"/>
                  </a:cubicBezTo>
                  <a:lnTo>
                    <a:pt x="0" y="725"/>
                  </a:lnTo>
                  <a:cubicBezTo>
                    <a:pt x="0" y="711"/>
                    <a:pt x="12" y="700"/>
                    <a:pt x="25" y="700"/>
                  </a:cubicBezTo>
                  <a:cubicBezTo>
                    <a:pt x="39" y="700"/>
                    <a:pt x="50" y="711"/>
                    <a:pt x="50" y="725"/>
                  </a:cubicBezTo>
                  <a:close/>
                  <a:moveTo>
                    <a:pt x="50" y="1075"/>
                  </a:moveTo>
                  <a:lnTo>
                    <a:pt x="50" y="1225"/>
                  </a:lnTo>
                  <a:cubicBezTo>
                    <a:pt x="50" y="1239"/>
                    <a:pt x="39" y="1250"/>
                    <a:pt x="25" y="1250"/>
                  </a:cubicBezTo>
                  <a:cubicBezTo>
                    <a:pt x="12" y="1250"/>
                    <a:pt x="0" y="1239"/>
                    <a:pt x="0" y="1225"/>
                  </a:cubicBezTo>
                  <a:lnTo>
                    <a:pt x="0" y="1075"/>
                  </a:lnTo>
                  <a:cubicBezTo>
                    <a:pt x="0" y="1061"/>
                    <a:pt x="12" y="1050"/>
                    <a:pt x="25" y="1050"/>
                  </a:cubicBezTo>
                  <a:cubicBezTo>
                    <a:pt x="39" y="1050"/>
                    <a:pt x="50" y="1061"/>
                    <a:pt x="50" y="1075"/>
                  </a:cubicBezTo>
                  <a:close/>
                  <a:moveTo>
                    <a:pt x="50" y="1425"/>
                  </a:moveTo>
                  <a:lnTo>
                    <a:pt x="50" y="1575"/>
                  </a:lnTo>
                  <a:cubicBezTo>
                    <a:pt x="50" y="1589"/>
                    <a:pt x="39" y="1600"/>
                    <a:pt x="25" y="1600"/>
                  </a:cubicBezTo>
                  <a:cubicBezTo>
                    <a:pt x="12" y="1600"/>
                    <a:pt x="0" y="1589"/>
                    <a:pt x="0" y="1575"/>
                  </a:cubicBezTo>
                  <a:lnTo>
                    <a:pt x="0" y="1425"/>
                  </a:lnTo>
                  <a:cubicBezTo>
                    <a:pt x="0" y="1411"/>
                    <a:pt x="12" y="1400"/>
                    <a:pt x="25" y="1400"/>
                  </a:cubicBezTo>
                  <a:cubicBezTo>
                    <a:pt x="39" y="1400"/>
                    <a:pt x="50" y="1411"/>
                    <a:pt x="50" y="1425"/>
                  </a:cubicBezTo>
                  <a:close/>
                  <a:moveTo>
                    <a:pt x="50" y="1775"/>
                  </a:moveTo>
                  <a:lnTo>
                    <a:pt x="50" y="1925"/>
                  </a:lnTo>
                  <a:cubicBezTo>
                    <a:pt x="50" y="1939"/>
                    <a:pt x="39" y="1950"/>
                    <a:pt x="25" y="1950"/>
                  </a:cubicBezTo>
                  <a:cubicBezTo>
                    <a:pt x="12" y="1950"/>
                    <a:pt x="0" y="1939"/>
                    <a:pt x="0" y="1925"/>
                  </a:cubicBezTo>
                  <a:lnTo>
                    <a:pt x="0" y="1775"/>
                  </a:lnTo>
                  <a:cubicBezTo>
                    <a:pt x="0" y="1761"/>
                    <a:pt x="12" y="1750"/>
                    <a:pt x="25" y="1750"/>
                  </a:cubicBezTo>
                  <a:cubicBezTo>
                    <a:pt x="39" y="1750"/>
                    <a:pt x="50" y="1761"/>
                    <a:pt x="50" y="1775"/>
                  </a:cubicBezTo>
                  <a:close/>
                  <a:moveTo>
                    <a:pt x="50" y="2125"/>
                  </a:moveTo>
                  <a:lnTo>
                    <a:pt x="50" y="2275"/>
                  </a:lnTo>
                  <a:cubicBezTo>
                    <a:pt x="50" y="2289"/>
                    <a:pt x="39" y="2300"/>
                    <a:pt x="25" y="2300"/>
                  </a:cubicBezTo>
                  <a:cubicBezTo>
                    <a:pt x="12" y="2300"/>
                    <a:pt x="0" y="2289"/>
                    <a:pt x="0" y="2275"/>
                  </a:cubicBezTo>
                  <a:lnTo>
                    <a:pt x="0" y="2125"/>
                  </a:lnTo>
                  <a:cubicBezTo>
                    <a:pt x="0" y="2111"/>
                    <a:pt x="12" y="2100"/>
                    <a:pt x="25" y="2100"/>
                  </a:cubicBezTo>
                  <a:cubicBezTo>
                    <a:pt x="39" y="2100"/>
                    <a:pt x="50" y="2111"/>
                    <a:pt x="50" y="2125"/>
                  </a:cubicBezTo>
                  <a:close/>
                  <a:moveTo>
                    <a:pt x="50" y="2475"/>
                  </a:moveTo>
                  <a:lnTo>
                    <a:pt x="50" y="2625"/>
                  </a:lnTo>
                  <a:cubicBezTo>
                    <a:pt x="50" y="2639"/>
                    <a:pt x="39" y="2650"/>
                    <a:pt x="25" y="2650"/>
                  </a:cubicBezTo>
                  <a:cubicBezTo>
                    <a:pt x="12" y="2650"/>
                    <a:pt x="0" y="2639"/>
                    <a:pt x="0" y="2625"/>
                  </a:cubicBezTo>
                  <a:lnTo>
                    <a:pt x="0" y="2475"/>
                  </a:lnTo>
                  <a:cubicBezTo>
                    <a:pt x="0" y="2461"/>
                    <a:pt x="12" y="2450"/>
                    <a:pt x="25" y="2450"/>
                  </a:cubicBezTo>
                  <a:cubicBezTo>
                    <a:pt x="39" y="2450"/>
                    <a:pt x="50" y="2461"/>
                    <a:pt x="50" y="2475"/>
                  </a:cubicBezTo>
                  <a:close/>
                  <a:moveTo>
                    <a:pt x="50" y="2825"/>
                  </a:moveTo>
                  <a:lnTo>
                    <a:pt x="50" y="2975"/>
                  </a:lnTo>
                  <a:cubicBezTo>
                    <a:pt x="50" y="2989"/>
                    <a:pt x="39" y="3000"/>
                    <a:pt x="25" y="3000"/>
                  </a:cubicBezTo>
                  <a:cubicBezTo>
                    <a:pt x="12" y="3000"/>
                    <a:pt x="0" y="2989"/>
                    <a:pt x="0" y="2975"/>
                  </a:cubicBezTo>
                  <a:lnTo>
                    <a:pt x="0" y="2825"/>
                  </a:lnTo>
                  <a:cubicBezTo>
                    <a:pt x="0" y="2811"/>
                    <a:pt x="12" y="2800"/>
                    <a:pt x="25" y="2800"/>
                  </a:cubicBezTo>
                  <a:cubicBezTo>
                    <a:pt x="39" y="2800"/>
                    <a:pt x="50" y="2811"/>
                    <a:pt x="50" y="2825"/>
                  </a:cubicBezTo>
                  <a:close/>
                  <a:moveTo>
                    <a:pt x="50" y="3175"/>
                  </a:moveTo>
                  <a:lnTo>
                    <a:pt x="50" y="3325"/>
                  </a:lnTo>
                  <a:cubicBezTo>
                    <a:pt x="50" y="3339"/>
                    <a:pt x="39" y="3350"/>
                    <a:pt x="25" y="3350"/>
                  </a:cubicBezTo>
                  <a:cubicBezTo>
                    <a:pt x="12" y="3350"/>
                    <a:pt x="0" y="3339"/>
                    <a:pt x="0" y="3325"/>
                  </a:cubicBezTo>
                  <a:lnTo>
                    <a:pt x="0" y="3175"/>
                  </a:lnTo>
                  <a:cubicBezTo>
                    <a:pt x="0" y="3161"/>
                    <a:pt x="12" y="3150"/>
                    <a:pt x="25" y="3150"/>
                  </a:cubicBezTo>
                  <a:cubicBezTo>
                    <a:pt x="39" y="3150"/>
                    <a:pt x="50" y="3161"/>
                    <a:pt x="50" y="3175"/>
                  </a:cubicBezTo>
                  <a:close/>
                  <a:moveTo>
                    <a:pt x="50" y="3525"/>
                  </a:moveTo>
                  <a:lnTo>
                    <a:pt x="50" y="3675"/>
                  </a:lnTo>
                  <a:cubicBezTo>
                    <a:pt x="50" y="3689"/>
                    <a:pt x="39" y="3700"/>
                    <a:pt x="25" y="3700"/>
                  </a:cubicBezTo>
                  <a:cubicBezTo>
                    <a:pt x="12" y="3700"/>
                    <a:pt x="0" y="3689"/>
                    <a:pt x="0" y="3675"/>
                  </a:cubicBezTo>
                  <a:lnTo>
                    <a:pt x="0" y="3525"/>
                  </a:lnTo>
                  <a:cubicBezTo>
                    <a:pt x="0" y="3511"/>
                    <a:pt x="12" y="3500"/>
                    <a:pt x="25" y="3500"/>
                  </a:cubicBezTo>
                  <a:cubicBezTo>
                    <a:pt x="39" y="3500"/>
                    <a:pt x="50" y="3511"/>
                    <a:pt x="50" y="3525"/>
                  </a:cubicBezTo>
                  <a:close/>
                  <a:moveTo>
                    <a:pt x="50" y="3875"/>
                  </a:moveTo>
                  <a:lnTo>
                    <a:pt x="50" y="4025"/>
                  </a:lnTo>
                  <a:cubicBezTo>
                    <a:pt x="50" y="4039"/>
                    <a:pt x="39" y="4050"/>
                    <a:pt x="25" y="4050"/>
                  </a:cubicBezTo>
                  <a:cubicBezTo>
                    <a:pt x="12" y="4050"/>
                    <a:pt x="0" y="4039"/>
                    <a:pt x="0" y="4025"/>
                  </a:cubicBezTo>
                  <a:lnTo>
                    <a:pt x="0" y="3875"/>
                  </a:lnTo>
                  <a:cubicBezTo>
                    <a:pt x="0" y="3861"/>
                    <a:pt x="12" y="3850"/>
                    <a:pt x="25" y="3850"/>
                  </a:cubicBezTo>
                  <a:cubicBezTo>
                    <a:pt x="39" y="3850"/>
                    <a:pt x="50" y="3861"/>
                    <a:pt x="50" y="3875"/>
                  </a:cubicBezTo>
                  <a:close/>
                  <a:moveTo>
                    <a:pt x="50" y="4225"/>
                  </a:moveTo>
                  <a:lnTo>
                    <a:pt x="50" y="4375"/>
                  </a:lnTo>
                  <a:cubicBezTo>
                    <a:pt x="50" y="4389"/>
                    <a:pt x="39" y="4400"/>
                    <a:pt x="25" y="4400"/>
                  </a:cubicBezTo>
                  <a:cubicBezTo>
                    <a:pt x="12" y="4400"/>
                    <a:pt x="0" y="4389"/>
                    <a:pt x="0" y="4375"/>
                  </a:cubicBezTo>
                  <a:lnTo>
                    <a:pt x="0" y="4225"/>
                  </a:lnTo>
                  <a:cubicBezTo>
                    <a:pt x="0" y="4211"/>
                    <a:pt x="12" y="4200"/>
                    <a:pt x="25" y="4200"/>
                  </a:cubicBezTo>
                  <a:cubicBezTo>
                    <a:pt x="39" y="4200"/>
                    <a:pt x="50" y="4211"/>
                    <a:pt x="50" y="4225"/>
                  </a:cubicBezTo>
                  <a:close/>
                  <a:moveTo>
                    <a:pt x="50" y="4575"/>
                  </a:moveTo>
                  <a:lnTo>
                    <a:pt x="50" y="4725"/>
                  </a:lnTo>
                  <a:cubicBezTo>
                    <a:pt x="50" y="4739"/>
                    <a:pt x="39" y="4750"/>
                    <a:pt x="25" y="4750"/>
                  </a:cubicBezTo>
                  <a:cubicBezTo>
                    <a:pt x="12" y="4750"/>
                    <a:pt x="0" y="4739"/>
                    <a:pt x="0" y="4725"/>
                  </a:cubicBezTo>
                  <a:lnTo>
                    <a:pt x="0" y="4575"/>
                  </a:lnTo>
                  <a:cubicBezTo>
                    <a:pt x="0" y="4561"/>
                    <a:pt x="12" y="4550"/>
                    <a:pt x="25" y="4550"/>
                  </a:cubicBezTo>
                  <a:cubicBezTo>
                    <a:pt x="39" y="4550"/>
                    <a:pt x="50" y="4561"/>
                    <a:pt x="50" y="4575"/>
                  </a:cubicBezTo>
                  <a:close/>
                  <a:moveTo>
                    <a:pt x="50" y="4925"/>
                  </a:moveTo>
                  <a:lnTo>
                    <a:pt x="50" y="5075"/>
                  </a:lnTo>
                  <a:cubicBezTo>
                    <a:pt x="50" y="5089"/>
                    <a:pt x="39" y="5100"/>
                    <a:pt x="25" y="5100"/>
                  </a:cubicBezTo>
                  <a:cubicBezTo>
                    <a:pt x="12" y="5100"/>
                    <a:pt x="0" y="5089"/>
                    <a:pt x="0" y="5075"/>
                  </a:cubicBezTo>
                  <a:lnTo>
                    <a:pt x="0" y="4925"/>
                  </a:lnTo>
                  <a:cubicBezTo>
                    <a:pt x="0" y="4911"/>
                    <a:pt x="12" y="4900"/>
                    <a:pt x="25" y="4900"/>
                  </a:cubicBezTo>
                  <a:cubicBezTo>
                    <a:pt x="39" y="4900"/>
                    <a:pt x="50" y="4911"/>
                    <a:pt x="50" y="4925"/>
                  </a:cubicBezTo>
                  <a:close/>
                  <a:moveTo>
                    <a:pt x="50" y="5275"/>
                  </a:moveTo>
                  <a:lnTo>
                    <a:pt x="50" y="5425"/>
                  </a:lnTo>
                  <a:cubicBezTo>
                    <a:pt x="50" y="5439"/>
                    <a:pt x="39" y="5450"/>
                    <a:pt x="25" y="5450"/>
                  </a:cubicBezTo>
                  <a:cubicBezTo>
                    <a:pt x="12" y="5450"/>
                    <a:pt x="0" y="5439"/>
                    <a:pt x="0" y="5425"/>
                  </a:cubicBezTo>
                  <a:lnTo>
                    <a:pt x="0" y="5275"/>
                  </a:lnTo>
                  <a:cubicBezTo>
                    <a:pt x="0" y="5261"/>
                    <a:pt x="12" y="5250"/>
                    <a:pt x="25" y="5250"/>
                  </a:cubicBezTo>
                  <a:cubicBezTo>
                    <a:pt x="39" y="5250"/>
                    <a:pt x="50" y="5261"/>
                    <a:pt x="50" y="5275"/>
                  </a:cubicBezTo>
                  <a:close/>
                  <a:moveTo>
                    <a:pt x="50" y="5625"/>
                  </a:moveTo>
                  <a:lnTo>
                    <a:pt x="50" y="5775"/>
                  </a:lnTo>
                  <a:cubicBezTo>
                    <a:pt x="50" y="5789"/>
                    <a:pt x="39" y="5800"/>
                    <a:pt x="25" y="5800"/>
                  </a:cubicBezTo>
                  <a:cubicBezTo>
                    <a:pt x="12" y="5800"/>
                    <a:pt x="0" y="5789"/>
                    <a:pt x="0" y="5775"/>
                  </a:cubicBezTo>
                  <a:lnTo>
                    <a:pt x="0" y="5625"/>
                  </a:lnTo>
                  <a:cubicBezTo>
                    <a:pt x="0" y="5611"/>
                    <a:pt x="12" y="5600"/>
                    <a:pt x="25" y="5600"/>
                  </a:cubicBezTo>
                  <a:cubicBezTo>
                    <a:pt x="39" y="5600"/>
                    <a:pt x="50" y="5611"/>
                    <a:pt x="50" y="5625"/>
                  </a:cubicBezTo>
                  <a:close/>
                  <a:moveTo>
                    <a:pt x="50" y="5975"/>
                  </a:moveTo>
                  <a:lnTo>
                    <a:pt x="50" y="6125"/>
                  </a:lnTo>
                  <a:cubicBezTo>
                    <a:pt x="50" y="6139"/>
                    <a:pt x="39" y="6150"/>
                    <a:pt x="25" y="6150"/>
                  </a:cubicBezTo>
                  <a:cubicBezTo>
                    <a:pt x="12" y="6150"/>
                    <a:pt x="0" y="6139"/>
                    <a:pt x="0" y="6125"/>
                  </a:cubicBezTo>
                  <a:lnTo>
                    <a:pt x="0" y="5975"/>
                  </a:lnTo>
                  <a:cubicBezTo>
                    <a:pt x="0" y="5961"/>
                    <a:pt x="12" y="5950"/>
                    <a:pt x="25" y="5950"/>
                  </a:cubicBezTo>
                  <a:cubicBezTo>
                    <a:pt x="39" y="5950"/>
                    <a:pt x="50" y="5961"/>
                    <a:pt x="50" y="5975"/>
                  </a:cubicBezTo>
                  <a:close/>
                  <a:moveTo>
                    <a:pt x="50" y="6325"/>
                  </a:moveTo>
                  <a:lnTo>
                    <a:pt x="50" y="6475"/>
                  </a:lnTo>
                  <a:cubicBezTo>
                    <a:pt x="50" y="6489"/>
                    <a:pt x="39" y="6500"/>
                    <a:pt x="25" y="6500"/>
                  </a:cubicBezTo>
                  <a:cubicBezTo>
                    <a:pt x="12" y="6500"/>
                    <a:pt x="0" y="6489"/>
                    <a:pt x="0" y="6475"/>
                  </a:cubicBezTo>
                  <a:lnTo>
                    <a:pt x="0" y="6325"/>
                  </a:lnTo>
                  <a:cubicBezTo>
                    <a:pt x="0" y="6311"/>
                    <a:pt x="12" y="6300"/>
                    <a:pt x="25" y="6300"/>
                  </a:cubicBezTo>
                  <a:cubicBezTo>
                    <a:pt x="39" y="6300"/>
                    <a:pt x="50" y="6311"/>
                    <a:pt x="50" y="6325"/>
                  </a:cubicBezTo>
                  <a:close/>
                  <a:moveTo>
                    <a:pt x="50" y="6675"/>
                  </a:moveTo>
                  <a:lnTo>
                    <a:pt x="50" y="6825"/>
                  </a:lnTo>
                  <a:cubicBezTo>
                    <a:pt x="50" y="6839"/>
                    <a:pt x="39" y="6850"/>
                    <a:pt x="25" y="6850"/>
                  </a:cubicBezTo>
                  <a:cubicBezTo>
                    <a:pt x="12" y="6850"/>
                    <a:pt x="0" y="6839"/>
                    <a:pt x="0" y="6825"/>
                  </a:cubicBezTo>
                  <a:lnTo>
                    <a:pt x="0" y="6675"/>
                  </a:lnTo>
                  <a:cubicBezTo>
                    <a:pt x="0" y="6661"/>
                    <a:pt x="12" y="6650"/>
                    <a:pt x="25" y="6650"/>
                  </a:cubicBezTo>
                  <a:cubicBezTo>
                    <a:pt x="39" y="6650"/>
                    <a:pt x="50" y="6661"/>
                    <a:pt x="50" y="6675"/>
                  </a:cubicBezTo>
                  <a:close/>
                  <a:moveTo>
                    <a:pt x="50" y="7025"/>
                  </a:moveTo>
                  <a:lnTo>
                    <a:pt x="50" y="7175"/>
                  </a:lnTo>
                  <a:cubicBezTo>
                    <a:pt x="50" y="7189"/>
                    <a:pt x="39" y="7200"/>
                    <a:pt x="25" y="7200"/>
                  </a:cubicBezTo>
                  <a:cubicBezTo>
                    <a:pt x="12" y="7200"/>
                    <a:pt x="0" y="7189"/>
                    <a:pt x="0" y="7175"/>
                  </a:cubicBezTo>
                  <a:lnTo>
                    <a:pt x="0" y="7025"/>
                  </a:lnTo>
                  <a:cubicBezTo>
                    <a:pt x="0" y="7011"/>
                    <a:pt x="12" y="7000"/>
                    <a:pt x="25" y="7000"/>
                  </a:cubicBezTo>
                  <a:cubicBezTo>
                    <a:pt x="39" y="7000"/>
                    <a:pt x="50" y="7011"/>
                    <a:pt x="50" y="7025"/>
                  </a:cubicBezTo>
                  <a:close/>
                  <a:moveTo>
                    <a:pt x="50" y="7375"/>
                  </a:moveTo>
                  <a:lnTo>
                    <a:pt x="50" y="7525"/>
                  </a:lnTo>
                  <a:cubicBezTo>
                    <a:pt x="50" y="7539"/>
                    <a:pt x="39" y="7550"/>
                    <a:pt x="25" y="7550"/>
                  </a:cubicBezTo>
                  <a:cubicBezTo>
                    <a:pt x="12" y="7550"/>
                    <a:pt x="0" y="7539"/>
                    <a:pt x="0" y="7525"/>
                  </a:cubicBezTo>
                  <a:lnTo>
                    <a:pt x="0" y="7375"/>
                  </a:lnTo>
                  <a:cubicBezTo>
                    <a:pt x="0" y="7361"/>
                    <a:pt x="12" y="7350"/>
                    <a:pt x="25" y="7350"/>
                  </a:cubicBezTo>
                  <a:cubicBezTo>
                    <a:pt x="39" y="7350"/>
                    <a:pt x="50" y="7361"/>
                    <a:pt x="50" y="7375"/>
                  </a:cubicBezTo>
                  <a:close/>
                  <a:moveTo>
                    <a:pt x="50" y="7725"/>
                  </a:moveTo>
                  <a:lnTo>
                    <a:pt x="50" y="7875"/>
                  </a:lnTo>
                  <a:cubicBezTo>
                    <a:pt x="50" y="7889"/>
                    <a:pt x="39" y="7900"/>
                    <a:pt x="25" y="7900"/>
                  </a:cubicBezTo>
                  <a:cubicBezTo>
                    <a:pt x="12" y="7900"/>
                    <a:pt x="0" y="7889"/>
                    <a:pt x="0" y="7875"/>
                  </a:cubicBezTo>
                  <a:lnTo>
                    <a:pt x="0" y="7725"/>
                  </a:lnTo>
                  <a:cubicBezTo>
                    <a:pt x="0" y="7711"/>
                    <a:pt x="12" y="7700"/>
                    <a:pt x="25" y="7700"/>
                  </a:cubicBezTo>
                  <a:cubicBezTo>
                    <a:pt x="39" y="7700"/>
                    <a:pt x="50" y="7711"/>
                    <a:pt x="50" y="7725"/>
                  </a:cubicBezTo>
                  <a:close/>
                  <a:moveTo>
                    <a:pt x="50" y="8075"/>
                  </a:moveTo>
                  <a:lnTo>
                    <a:pt x="50" y="8225"/>
                  </a:lnTo>
                  <a:cubicBezTo>
                    <a:pt x="50" y="8239"/>
                    <a:pt x="39" y="8250"/>
                    <a:pt x="25" y="8250"/>
                  </a:cubicBezTo>
                  <a:cubicBezTo>
                    <a:pt x="12" y="8250"/>
                    <a:pt x="0" y="8239"/>
                    <a:pt x="0" y="8225"/>
                  </a:cubicBezTo>
                  <a:lnTo>
                    <a:pt x="0" y="8075"/>
                  </a:lnTo>
                  <a:cubicBezTo>
                    <a:pt x="0" y="8061"/>
                    <a:pt x="12" y="8050"/>
                    <a:pt x="25" y="8050"/>
                  </a:cubicBezTo>
                  <a:cubicBezTo>
                    <a:pt x="39" y="8050"/>
                    <a:pt x="50" y="8061"/>
                    <a:pt x="50" y="8075"/>
                  </a:cubicBezTo>
                  <a:close/>
                  <a:moveTo>
                    <a:pt x="50" y="8425"/>
                  </a:moveTo>
                  <a:lnTo>
                    <a:pt x="50" y="8575"/>
                  </a:lnTo>
                  <a:cubicBezTo>
                    <a:pt x="50" y="8589"/>
                    <a:pt x="39" y="8600"/>
                    <a:pt x="25" y="8600"/>
                  </a:cubicBezTo>
                  <a:cubicBezTo>
                    <a:pt x="12" y="8600"/>
                    <a:pt x="0" y="8589"/>
                    <a:pt x="0" y="8575"/>
                  </a:cubicBezTo>
                  <a:lnTo>
                    <a:pt x="0" y="8425"/>
                  </a:lnTo>
                  <a:cubicBezTo>
                    <a:pt x="0" y="8411"/>
                    <a:pt x="12" y="8400"/>
                    <a:pt x="25" y="8400"/>
                  </a:cubicBezTo>
                  <a:cubicBezTo>
                    <a:pt x="39" y="8400"/>
                    <a:pt x="50" y="8411"/>
                    <a:pt x="50" y="8425"/>
                  </a:cubicBezTo>
                  <a:close/>
                  <a:moveTo>
                    <a:pt x="50" y="8775"/>
                  </a:moveTo>
                  <a:lnTo>
                    <a:pt x="50" y="8925"/>
                  </a:lnTo>
                  <a:cubicBezTo>
                    <a:pt x="50" y="8939"/>
                    <a:pt x="39" y="8950"/>
                    <a:pt x="25" y="8950"/>
                  </a:cubicBezTo>
                  <a:cubicBezTo>
                    <a:pt x="12" y="8950"/>
                    <a:pt x="0" y="8939"/>
                    <a:pt x="0" y="8925"/>
                  </a:cubicBezTo>
                  <a:lnTo>
                    <a:pt x="0" y="8775"/>
                  </a:lnTo>
                  <a:cubicBezTo>
                    <a:pt x="0" y="8761"/>
                    <a:pt x="12" y="8750"/>
                    <a:pt x="25" y="8750"/>
                  </a:cubicBezTo>
                  <a:cubicBezTo>
                    <a:pt x="39" y="8750"/>
                    <a:pt x="50" y="8761"/>
                    <a:pt x="50" y="8775"/>
                  </a:cubicBezTo>
                  <a:close/>
                  <a:moveTo>
                    <a:pt x="50" y="9125"/>
                  </a:moveTo>
                  <a:lnTo>
                    <a:pt x="50" y="9275"/>
                  </a:lnTo>
                  <a:cubicBezTo>
                    <a:pt x="50" y="9289"/>
                    <a:pt x="39" y="9300"/>
                    <a:pt x="25" y="9300"/>
                  </a:cubicBezTo>
                  <a:cubicBezTo>
                    <a:pt x="12" y="9300"/>
                    <a:pt x="0" y="9289"/>
                    <a:pt x="0" y="9275"/>
                  </a:cubicBezTo>
                  <a:lnTo>
                    <a:pt x="0" y="9125"/>
                  </a:lnTo>
                  <a:cubicBezTo>
                    <a:pt x="0" y="9111"/>
                    <a:pt x="12" y="9100"/>
                    <a:pt x="25" y="9100"/>
                  </a:cubicBezTo>
                  <a:cubicBezTo>
                    <a:pt x="39" y="9100"/>
                    <a:pt x="50" y="9111"/>
                    <a:pt x="50" y="9125"/>
                  </a:cubicBezTo>
                  <a:close/>
                  <a:moveTo>
                    <a:pt x="50" y="9475"/>
                  </a:moveTo>
                  <a:lnTo>
                    <a:pt x="50" y="9625"/>
                  </a:lnTo>
                  <a:cubicBezTo>
                    <a:pt x="50" y="9639"/>
                    <a:pt x="39" y="9650"/>
                    <a:pt x="25" y="9650"/>
                  </a:cubicBezTo>
                  <a:cubicBezTo>
                    <a:pt x="12" y="9650"/>
                    <a:pt x="0" y="9639"/>
                    <a:pt x="0" y="9625"/>
                  </a:cubicBezTo>
                  <a:lnTo>
                    <a:pt x="0" y="9475"/>
                  </a:lnTo>
                  <a:cubicBezTo>
                    <a:pt x="0" y="9461"/>
                    <a:pt x="12" y="9450"/>
                    <a:pt x="25" y="9450"/>
                  </a:cubicBezTo>
                  <a:cubicBezTo>
                    <a:pt x="39" y="9450"/>
                    <a:pt x="50" y="9461"/>
                    <a:pt x="50" y="9475"/>
                  </a:cubicBezTo>
                  <a:close/>
                  <a:moveTo>
                    <a:pt x="50" y="9825"/>
                  </a:moveTo>
                  <a:lnTo>
                    <a:pt x="50" y="9975"/>
                  </a:lnTo>
                  <a:cubicBezTo>
                    <a:pt x="50" y="9989"/>
                    <a:pt x="39" y="10000"/>
                    <a:pt x="25" y="10000"/>
                  </a:cubicBezTo>
                  <a:cubicBezTo>
                    <a:pt x="12" y="10000"/>
                    <a:pt x="0" y="9989"/>
                    <a:pt x="0" y="9975"/>
                  </a:cubicBezTo>
                  <a:lnTo>
                    <a:pt x="0" y="9825"/>
                  </a:lnTo>
                  <a:cubicBezTo>
                    <a:pt x="0" y="9811"/>
                    <a:pt x="12" y="9800"/>
                    <a:pt x="25" y="9800"/>
                  </a:cubicBezTo>
                  <a:cubicBezTo>
                    <a:pt x="39" y="9800"/>
                    <a:pt x="50" y="9811"/>
                    <a:pt x="50" y="9825"/>
                  </a:cubicBezTo>
                  <a:close/>
                  <a:moveTo>
                    <a:pt x="50" y="10175"/>
                  </a:moveTo>
                  <a:lnTo>
                    <a:pt x="50" y="10325"/>
                  </a:lnTo>
                  <a:cubicBezTo>
                    <a:pt x="50" y="10339"/>
                    <a:pt x="39" y="10350"/>
                    <a:pt x="25" y="10350"/>
                  </a:cubicBezTo>
                  <a:cubicBezTo>
                    <a:pt x="12" y="10350"/>
                    <a:pt x="0" y="10339"/>
                    <a:pt x="0" y="10325"/>
                  </a:cubicBezTo>
                  <a:lnTo>
                    <a:pt x="0" y="10175"/>
                  </a:lnTo>
                  <a:cubicBezTo>
                    <a:pt x="0" y="10161"/>
                    <a:pt x="12" y="10150"/>
                    <a:pt x="25" y="10150"/>
                  </a:cubicBezTo>
                  <a:cubicBezTo>
                    <a:pt x="39" y="10150"/>
                    <a:pt x="50" y="10161"/>
                    <a:pt x="50" y="10175"/>
                  </a:cubicBezTo>
                  <a:close/>
                  <a:moveTo>
                    <a:pt x="50" y="10525"/>
                  </a:moveTo>
                  <a:lnTo>
                    <a:pt x="50" y="10675"/>
                  </a:lnTo>
                  <a:cubicBezTo>
                    <a:pt x="50" y="10689"/>
                    <a:pt x="39" y="10700"/>
                    <a:pt x="25" y="10700"/>
                  </a:cubicBezTo>
                  <a:cubicBezTo>
                    <a:pt x="12" y="10700"/>
                    <a:pt x="0" y="10689"/>
                    <a:pt x="0" y="10675"/>
                  </a:cubicBezTo>
                  <a:lnTo>
                    <a:pt x="0" y="10525"/>
                  </a:lnTo>
                  <a:cubicBezTo>
                    <a:pt x="0" y="10511"/>
                    <a:pt x="12" y="10500"/>
                    <a:pt x="25" y="10500"/>
                  </a:cubicBezTo>
                  <a:cubicBezTo>
                    <a:pt x="39" y="10500"/>
                    <a:pt x="50" y="10511"/>
                    <a:pt x="50" y="10525"/>
                  </a:cubicBezTo>
                  <a:close/>
                  <a:moveTo>
                    <a:pt x="50" y="10875"/>
                  </a:moveTo>
                  <a:lnTo>
                    <a:pt x="50" y="11025"/>
                  </a:lnTo>
                  <a:cubicBezTo>
                    <a:pt x="50" y="11039"/>
                    <a:pt x="39" y="11050"/>
                    <a:pt x="25" y="11050"/>
                  </a:cubicBezTo>
                  <a:cubicBezTo>
                    <a:pt x="12" y="11050"/>
                    <a:pt x="0" y="11039"/>
                    <a:pt x="0" y="11025"/>
                  </a:cubicBezTo>
                  <a:lnTo>
                    <a:pt x="0" y="10875"/>
                  </a:lnTo>
                  <a:cubicBezTo>
                    <a:pt x="0" y="10861"/>
                    <a:pt x="12" y="10850"/>
                    <a:pt x="25" y="10850"/>
                  </a:cubicBezTo>
                  <a:cubicBezTo>
                    <a:pt x="39" y="10850"/>
                    <a:pt x="50" y="10861"/>
                    <a:pt x="50" y="10875"/>
                  </a:cubicBezTo>
                  <a:close/>
                  <a:moveTo>
                    <a:pt x="50" y="11225"/>
                  </a:moveTo>
                  <a:lnTo>
                    <a:pt x="50" y="11375"/>
                  </a:lnTo>
                  <a:cubicBezTo>
                    <a:pt x="50" y="11389"/>
                    <a:pt x="39" y="11400"/>
                    <a:pt x="25" y="11400"/>
                  </a:cubicBezTo>
                  <a:cubicBezTo>
                    <a:pt x="12" y="11400"/>
                    <a:pt x="0" y="11389"/>
                    <a:pt x="0" y="11375"/>
                  </a:cubicBezTo>
                  <a:lnTo>
                    <a:pt x="0" y="11225"/>
                  </a:lnTo>
                  <a:cubicBezTo>
                    <a:pt x="0" y="11211"/>
                    <a:pt x="12" y="11200"/>
                    <a:pt x="25" y="11200"/>
                  </a:cubicBezTo>
                  <a:cubicBezTo>
                    <a:pt x="39" y="11200"/>
                    <a:pt x="50" y="11211"/>
                    <a:pt x="50" y="11225"/>
                  </a:cubicBezTo>
                  <a:close/>
                  <a:moveTo>
                    <a:pt x="50" y="11575"/>
                  </a:moveTo>
                  <a:lnTo>
                    <a:pt x="50" y="11725"/>
                  </a:lnTo>
                  <a:cubicBezTo>
                    <a:pt x="50" y="11739"/>
                    <a:pt x="39" y="11750"/>
                    <a:pt x="25" y="11750"/>
                  </a:cubicBezTo>
                  <a:cubicBezTo>
                    <a:pt x="12" y="11750"/>
                    <a:pt x="0" y="11739"/>
                    <a:pt x="0" y="11725"/>
                  </a:cubicBezTo>
                  <a:lnTo>
                    <a:pt x="0" y="11575"/>
                  </a:lnTo>
                  <a:cubicBezTo>
                    <a:pt x="0" y="11561"/>
                    <a:pt x="12" y="11550"/>
                    <a:pt x="25" y="11550"/>
                  </a:cubicBezTo>
                  <a:cubicBezTo>
                    <a:pt x="39" y="11550"/>
                    <a:pt x="50" y="11561"/>
                    <a:pt x="50" y="11575"/>
                  </a:cubicBezTo>
                  <a:close/>
                  <a:moveTo>
                    <a:pt x="50" y="11925"/>
                  </a:moveTo>
                  <a:lnTo>
                    <a:pt x="50" y="12075"/>
                  </a:lnTo>
                  <a:cubicBezTo>
                    <a:pt x="50" y="12089"/>
                    <a:pt x="39" y="12100"/>
                    <a:pt x="25" y="12100"/>
                  </a:cubicBezTo>
                  <a:cubicBezTo>
                    <a:pt x="12" y="12100"/>
                    <a:pt x="0" y="12089"/>
                    <a:pt x="0" y="12075"/>
                  </a:cubicBezTo>
                  <a:lnTo>
                    <a:pt x="0" y="11925"/>
                  </a:lnTo>
                  <a:cubicBezTo>
                    <a:pt x="0" y="11911"/>
                    <a:pt x="12" y="11900"/>
                    <a:pt x="25" y="11900"/>
                  </a:cubicBezTo>
                  <a:cubicBezTo>
                    <a:pt x="39" y="11900"/>
                    <a:pt x="50" y="11911"/>
                    <a:pt x="50" y="11925"/>
                  </a:cubicBezTo>
                  <a:close/>
                  <a:moveTo>
                    <a:pt x="50" y="12275"/>
                  </a:moveTo>
                  <a:lnTo>
                    <a:pt x="50" y="12425"/>
                  </a:lnTo>
                  <a:cubicBezTo>
                    <a:pt x="50" y="12439"/>
                    <a:pt x="39" y="12450"/>
                    <a:pt x="25" y="12450"/>
                  </a:cubicBezTo>
                  <a:cubicBezTo>
                    <a:pt x="12" y="12450"/>
                    <a:pt x="0" y="12439"/>
                    <a:pt x="0" y="12425"/>
                  </a:cubicBezTo>
                  <a:lnTo>
                    <a:pt x="0" y="12275"/>
                  </a:lnTo>
                  <a:cubicBezTo>
                    <a:pt x="0" y="12261"/>
                    <a:pt x="12" y="12250"/>
                    <a:pt x="25" y="12250"/>
                  </a:cubicBezTo>
                  <a:cubicBezTo>
                    <a:pt x="39" y="12250"/>
                    <a:pt x="50" y="12261"/>
                    <a:pt x="50" y="12275"/>
                  </a:cubicBezTo>
                  <a:close/>
                  <a:moveTo>
                    <a:pt x="50" y="12625"/>
                  </a:moveTo>
                  <a:lnTo>
                    <a:pt x="50" y="12775"/>
                  </a:lnTo>
                  <a:cubicBezTo>
                    <a:pt x="50" y="12789"/>
                    <a:pt x="39" y="12800"/>
                    <a:pt x="25" y="12800"/>
                  </a:cubicBezTo>
                  <a:cubicBezTo>
                    <a:pt x="12" y="12800"/>
                    <a:pt x="0" y="12789"/>
                    <a:pt x="0" y="12775"/>
                  </a:cubicBezTo>
                  <a:lnTo>
                    <a:pt x="0" y="12625"/>
                  </a:lnTo>
                  <a:cubicBezTo>
                    <a:pt x="0" y="12611"/>
                    <a:pt x="12" y="12600"/>
                    <a:pt x="25" y="12600"/>
                  </a:cubicBezTo>
                  <a:cubicBezTo>
                    <a:pt x="39" y="12600"/>
                    <a:pt x="50" y="12611"/>
                    <a:pt x="50" y="12625"/>
                  </a:cubicBezTo>
                  <a:close/>
                  <a:moveTo>
                    <a:pt x="50" y="12975"/>
                  </a:moveTo>
                  <a:lnTo>
                    <a:pt x="50" y="13125"/>
                  </a:lnTo>
                  <a:cubicBezTo>
                    <a:pt x="50" y="13139"/>
                    <a:pt x="39" y="13150"/>
                    <a:pt x="25" y="13150"/>
                  </a:cubicBezTo>
                  <a:cubicBezTo>
                    <a:pt x="12" y="13150"/>
                    <a:pt x="0" y="13139"/>
                    <a:pt x="0" y="13125"/>
                  </a:cubicBezTo>
                  <a:lnTo>
                    <a:pt x="0" y="12975"/>
                  </a:lnTo>
                  <a:cubicBezTo>
                    <a:pt x="0" y="12961"/>
                    <a:pt x="12" y="12950"/>
                    <a:pt x="25" y="12950"/>
                  </a:cubicBezTo>
                  <a:cubicBezTo>
                    <a:pt x="39" y="12950"/>
                    <a:pt x="50" y="12961"/>
                    <a:pt x="50" y="12975"/>
                  </a:cubicBezTo>
                  <a:close/>
                  <a:moveTo>
                    <a:pt x="50" y="13325"/>
                  </a:moveTo>
                  <a:lnTo>
                    <a:pt x="50" y="13475"/>
                  </a:lnTo>
                  <a:cubicBezTo>
                    <a:pt x="50" y="13489"/>
                    <a:pt x="39" y="13500"/>
                    <a:pt x="25" y="13500"/>
                  </a:cubicBezTo>
                  <a:cubicBezTo>
                    <a:pt x="12" y="13500"/>
                    <a:pt x="0" y="13489"/>
                    <a:pt x="0" y="13475"/>
                  </a:cubicBezTo>
                  <a:lnTo>
                    <a:pt x="0" y="13325"/>
                  </a:lnTo>
                  <a:cubicBezTo>
                    <a:pt x="0" y="13311"/>
                    <a:pt x="12" y="13300"/>
                    <a:pt x="25" y="13300"/>
                  </a:cubicBezTo>
                  <a:cubicBezTo>
                    <a:pt x="39" y="13300"/>
                    <a:pt x="50" y="13311"/>
                    <a:pt x="50" y="13325"/>
                  </a:cubicBezTo>
                  <a:close/>
                  <a:moveTo>
                    <a:pt x="50" y="13675"/>
                  </a:moveTo>
                  <a:lnTo>
                    <a:pt x="50" y="13825"/>
                  </a:lnTo>
                  <a:cubicBezTo>
                    <a:pt x="50" y="13839"/>
                    <a:pt x="39" y="13850"/>
                    <a:pt x="25" y="13850"/>
                  </a:cubicBezTo>
                  <a:cubicBezTo>
                    <a:pt x="12" y="13850"/>
                    <a:pt x="0" y="13839"/>
                    <a:pt x="0" y="13825"/>
                  </a:cubicBezTo>
                  <a:lnTo>
                    <a:pt x="0" y="13675"/>
                  </a:lnTo>
                  <a:cubicBezTo>
                    <a:pt x="0" y="13661"/>
                    <a:pt x="12" y="13650"/>
                    <a:pt x="25" y="13650"/>
                  </a:cubicBezTo>
                  <a:cubicBezTo>
                    <a:pt x="39" y="13650"/>
                    <a:pt x="50" y="13661"/>
                    <a:pt x="50" y="13675"/>
                  </a:cubicBezTo>
                  <a:close/>
                  <a:moveTo>
                    <a:pt x="50" y="14025"/>
                  </a:moveTo>
                  <a:lnTo>
                    <a:pt x="50" y="14175"/>
                  </a:lnTo>
                  <a:cubicBezTo>
                    <a:pt x="50" y="14189"/>
                    <a:pt x="39" y="14200"/>
                    <a:pt x="25" y="14200"/>
                  </a:cubicBezTo>
                  <a:cubicBezTo>
                    <a:pt x="12" y="14200"/>
                    <a:pt x="0" y="14189"/>
                    <a:pt x="0" y="14175"/>
                  </a:cubicBezTo>
                  <a:lnTo>
                    <a:pt x="0" y="14025"/>
                  </a:lnTo>
                  <a:cubicBezTo>
                    <a:pt x="0" y="14011"/>
                    <a:pt x="12" y="14000"/>
                    <a:pt x="25" y="14000"/>
                  </a:cubicBezTo>
                  <a:cubicBezTo>
                    <a:pt x="39" y="14000"/>
                    <a:pt x="50" y="14011"/>
                    <a:pt x="50" y="14025"/>
                  </a:cubicBezTo>
                  <a:close/>
                  <a:moveTo>
                    <a:pt x="50" y="14375"/>
                  </a:moveTo>
                  <a:lnTo>
                    <a:pt x="50" y="14525"/>
                  </a:lnTo>
                  <a:cubicBezTo>
                    <a:pt x="50" y="14539"/>
                    <a:pt x="39" y="14550"/>
                    <a:pt x="25" y="14550"/>
                  </a:cubicBezTo>
                  <a:cubicBezTo>
                    <a:pt x="12" y="14550"/>
                    <a:pt x="0" y="14539"/>
                    <a:pt x="0" y="14525"/>
                  </a:cubicBezTo>
                  <a:lnTo>
                    <a:pt x="0" y="14375"/>
                  </a:lnTo>
                  <a:cubicBezTo>
                    <a:pt x="0" y="14361"/>
                    <a:pt x="12" y="14350"/>
                    <a:pt x="25" y="14350"/>
                  </a:cubicBezTo>
                  <a:cubicBezTo>
                    <a:pt x="39" y="14350"/>
                    <a:pt x="50" y="14361"/>
                    <a:pt x="50" y="14375"/>
                  </a:cubicBezTo>
                  <a:close/>
                  <a:moveTo>
                    <a:pt x="50" y="14725"/>
                  </a:moveTo>
                  <a:lnTo>
                    <a:pt x="50" y="14875"/>
                  </a:lnTo>
                  <a:cubicBezTo>
                    <a:pt x="50" y="14889"/>
                    <a:pt x="39" y="14900"/>
                    <a:pt x="25" y="14900"/>
                  </a:cubicBezTo>
                  <a:cubicBezTo>
                    <a:pt x="12" y="14900"/>
                    <a:pt x="0" y="14889"/>
                    <a:pt x="0" y="14875"/>
                  </a:cubicBezTo>
                  <a:lnTo>
                    <a:pt x="0" y="14725"/>
                  </a:lnTo>
                  <a:cubicBezTo>
                    <a:pt x="0" y="14711"/>
                    <a:pt x="12" y="14700"/>
                    <a:pt x="25" y="14700"/>
                  </a:cubicBezTo>
                  <a:cubicBezTo>
                    <a:pt x="39" y="14700"/>
                    <a:pt x="50" y="14711"/>
                    <a:pt x="50" y="14725"/>
                  </a:cubicBezTo>
                  <a:close/>
                  <a:moveTo>
                    <a:pt x="50" y="15075"/>
                  </a:moveTo>
                  <a:lnTo>
                    <a:pt x="50" y="15225"/>
                  </a:lnTo>
                  <a:cubicBezTo>
                    <a:pt x="50" y="15239"/>
                    <a:pt x="39" y="15250"/>
                    <a:pt x="25" y="15250"/>
                  </a:cubicBezTo>
                  <a:cubicBezTo>
                    <a:pt x="12" y="15250"/>
                    <a:pt x="0" y="15239"/>
                    <a:pt x="0" y="15225"/>
                  </a:cubicBezTo>
                  <a:lnTo>
                    <a:pt x="0" y="15075"/>
                  </a:lnTo>
                  <a:cubicBezTo>
                    <a:pt x="0" y="15061"/>
                    <a:pt x="12" y="15050"/>
                    <a:pt x="25" y="15050"/>
                  </a:cubicBezTo>
                  <a:cubicBezTo>
                    <a:pt x="39" y="15050"/>
                    <a:pt x="50" y="15061"/>
                    <a:pt x="50" y="15075"/>
                  </a:cubicBezTo>
                  <a:close/>
                  <a:moveTo>
                    <a:pt x="50" y="15425"/>
                  </a:moveTo>
                  <a:lnTo>
                    <a:pt x="50" y="15575"/>
                  </a:lnTo>
                  <a:cubicBezTo>
                    <a:pt x="50" y="15589"/>
                    <a:pt x="39" y="15600"/>
                    <a:pt x="25" y="15600"/>
                  </a:cubicBezTo>
                  <a:cubicBezTo>
                    <a:pt x="12" y="15600"/>
                    <a:pt x="0" y="15589"/>
                    <a:pt x="0" y="15575"/>
                  </a:cubicBezTo>
                  <a:lnTo>
                    <a:pt x="0" y="15425"/>
                  </a:lnTo>
                  <a:cubicBezTo>
                    <a:pt x="0" y="15411"/>
                    <a:pt x="12" y="15400"/>
                    <a:pt x="25" y="15400"/>
                  </a:cubicBezTo>
                  <a:cubicBezTo>
                    <a:pt x="39" y="15400"/>
                    <a:pt x="50" y="15411"/>
                    <a:pt x="50" y="15425"/>
                  </a:cubicBezTo>
                  <a:close/>
                  <a:moveTo>
                    <a:pt x="50" y="15775"/>
                  </a:moveTo>
                  <a:lnTo>
                    <a:pt x="50" y="15925"/>
                  </a:lnTo>
                  <a:cubicBezTo>
                    <a:pt x="50" y="15939"/>
                    <a:pt x="39" y="15950"/>
                    <a:pt x="25" y="15950"/>
                  </a:cubicBezTo>
                  <a:cubicBezTo>
                    <a:pt x="12" y="15950"/>
                    <a:pt x="0" y="15939"/>
                    <a:pt x="0" y="15925"/>
                  </a:cubicBezTo>
                  <a:lnTo>
                    <a:pt x="0" y="15775"/>
                  </a:lnTo>
                  <a:cubicBezTo>
                    <a:pt x="0" y="15761"/>
                    <a:pt x="12" y="15750"/>
                    <a:pt x="25" y="15750"/>
                  </a:cubicBezTo>
                  <a:cubicBezTo>
                    <a:pt x="39" y="15750"/>
                    <a:pt x="50" y="15761"/>
                    <a:pt x="50" y="15775"/>
                  </a:cubicBezTo>
                  <a:close/>
                  <a:moveTo>
                    <a:pt x="50" y="16125"/>
                  </a:moveTo>
                  <a:lnTo>
                    <a:pt x="50" y="16275"/>
                  </a:lnTo>
                  <a:cubicBezTo>
                    <a:pt x="50" y="16289"/>
                    <a:pt x="39" y="16300"/>
                    <a:pt x="25" y="16300"/>
                  </a:cubicBezTo>
                  <a:cubicBezTo>
                    <a:pt x="12" y="16300"/>
                    <a:pt x="0" y="16289"/>
                    <a:pt x="0" y="16275"/>
                  </a:cubicBezTo>
                  <a:lnTo>
                    <a:pt x="0" y="16125"/>
                  </a:lnTo>
                  <a:cubicBezTo>
                    <a:pt x="0" y="16111"/>
                    <a:pt x="12" y="16100"/>
                    <a:pt x="25" y="16100"/>
                  </a:cubicBezTo>
                  <a:cubicBezTo>
                    <a:pt x="39" y="16100"/>
                    <a:pt x="50" y="16111"/>
                    <a:pt x="50" y="16125"/>
                  </a:cubicBezTo>
                  <a:close/>
                  <a:moveTo>
                    <a:pt x="50" y="16475"/>
                  </a:moveTo>
                  <a:lnTo>
                    <a:pt x="50" y="16625"/>
                  </a:lnTo>
                  <a:cubicBezTo>
                    <a:pt x="50" y="16639"/>
                    <a:pt x="39" y="16650"/>
                    <a:pt x="25" y="16650"/>
                  </a:cubicBezTo>
                  <a:cubicBezTo>
                    <a:pt x="12" y="16650"/>
                    <a:pt x="0" y="16639"/>
                    <a:pt x="0" y="16625"/>
                  </a:cubicBezTo>
                  <a:lnTo>
                    <a:pt x="0" y="16475"/>
                  </a:lnTo>
                  <a:cubicBezTo>
                    <a:pt x="0" y="16461"/>
                    <a:pt x="12" y="16450"/>
                    <a:pt x="25" y="16450"/>
                  </a:cubicBezTo>
                  <a:cubicBezTo>
                    <a:pt x="39" y="16450"/>
                    <a:pt x="50" y="16461"/>
                    <a:pt x="50" y="16475"/>
                  </a:cubicBezTo>
                  <a:close/>
                  <a:moveTo>
                    <a:pt x="50" y="16825"/>
                  </a:moveTo>
                  <a:lnTo>
                    <a:pt x="50" y="16975"/>
                  </a:lnTo>
                  <a:cubicBezTo>
                    <a:pt x="50" y="16989"/>
                    <a:pt x="39" y="17000"/>
                    <a:pt x="25" y="17000"/>
                  </a:cubicBezTo>
                  <a:cubicBezTo>
                    <a:pt x="12" y="17000"/>
                    <a:pt x="0" y="16989"/>
                    <a:pt x="0" y="16975"/>
                  </a:cubicBezTo>
                  <a:lnTo>
                    <a:pt x="0" y="16825"/>
                  </a:lnTo>
                  <a:cubicBezTo>
                    <a:pt x="0" y="16811"/>
                    <a:pt x="12" y="16800"/>
                    <a:pt x="25" y="16800"/>
                  </a:cubicBezTo>
                  <a:cubicBezTo>
                    <a:pt x="39" y="16800"/>
                    <a:pt x="50" y="16811"/>
                    <a:pt x="50" y="16825"/>
                  </a:cubicBezTo>
                  <a:close/>
                  <a:moveTo>
                    <a:pt x="50" y="17175"/>
                  </a:moveTo>
                  <a:lnTo>
                    <a:pt x="50" y="17325"/>
                  </a:lnTo>
                  <a:cubicBezTo>
                    <a:pt x="50" y="17339"/>
                    <a:pt x="39" y="17350"/>
                    <a:pt x="25" y="17350"/>
                  </a:cubicBezTo>
                  <a:cubicBezTo>
                    <a:pt x="12" y="17350"/>
                    <a:pt x="0" y="17339"/>
                    <a:pt x="0" y="17325"/>
                  </a:cubicBezTo>
                  <a:lnTo>
                    <a:pt x="0" y="17175"/>
                  </a:lnTo>
                  <a:cubicBezTo>
                    <a:pt x="0" y="17161"/>
                    <a:pt x="12" y="17150"/>
                    <a:pt x="25" y="17150"/>
                  </a:cubicBezTo>
                  <a:cubicBezTo>
                    <a:pt x="39" y="17150"/>
                    <a:pt x="50" y="17161"/>
                    <a:pt x="50" y="17175"/>
                  </a:cubicBezTo>
                  <a:close/>
                  <a:moveTo>
                    <a:pt x="50" y="17525"/>
                  </a:moveTo>
                  <a:lnTo>
                    <a:pt x="50" y="17675"/>
                  </a:lnTo>
                  <a:cubicBezTo>
                    <a:pt x="50" y="17689"/>
                    <a:pt x="39" y="17700"/>
                    <a:pt x="25" y="17700"/>
                  </a:cubicBezTo>
                  <a:cubicBezTo>
                    <a:pt x="12" y="17700"/>
                    <a:pt x="0" y="17689"/>
                    <a:pt x="0" y="17675"/>
                  </a:cubicBezTo>
                  <a:lnTo>
                    <a:pt x="0" y="17525"/>
                  </a:lnTo>
                  <a:cubicBezTo>
                    <a:pt x="0" y="17511"/>
                    <a:pt x="12" y="17500"/>
                    <a:pt x="25" y="17500"/>
                  </a:cubicBezTo>
                  <a:cubicBezTo>
                    <a:pt x="39" y="17500"/>
                    <a:pt x="50" y="17511"/>
                    <a:pt x="50" y="17525"/>
                  </a:cubicBezTo>
                  <a:close/>
                  <a:moveTo>
                    <a:pt x="50" y="17875"/>
                  </a:moveTo>
                  <a:lnTo>
                    <a:pt x="50" y="18025"/>
                  </a:lnTo>
                  <a:cubicBezTo>
                    <a:pt x="50" y="18039"/>
                    <a:pt x="39" y="18050"/>
                    <a:pt x="25" y="18050"/>
                  </a:cubicBezTo>
                  <a:cubicBezTo>
                    <a:pt x="12" y="18050"/>
                    <a:pt x="0" y="18039"/>
                    <a:pt x="0" y="18025"/>
                  </a:cubicBezTo>
                  <a:lnTo>
                    <a:pt x="0" y="17875"/>
                  </a:lnTo>
                  <a:cubicBezTo>
                    <a:pt x="0" y="17861"/>
                    <a:pt x="12" y="17850"/>
                    <a:pt x="25" y="17850"/>
                  </a:cubicBezTo>
                  <a:cubicBezTo>
                    <a:pt x="39" y="17850"/>
                    <a:pt x="50" y="17861"/>
                    <a:pt x="50" y="17875"/>
                  </a:cubicBezTo>
                  <a:close/>
                  <a:moveTo>
                    <a:pt x="50" y="18225"/>
                  </a:moveTo>
                  <a:lnTo>
                    <a:pt x="50" y="18375"/>
                  </a:lnTo>
                  <a:cubicBezTo>
                    <a:pt x="50" y="18389"/>
                    <a:pt x="39" y="18400"/>
                    <a:pt x="25" y="18400"/>
                  </a:cubicBezTo>
                  <a:cubicBezTo>
                    <a:pt x="12" y="18400"/>
                    <a:pt x="0" y="18389"/>
                    <a:pt x="0" y="18375"/>
                  </a:cubicBezTo>
                  <a:lnTo>
                    <a:pt x="0" y="18225"/>
                  </a:lnTo>
                  <a:cubicBezTo>
                    <a:pt x="0" y="18211"/>
                    <a:pt x="12" y="18200"/>
                    <a:pt x="25" y="18200"/>
                  </a:cubicBezTo>
                  <a:cubicBezTo>
                    <a:pt x="39" y="18200"/>
                    <a:pt x="50" y="18211"/>
                    <a:pt x="50" y="18225"/>
                  </a:cubicBezTo>
                  <a:close/>
                  <a:moveTo>
                    <a:pt x="50" y="18575"/>
                  </a:moveTo>
                  <a:lnTo>
                    <a:pt x="50" y="18725"/>
                  </a:lnTo>
                  <a:cubicBezTo>
                    <a:pt x="50" y="18739"/>
                    <a:pt x="39" y="18750"/>
                    <a:pt x="25" y="18750"/>
                  </a:cubicBezTo>
                  <a:cubicBezTo>
                    <a:pt x="12" y="18750"/>
                    <a:pt x="0" y="18739"/>
                    <a:pt x="0" y="18725"/>
                  </a:cubicBezTo>
                  <a:lnTo>
                    <a:pt x="0" y="18575"/>
                  </a:lnTo>
                  <a:cubicBezTo>
                    <a:pt x="0" y="18561"/>
                    <a:pt x="12" y="18550"/>
                    <a:pt x="25" y="18550"/>
                  </a:cubicBezTo>
                  <a:cubicBezTo>
                    <a:pt x="39" y="18550"/>
                    <a:pt x="50" y="18561"/>
                    <a:pt x="50" y="18575"/>
                  </a:cubicBezTo>
                  <a:close/>
                  <a:moveTo>
                    <a:pt x="50" y="18925"/>
                  </a:moveTo>
                  <a:lnTo>
                    <a:pt x="50" y="19075"/>
                  </a:lnTo>
                  <a:cubicBezTo>
                    <a:pt x="50" y="19089"/>
                    <a:pt x="39" y="19100"/>
                    <a:pt x="25" y="19100"/>
                  </a:cubicBezTo>
                  <a:cubicBezTo>
                    <a:pt x="12" y="19100"/>
                    <a:pt x="0" y="19089"/>
                    <a:pt x="0" y="19075"/>
                  </a:cubicBezTo>
                  <a:lnTo>
                    <a:pt x="0" y="18925"/>
                  </a:lnTo>
                  <a:cubicBezTo>
                    <a:pt x="0" y="18911"/>
                    <a:pt x="12" y="18900"/>
                    <a:pt x="25" y="18900"/>
                  </a:cubicBezTo>
                  <a:cubicBezTo>
                    <a:pt x="39" y="18900"/>
                    <a:pt x="50" y="18911"/>
                    <a:pt x="50" y="18925"/>
                  </a:cubicBezTo>
                  <a:close/>
                  <a:moveTo>
                    <a:pt x="50" y="19275"/>
                  </a:moveTo>
                  <a:lnTo>
                    <a:pt x="50" y="19425"/>
                  </a:lnTo>
                  <a:cubicBezTo>
                    <a:pt x="50" y="19439"/>
                    <a:pt x="39" y="19450"/>
                    <a:pt x="25" y="19450"/>
                  </a:cubicBezTo>
                  <a:cubicBezTo>
                    <a:pt x="12" y="19450"/>
                    <a:pt x="0" y="19439"/>
                    <a:pt x="0" y="19425"/>
                  </a:cubicBezTo>
                  <a:lnTo>
                    <a:pt x="0" y="19275"/>
                  </a:lnTo>
                  <a:cubicBezTo>
                    <a:pt x="0" y="19261"/>
                    <a:pt x="12" y="19250"/>
                    <a:pt x="25" y="19250"/>
                  </a:cubicBezTo>
                  <a:cubicBezTo>
                    <a:pt x="39" y="19250"/>
                    <a:pt x="50" y="19261"/>
                    <a:pt x="50" y="19275"/>
                  </a:cubicBezTo>
                  <a:close/>
                  <a:moveTo>
                    <a:pt x="50" y="19625"/>
                  </a:moveTo>
                  <a:lnTo>
                    <a:pt x="50" y="19775"/>
                  </a:lnTo>
                  <a:cubicBezTo>
                    <a:pt x="50" y="19789"/>
                    <a:pt x="39" y="19800"/>
                    <a:pt x="25" y="19800"/>
                  </a:cubicBezTo>
                  <a:cubicBezTo>
                    <a:pt x="12" y="19800"/>
                    <a:pt x="0" y="19789"/>
                    <a:pt x="0" y="19775"/>
                  </a:cubicBezTo>
                  <a:lnTo>
                    <a:pt x="0" y="19625"/>
                  </a:lnTo>
                  <a:cubicBezTo>
                    <a:pt x="0" y="19611"/>
                    <a:pt x="12" y="19600"/>
                    <a:pt x="25" y="19600"/>
                  </a:cubicBezTo>
                  <a:cubicBezTo>
                    <a:pt x="39" y="19600"/>
                    <a:pt x="50" y="19611"/>
                    <a:pt x="50" y="19625"/>
                  </a:cubicBezTo>
                  <a:close/>
                  <a:moveTo>
                    <a:pt x="50" y="19975"/>
                  </a:moveTo>
                  <a:lnTo>
                    <a:pt x="50" y="20125"/>
                  </a:lnTo>
                  <a:cubicBezTo>
                    <a:pt x="50" y="20139"/>
                    <a:pt x="39" y="20150"/>
                    <a:pt x="25" y="20150"/>
                  </a:cubicBezTo>
                  <a:cubicBezTo>
                    <a:pt x="12" y="20150"/>
                    <a:pt x="0" y="20139"/>
                    <a:pt x="0" y="20125"/>
                  </a:cubicBezTo>
                  <a:lnTo>
                    <a:pt x="0" y="19975"/>
                  </a:lnTo>
                  <a:cubicBezTo>
                    <a:pt x="0" y="19961"/>
                    <a:pt x="12" y="19950"/>
                    <a:pt x="25" y="19950"/>
                  </a:cubicBezTo>
                  <a:cubicBezTo>
                    <a:pt x="39" y="19950"/>
                    <a:pt x="50" y="19961"/>
                    <a:pt x="50" y="19975"/>
                  </a:cubicBezTo>
                  <a:close/>
                  <a:moveTo>
                    <a:pt x="50" y="20325"/>
                  </a:moveTo>
                  <a:lnTo>
                    <a:pt x="50" y="20475"/>
                  </a:lnTo>
                  <a:cubicBezTo>
                    <a:pt x="50" y="20489"/>
                    <a:pt x="39" y="20500"/>
                    <a:pt x="25" y="20500"/>
                  </a:cubicBezTo>
                  <a:cubicBezTo>
                    <a:pt x="12" y="20500"/>
                    <a:pt x="0" y="20489"/>
                    <a:pt x="0" y="20475"/>
                  </a:cubicBezTo>
                  <a:lnTo>
                    <a:pt x="0" y="20325"/>
                  </a:lnTo>
                  <a:cubicBezTo>
                    <a:pt x="0" y="20311"/>
                    <a:pt x="12" y="20300"/>
                    <a:pt x="25" y="20300"/>
                  </a:cubicBezTo>
                  <a:cubicBezTo>
                    <a:pt x="39" y="20300"/>
                    <a:pt x="50" y="20311"/>
                    <a:pt x="50" y="20325"/>
                  </a:cubicBezTo>
                  <a:close/>
                  <a:moveTo>
                    <a:pt x="50" y="20675"/>
                  </a:moveTo>
                  <a:lnTo>
                    <a:pt x="50" y="20825"/>
                  </a:lnTo>
                  <a:cubicBezTo>
                    <a:pt x="50" y="20839"/>
                    <a:pt x="39" y="20850"/>
                    <a:pt x="25" y="20850"/>
                  </a:cubicBezTo>
                  <a:cubicBezTo>
                    <a:pt x="12" y="20850"/>
                    <a:pt x="0" y="20839"/>
                    <a:pt x="0" y="20825"/>
                  </a:cubicBezTo>
                  <a:lnTo>
                    <a:pt x="0" y="20675"/>
                  </a:lnTo>
                  <a:cubicBezTo>
                    <a:pt x="0" y="20661"/>
                    <a:pt x="12" y="20650"/>
                    <a:pt x="25" y="20650"/>
                  </a:cubicBezTo>
                  <a:cubicBezTo>
                    <a:pt x="39" y="20650"/>
                    <a:pt x="50" y="20661"/>
                    <a:pt x="50" y="20675"/>
                  </a:cubicBezTo>
                  <a:close/>
                  <a:moveTo>
                    <a:pt x="50" y="21025"/>
                  </a:moveTo>
                  <a:lnTo>
                    <a:pt x="50" y="21175"/>
                  </a:lnTo>
                  <a:cubicBezTo>
                    <a:pt x="50" y="21189"/>
                    <a:pt x="39" y="21200"/>
                    <a:pt x="25" y="21200"/>
                  </a:cubicBezTo>
                  <a:cubicBezTo>
                    <a:pt x="12" y="21200"/>
                    <a:pt x="0" y="21189"/>
                    <a:pt x="0" y="21175"/>
                  </a:cubicBezTo>
                  <a:lnTo>
                    <a:pt x="0" y="21025"/>
                  </a:lnTo>
                  <a:cubicBezTo>
                    <a:pt x="0" y="21011"/>
                    <a:pt x="12" y="21000"/>
                    <a:pt x="25" y="21000"/>
                  </a:cubicBezTo>
                  <a:cubicBezTo>
                    <a:pt x="39" y="21000"/>
                    <a:pt x="50" y="21011"/>
                    <a:pt x="50" y="21025"/>
                  </a:cubicBezTo>
                  <a:close/>
                  <a:moveTo>
                    <a:pt x="50" y="21375"/>
                  </a:moveTo>
                  <a:lnTo>
                    <a:pt x="50" y="21525"/>
                  </a:lnTo>
                  <a:cubicBezTo>
                    <a:pt x="50" y="21539"/>
                    <a:pt x="39" y="21550"/>
                    <a:pt x="25" y="21550"/>
                  </a:cubicBezTo>
                  <a:cubicBezTo>
                    <a:pt x="12" y="21550"/>
                    <a:pt x="0" y="21539"/>
                    <a:pt x="0" y="21525"/>
                  </a:cubicBezTo>
                  <a:lnTo>
                    <a:pt x="0" y="21375"/>
                  </a:lnTo>
                  <a:cubicBezTo>
                    <a:pt x="0" y="21361"/>
                    <a:pt x="12" y="21350"/>
                    <a:pt x="25" y="21350"/>
                  </a:cubicBezTo>
                  <a:cubicBezTo>
                    <a:pt x="39" y="21350"/>
                    <a:pt x="50" y="21361"/>
                    <a:pt x="50" y="21375"/>
                  </a:cubicBezTo>
                  <a:close/>
                  <a:moveTo>
                    <a:pt x="50" y="21725"/>
                  </a:moveTo>
                  <a:lnTo>
                    <a:pt x="50" y="21875"/>
                  </a:lnTo>
                  <a:cubicBezTo>
                    <a:pt x="50" y="21889"/>
                    <a:pt x="39" y="21900"/>
                    <a:pt x="25" y="21900"/>
                  </a:cubicBezTo>
                  <a:cubicBezTo>
                    <a:pt x="12" y="21900"/>
                    <a:pt x="0" y="21889"/>
                    <a:pt x="0" y="21875"/>
                  </a:cubicBezTo>
                  <a:lnTo>
                    <a:pt x="0" y="21725"/>
                  </a:lnTo>
                  <a:cubicBezTo>
                    <a:pt x="0" y="21711"/>
                    <a:pt x="12" y="21700"/>
                    <a:pt x="25" y="21700"/>
                  </a:cubicBezTo>
                  <a:cubicBezTo>
                    <a:pt x="39" y="21700"/>
                    <a:pt x="50" y="21711"/>
                    <a:pt x="50" y="21725"/>
                  </a:cubicBezTo>
                  <a:close/>
                  <a:moveTo>
                    <a:pt x="50" y="22075"/>
                  </a:moveTo>
                  <a:lnTo>
                    <a:pt x="50" y="22225"/>
                  </a:lnTo>
                  <a:cubicBezTo>
                    <a:pt x="50" y="22239"/>
                    <a:pt x="39" y="22250"/>
                    <a:pt x="25" y="22250"/>
                  </a:cubicBezTo>
                  <a:cubicBezTo>
                    <a:pt x="12" y="22250"/>
                    <a:pt x="0" y="22239"/>
                    <a:pt x="0" y="22225"/>
                  </a:cubicBezTo>
                  <a:lnTo>
                    <a:pt x="0" y="22075"/>
                  </a:lnTo>
                  <a:cubicBezTo>
                    <a:pt x="0" y="22061"/>
                    <a:pt x="12" y="22050"/>
                    <a:pt x="25" y="22050"/>
                  </a:cubicBezTo>
                  <a:cubicBezTo>
                    <a:pt x="39" y="22050"/>
                    <a:pt x="50" y="22061"/>
                    <a:pt x="50" y="22075"/>
                  </a:cubicBezTo>
                  <a:close/>
                  <a:moveTo>
                    <a:pt x="50" y="22425"/>
                  </a:moveTo>
                  <a:lnTo>
                    <a:pt x="50" y="22575"/>
                  </a:lnTo>
                  <a:cubicBezTo>
                    <a:pt x="50" y="22589"/>
                    <a:pt x="39" y="22600"/>
                    <a:pt x="25" y="22600"/>
                  </a:cubicBezTo>
                  <a:cubicBezTo>
                    <a:pt x="12" y="22600"/>
                    <a:pt x="0" y="22589"/>
                    <a:pt x="0" y="22575"/>
                  </a:cubicBezTo>
                  <a:lnTo>
                    <a:pt x="0" y="22425"/>
                  </a:lnTo>
                  <a:cubicBezTo>
                    <a:pt x="0" y="22411"/>
                    <a:pt x="12" y="22400"/>
                    <a:pt x="25" y="22400"/>
                  </a:cubicBezTo>
                  <a:cubicBezTo>
                    <a:pt x="39" y="22400"/>
                    <a:pt x="50" y="22411"/>
                    <a:pt x="50" y="22425"/>
                  </a:cubicBezTo>
                  <a:close/>
                  <a:moveTo>
                    <a:pt x="50" y="22775"/>
                  </a:moveTo>
                  <a:lnTo>
                    <a:pt x="50" y="22925"/>
                  </a:lnTo>
                  <a:cubicBezTo>
                    <a:pt x="50" y="22939"/>
                    <a:pt x="39" y="22950"/>
                    <a:pt x="25" y="22950"/>
                  </a:cubicBezTo>
                  <a:cubicBezTo>
                    <a:pt x="12" y="22950"/>
                    <a:pt x="0" y="22939"/>
                    <a:pt x="0" y="22925"/>
                  </a:cubicBezTo>
                  <a:lnTo>
                    <a:pt x="0" y="22775"/>
                  </a:lnTo>
                  <a:cubicBezTo>
                    <a:pt x="0" y="22761"/>
                    <a:pt x="12" y="22750"/>
                    <a:pt x="25" y="22750"/>
                  </a:cubicBezTo>
                  <a:cubicBezTo>
                    <a:pt x="39" y="22750"/>
                    <a:pt x="50" y="22761"/>
                    <a:pt x="50" y="22775"/>
                  </a:cubicBezTo>
                  <a:close/>
                  <a:moveTo>
                    <a:pt x="50" y="23125"/>
                  </a:moveTo>
                  <a:lnTo>
                    <a:pt x="50" y="23275"/>
                  </a:lnTo>
                  <a:cubicBezTo>
                    <a:pt x="50" y="23289"/>
                    <a:pt x="39" y="23300"/>
                    <a:pt x="25" y="23300"/>
                  </a:cubicBezTo>
                  <a:cubicBezTo>
                    <a:pt x="12" y="23300"/>
                    <a:pt x="0" y="23289"/>
                    <a:pt x="0" y="23275"/>
                  </a:cubicBezTo>
                  <a:lnTo>
                    <a:pt x="0" y="23125"/>
                  </a:lnTo>
                  <a:cubicBezTo>
                    <a:pt x="0" y="23111"/>
                    <a:pt x="12" y="23100"/>
                    <a:pt x="25" y="23100"/>
                  </a:cubicBezTo>
                  <a:cubicBezTo>
                    <a:pt x="39" y="23100"/>
                    <a:pt x="50" y="23111"/>
                    <a:pt x="50" y="23125"/>
                  </a:cubicBezTo>
                  <a:close/>
                  <a:moveTo>
                    <a:pt x="50" y="23475"/>
                  </a:moveTo>
                  <a:lnTo>
                    <a:pt x="50" y="23625"/>
                  </a:lnTo>
                  <a:cubicBezTo>
                    <a:pt x="50" y="23639"/>
                    <a:pt x="39" y="23650"/>
                    <a:pt x="25" y="23650"/>
                  </a:cubicBezTo>
                  <a:cubicBezTo>
                    <a:pt x="12" y="23650"/>
                    <a:pt x="0" y="23639"/>
                    <a:pt x="0" y="23625"/>
                  </a:cubicBezTo>
                  <a:lnTo>
                    <a:pt x="0" y="23475"/>
                  </a:lnTo>
                  <a:cubicBezTo>
                    <a:pt x="0" y="23461"/>
                    <a:pt x="12" y="23450"/>
                    <a:pt x="25" y="23450"/>
                  </a:cubicBezTo>
                  <a:cubicBezTo>
                    <a:pt x="39" y="23450"/>
                    <a:pt x="50" y="23461"/>
                    <a:pt x="50" y="23475"/>
                  </a:cubicBezTo>
                  <a:close/>
                  <a:moveTo>
                    <a:pt x="50" y="23825"/>
                  </a:moveTo>
                  <a:lnTo>
                    <a:pt x="50" y="23975"/>
                  </a:lnTo>
                  <a:cubicBezTo>
                    <a:pt x="50" y="23989"/>
                    <a:pt x="39" y="24000"/>
                    <a:pt x="25" y="24000"/>
                  </a:cubicBezTo>
                  <a:cubicBezTo>
                    <a:pt x="12" y="24000"/>
                    <a:pt x="0" y="23989"/>
                    <a:pt x="0" y="23975"/>
                  </a:cubicBezTo>
                  <a:lnTo>
                    <a:pt x="0" y="23825"/>
                  </a:lnTo>
                  <a:cubicBezTo>
                    <a:pt x="0" y="23811"/>
                    <a:pt x="12" y="23800"/>
                    <a:pt x="25" y="23800"/>
                  </a:cubicBezTo>
                  <a:cubicBezTo>
                    <a:pt x="39" y="23800"/>
                    <a:pt x="50" y="23811"/>
                    <a:pt x="50" y="23825"/>
                  </a:cubicBezTo>
                  <a:close/>
                  <a:moveTo>
                    <a:pt x="50" y="24175"/>
                  </a:moveTo>
                  <a:lnTo>
                    <a:pt x="50" y="24325"/>
                  </a:lnTo>
                  <a:cubicBezTo>
                    <a:pt x="50" y="24339"/>
                    <a:pt x="39" y="24350"/>
                    <a:pt x="25" y="24350"/>
                  </a:cubicBezTo>
                  <a:cubicBezTo>
                    <a:pt x="12" y="24350"/>
                    <a:pt x="0" y="24339"/>
                    <a:pt x="0" y="24325"/>
                  </a:cubicBezTo>
                  <a:lnTo>
                    <a:pt x="0" y="24175"/>
                  </a:lnTo>
                  <a:cubicBezTo>
                    <a:pt x="0" y="24161"/>
                    <a:pt x="12" y="24150"/>
                    <a:pt x="25" y="24150"/>
                  </a:cubicBezTo>
                  <a:cubicBezTo>
                    <a:pt x="39" y="24150"/>
                    <a:pt x="50" y="24161"/>
                    <a:pt x="50" y="24175"/>
                  </a:cubicBezTo>
                  <a:close/>
                  <a:moveTo>
                    <a:pt x="50" y="24525"/>
                  </a:moveTo>
                  <a:lnTo>
                    <a:pt x="50" y="24675"/>
                  </a:lnTo>
                  <a:cubicBezTo>
                    <a:pt x="50" y="24689"/>
                    <a:pt x="39" y="24700"/>
                    <a:pt x="25" y="24700"/>
                  </a:cubicBezTo>
                  <a:cubicBezTo>
                    <a:pt x="12" y="24700"/>
                    <a:pt x="0" y="24689"/>
                    <a:pt x="0" y="24675"/>
                  </a:cubicBezTo>
                  <a:lnTo>
                    <a:pt x="0" y="24525"/>
                  </a:lnTo>
                  <a:cubicBezTo>
                    <a:pt x="0" y="24511"/>
                    <a:pt x="12" y="24500"/>
                    <a:pt x="25" y="24500"/>
                  </a:cubicBezTo>
                  <a:cubicBezTo>
                    <a:pt x="39" y="24500"/>
                    <a:pt x="50" y="24511"/>
                    <a:pt x="50" y="24525"/>
                  </a:cubicBezTo>
                  <a:close/>
                  <a:moveTo>
                    <a:pt x="50" y="24875"/>
                  </a:moveTo>
                  <a:lnTo>
                    <a:pt x="50" y="24958"/>
                  </a:lnTo>
                  <a:cubicBezTo>
                    <a:pt x="50" y="24972"/>
                    <a:pt x="39" y="24983"/>
                    <a:pt x="25" y="24983"/>
                  </a:cubicBezTo>
                  <a:cubicBezTo>
                    <a:pt x="12" y="24983"/>
                    <a:pt x="0" y="24972"/>
                    <a:pt x="0" y="24958"/>
                  </a:cubicBezTo>
                  <a:lnTo>
                    <a:pt x="0" y="24875"/>
                  </a:lnTo>
                  <a:cubicBezTo>
                    <a:pt x="0" y="24861"/>
                    <a:pt x="12" y="24850"/>
                    <a:pt x="25" y="24850"/>
                  </a:cubicBezTo>
                  <a:cubicBezTo>
                    <a:pt x="39" y="24850"/>
                    <a:pt x="50" y="24861"/>
                    <a:pt x="50" y="24875"/>
                  </a:cubicBezTo>
                  <a:close/>
                </a:path>
              </a:pathLst>
            </a:custGeom>
            <a:solidFill>
              <a:srgbClr val="ABAFB2"/>
            </a:solidFill>
            <a:ln w="0" cap="flat">
              <a:solidFill>
                <a:srgbClr val="ABAFB2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63"/>
            <p:cNvSpPr>
              <a:spLocks noEditPoints="1"/>
            </p:cNvSpPr>
            <p:nvPr/>
          </p:nvSpPr>
          <p:spPr bwMode="auto">
            <a:xfrm>
              <a:off x="536" y="2439"/>
              <a:ext cx="4327" cy="5"/>
            </a:xfrm>
            <a:custGeom>
              <a:avLst/>
              <a:gdLst>
                <a:gd name="T0" fmla="*/ 21929 w 22292"/>
                <a:gd name="T1" fmla="*/ 25 h 25"/>
                <a:gd name="T2" fmla="*/ 21504 w 22292"/>
                <a:gd name="T3" fmla="*/ 25 h 25"/>
                <a:gd name="T4" fmla="*/ 21142 w 22292"/>
                <a:gd name="T5" fmla="*/ 12 h 25"/>
                <a:gd name="T6" fmla="*/ 20804 w 22292"/>
                <a:gd name="T7" fmla="*/ 0 h 25"/>
                <a:gd name="T8" fmla="*/ 20529 w 22292"/>
                <a:gd name="T9" fmla="*/ 0 h 25"/>
                <a:gd name="T10" fmla="*/ 20192 w 22292"/>
                <a:gd name="T11" fmla="*/ 12 h 25"/>
                <a:gd name="T12" fmla="*/ 19829 w 22292"/>
                <a:gd name="T13" fmla="*/ 25 h 25"/>
                <a:gd name="T14" fmla="*/ 19304 w 22292"/>
                <a:gd name="T15" fmla="*/ 25 h 25"/>
                <a:gd name="T16" fmla="*/ 18879 w 22292"/>
                <a:gd name="T17" fmla="*/ 25 h 25"/>
                <a:gd name="T18" fmla="*/ 18517 w 22292"/>
                <a:gd name="T19" fmla="*/ 12 h 25"/>
                <a:gd name="T20" fmla="*/ 18179 w 22292"/>
                <a:gd name="T21" fmla="*/ 0 h 25"/>
                <a:gd name="T22" fmla="*/ 17904 w 22292"/>
                <a:gd name="T23" fmla="*/ 0 h 25"/>
                <a:gd name="T24" fmla="*/ 17567 w 22292"/>
                <a:gd name="T25" fmla="*/ 12 h 25"/>
                <a:gd name="T26" fmla="*/ 17204 w 22292"/>
                <a:gd name="T27" fmla="*/ 25 h 25"/>
                <a:gd name="T28" fmla="*/ 16679 w 22292"/>
                <a:gd name="T29" fmla="*/ 25 h 25"/>
                <a:gd name="T30" fmla="*/ 16254 w 22292"/>
                <a:gd name="T31" fmla="*/ 25 h 25"/>
                <a:gd name="T32" fmla="*/ 15892 w 22292"/>
                <a:gd name="T33" fmla="*/ 12 h 25"/>
                <a:gd name="T34" fmla="*/ 15554 w 22292"/>
                <a:gd name="T35" fmla="*/ 0 h 25"/>
                <a:gd name="T36" fmla="*/ 15279 w 22292"/>
                <a:gd name="T37" fmla="*/ 0 h 25"/>
                <a:gd name="T38" fmla="*/ 14942 w 22292"/>
                <a:gd name="T39" fmla="*/ 12 h 25"/>
                <a:gd name="T40" fmla="*/ 14579 w 22292"/>
                <a:gd name="T41" fmla="*/ 25 h 25"/>
                <a:gd name="T42" fmla="*/ 14054 w 22292"/>
                <a:gd name="T43" fmla="*/ 25 h 25"/>
                <a:gd name="T44" fmla="*/ 13629 w 22292"/>
                <a:gd name="T45" fmla="*/ 25 h 25"/>
                <a:gd name="T46" fmla="*/ 13267 w 22292"/>
                <a:gd name="T47" fmla="*/ 12 h 25"/>
                <a:gd name="T48" fmla="*/ 12929 w 22292"/>
                <a:gd name="T49" fmla="*/ 0 h 25"/>
                <a:gd name="T50" fmla="*/ 12654 w 22292"/>
                <a:gd name="T51" fmla="*/ 0 h 25"/>
                <a:gd name="T52" fmla="*/ 12317 w 22292"/>
                <a:gd name="T53" fmla="*/ 12 h 25"/>
                <a:gd name="T54" fmla="*/ 11954 w 22292"/>
                <a:gd name="T55" fmla="*/ 25 h 25"/>
                <a:gd name="T56" fmla="*/ 11429 w 22292"/>
                <a:gd name="T57" fmla="*/ 25 h 25"/>
                <a:gd name="T58" fmla="*/ 11004 w 22292"/>
                <a:gd name="T59" fmla="*/ 25 h 25"/>
                <a:gd name="T60" fmla="*/ 10642 w 22292"/>
                <a:gd name="T61" fmla="*/ 12 h 25"/>
                <a:gd name="T62" fmla="*/ 10304 w 22292"/>
                <a:gd name="T63" fmla="*/ 0 h 25"/>
                <a:gd name="T64" fmla="*/ 10029 w 22292"/>
                <a:gd name="T65" fmla="*/ 0 h 25"/>
                <a:gd name="T66" fmla="*/ 9692 w 22292"/>
                <a:gd name="T67" fmla="*/ 12 h 25"/>
                <a:gd name="T68" fmla="*/ 9329 w 22292"/>
                <a:gd name="T69" fmla="*/ 25 h 25"/>
                <a:gd name="T70" fmla="*/ 8804 w 22292"/>
                <a:gd name="T71" fmla="*/ 25 h 25"/>
                <a:gd name="T72" fmla="*/ 8379 w 22292"/>
                <a:gd name="T73" fmla="*/ 25 h 25"/>
                <a:gd name="T74" fmla="*/ 8017 w 22292"/>
                <a:gd name="T75" fmla="*/ 12 h 25"/>
                <a:gd name="T76" fmla="*/ 7679 w 22292"/>
                <a:gd name="T77" fmla="*/ 0 h 25"/>
                <a:gd name="T78" fmla="*/ 7404 w 22292"/>
                <a:gd name="T79" fmla="*/ 0 h 25"/>
                <a:gd name="T80" fmla="*/ 7067 w 22292"/>
                <a:gd name="T81" fmla="*/ 12 h 25"/>
                <a:gd name="T82" fmla="*/ 6704 w 22292"/>
                <a:gd name="T83" fmla="*/ 25 h 25"/>
                <a:gd name="T84" fmla="*/ 6179 w 22292"/>
                <a:gd name="T85" fmla="*/ 25 h 25"/>
                <a:gd name="T86" fmla="*/ 5754 w 22292"/>
                <a:gd name="T87" fmla="*/ 25 h 25"/>
                <a:gd name="T88" fmla="*/ 5392 w 22292"/>
                <a:gd name="T89" fmla="*/ 12 h 25"/>
                <a:gd name="T90" fmla="*/ 5054 w 22292"/>
                <a:gd name="T91" fmla="*/ 0 h 25"/>
                <a:gd name="T92" fmla="*/ 4779 w 22292"/>
                <a:gd name="T93" fmla="*/ 0 h 25"/>
                <a:gd name="T94" fmla="*/ 4442 w 22292"/>
                <a:gd name="T95" fmla="*/ 12 h 25"/>
                <a:gd name="T96" fmla="*/ 4079 w 22292"/>
                <a:gd name="T97" fmla="*/ 25 h 25"/>
                <a:gd name="T98" fmla="*/ 3554 w 22292"/>
                <a:gd name="T99" fmla="*/ 25 h 25"/>
                <a:gd name="T100" fmla="*/ 3129 w 22292"/>
                <a:gd name="T101" fmla="*/ 25 h 25"/>
                <a:gd name="T102" fmla="*/ 2767 w 22292"/>
                <a:gd name="T103" fmla="*/ 12 h 25"/>
                <a:gd name="T104" fmla="*/ 2429 w 22292"/>
                <a:gd name="T105" fmla="*/ 0 h 25"/>
                <a:gd name="T106" fmla="*/ 2154 w 22292"/>
                <a:gd name="T107" fmla="*/ 0 h 25"/>
                <a:gd name="T108" fmla="*/ 1817 w 22292"/>
                <a:gd name="T109" fmla="*/ 12 h 25"/>
                <a:gd name="T110" fmla="*/ 1454 w 22292"/>
                <a:gd name="T111" fmla="*/ 25 h 25"/>
                <a:gd name="T112" fmla="*/ 929 w 22292"/>
                <a:gd name="T113" fmla="*/ 25 h 25"/>
                <a:gd name="T114" fmla="*/ 504 w 22292"/>
                <a:gd name="T115" fmla="*/ 25 h 25"/>
                <a:gd name="T116" fmla="*/ 142 w 22292"/>
                <a:gd name="T117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292" h="25">
                  <a:moveTo>
                    <a:pt x="22279" y="25"/>
                  </a:moveTo>
                  <a:lnTo>
                    <a:pt x="22204" y="25"/>
                  </a:lnTo>
                  <a:cubicBezTo>
                    <a:pt x="22197" y="25"/>
                    <a:pt x="22192" y="19"/>
                    <a:pt x="22192" y="12"/>
                  </a:cubicBezTo>
                  <a:cubicBezTo>
                    <a:pt x="22192" y="6"/>
                    <a:pt x="22197" y="0"/>
                    <a:pt x="22204" y="0"/>
                  </a:cubicBezTo>
                  <a:lnTo>
                    <a:pt x="22279" y="0"/>
                  </a:lnTo>
                  <a:cubicBezTo>
                    <a:pt x="22286" y="0"/>
                    <a:pt x="22292" y="6"/>
                    <a:pt x="22292" y="12"/>
                  </a:cubicBezTo>
                  <a:cubicBezTo>
                    <a:pt x="22292" y="19"/>
                    <a:pt x="22286" y="25"/>
                    <a:pt x="22279" y="25"/>
                  </a:cubicBezTo>
                  <a:close/>
                  <a:moveTo>
                    <a:pt x="22104" y="25"/>
                  </a:moveTo>
                  <a:lnTo>
                    <a:pt x="22029" y="25"/>
                  </a:lnTo>
                  <a:cubicBezTo>
                    <a:pt x="22022" y="25"/>
                    <a:pt x="22017" y="19"/>
                    <a:pt x="22017" y="12"/>
                  </a:cubicBezTo>
                  <a:cubicBezTo>
                    <a:pt x="22017" y="6"/>
                    <a:pt x="22022" y="0"/>
                    <a:pt x="22029" y="0"/>
                  </a:cubicBezTo>
                  <a:lnTo>
                    <a:pt x="22104" y="0"/>
                  </a:lnTo>
                  <a:cubicBezTo>
                    <a:pt x="22111" y="0"/>
                    <a:pt x="22117" y="6"/>
                    <a:pt x="22117" y="12"/>
                  </a:cubicBezTo>
                  <a:cubicBezTo>
                    <a:pt x="22117" y="19"/>
                    <a:pt x="22111" y="25"/>
                    <a:pt x="22104" y="25"/>
                  </a:cubicBezTo>
                  <a:close/>
                  <a:moveTo>
                    <a:pt x="21929" y="25"/>
                  </a:moveTo>
                  <a:lnTo>
                    <a:pt x="21854" y="25"/>
                  </a:lnTo>
                  <a:cubicBezTo>
                    <a:pt x="21847" y="25"/>
                    <a:pt x="21842" y="19"/>
                    <a:pt x="21842" y="12"/>
                  </a:cubicBezTo>
                  <a:cubicBezTo>
                    <a:pt x="21842" y="6"/>
                    <a:pt x="21847" y="0"/>
                    <a:pt x="21854" y="0"/>
                  </a:cubicBezTo>
                  <a:lnTo>
                    <a:pt x="21929" y="0"/>
                  </a:lnTo>
                  <a:cubicBezTo>
                    <a:pt x="21936" y="0"/>
                    <a:pt x="21942" y="6"/>
                    <a:pt x="21942" y="12"/>
                  </a:cubicBezTo>
                  <a:cubicBezTo>
                    <a:pt x="21942" y="19"/>
                    <a:pt x="21936" y="25"/>
                    <a:pt x="21929" y="25"/>
                  </a:cubicBezTo>
                  <a:close/>
                  <a:moveTo>
                    <a:pt x="21754" y="25"/>
                  </a:moveTo>
                  <a:lnTo>
                    <a:pt x="21679" y="25"/>
                  </a:lnTo>
                  <a:cubicBezTo>
                    <a:pt x="21672" y="25"/>
                    <a:pt x="21667" y="19"/>
                    <a:pt x="21667" y="12"/>
                  </a:cubicBezTo>
                  <a:cubicBezTo>
                    <a:pt x="21667" y="6"/>
                    <a:pt x="21672" y="0"/>
                    <a:pt x="21679" y="0"/>
                  </a:cubicBezTo>
                  <a:lnTo>
                    <a:pt x="21754" y="0"/>
                  </a:lnTo>
                  <a:cubicBezTo>
                    <a:pt x="21761" y="0"/>
                    <a:pt x="21767" y="6"/>
                    <a:pt x="21767" y="12"/>
                  </a:cubicBezTo>
                  <a:cubicBezTo>
                    <a:pt x="21767" y="19"/>
                    <a:pt x="21761" y="25"/>
                    <a:pt x="21754" y="25"/>
                  </a:cubicBezTo>
                  <a:close/>
                  <a:moveTo>
                    <a:pt x="21579" y="25"/>
                  </a:moveTo>
                  <a:lnTo>
                    <a:pt x="21504" y="25"/>
                  </a:lnTo>
                  <a:cubicBezTo>
                    <a:pt x="21497" y="25"/>
                    <a:pt x="21492" y="19"/>
                    <a:pt x="21492" y="12"/>
                  </a:cubicBezTo>
                  <a:cubicBezTo>
                    <a:pt x="21492" y="6"/>
                    <a:pt x="21497" y="0"/>
                    <a:pt x="21504" y="0"/>
                  </a:cubicBezTo>
                  <a:lnTo>
                    <a:pt x="21579" y="0"/>
                  </a:lnTo>
                  <a:cubicBezTo>
                    <a:pt x="21586" y="0"/>
                    <a:pt x="21592" y="6"/>
                    <a:pt x="21592" y="12"/>
                  </a:cubicBezTo>
                  <a:cubicBezTo>
                    <a:pt x="21592" y="19"/>
                    <a:pt x="21586" y="25"/>
                    <a:pt x="21579" y="25"/>
                  </a:cubicBezTo>
                  <a:close/>
                  <a:moveTo>
                    <a:pt x="21404" y="25"/>
                  </a:moveTo>
                  <a:lnTo>
                    <a:pt x="21329" y="25"/>
                  </a:lnTo>
                  <a:cubicBezTo>
                    <a:pt x="21322" y="25"/>
                    <a:pt x="21317" y="19"/>
                    <a:pt x="21317" y="12"/>
                  </a:cubicBezTo>
                  <a:cubicBezTo>
                    <a:pt x="21317" y="6"/>
                    <a:pt x="21322" y="0"/>
                    <a:pt x="21329" y="0"/>
                  </a:cubicBezTo>
                  <a:lnTo>
                    <a:pt x="21404" y="0"/>
                  </a:lnTo>
                  <a:cubicBezTo>
                    <a:pt x="21411" y="0"/>
                    <a:pt x="21417" y="6"/>
                    <a:pt x="21417" y="12"/>
                  </a:cubicBezTo>
                  <a:cubicBezTo>
                    <a:pt x="21417" y="19"/>
                    <a:pt x="21411" y="25"/>
                    <a:pt x="21404" y="25"/>
                  </a:cubicBezTo>
                  <a:close/>
                  <a:moveTo>
                    <a:pt x="21229" y="25"/>
                  </a:moveTo>
                  <a:lnTo>
                    <a:pt x="21154" y="25"/>
                  </a:lnTo>
                  <a:cubicBezTo>
                    <a:pt x="21147" y="25"/>
                    <a:pt x="21142" y="19"/>
                    <a:pt x="21142" y="12"/>
                  </a:cubicBezTo>
                  <a:cubicBezTo>
                    <a:pt x="21142" y="6"/>
                    <a:pt x="21147" y="0"/>
                    <a:pt x="21154" y="0"/>
                  </a:cubicBezTo>
                  <a:lnTo>
                    <a:pt x="21229" y="0"/>
                  </a:lnTo>
                  <a:cubicBezTo>
                    <a:pt x="21236" y="0"/>
                    <a:pt x="21242" y="6"/>
                    <a:pt x="21242" y="12"/>
                  </a:cubicBezTo>
                  <a:cubicBezTo>
                    <a:pt x="21242" y="19"/>
                    <a:pt x="21236" y="25"/>
                    <a:pt x="21229" y="25"/>
                  </a:cubicBezTo>
                  <a:close/>
                  <a:moveTo>
                    <a:pt x="21054" y="25"/>
                  </a:moveTo>
                  <a:lnTo>
                    <a:pt x="20979" y="25"/>
                  </a:lnTo>
                  <a:cubicBezTo>
                    <a:pt x="20972" y="25"/>
                    <a:pt x="20967" y="19"/>
                    <a:pt x="20967" y="12"/>
                  </a:cubicBezTo>
                  <a:cubicBezTo>
                    <a:pt x="20967" y="6"/>
                    <a:pt x="20972" y="0"/>
                    <a:pt x="20979" y="0"/>
                  </a:cubicBezTo>
                  <a:lnTo>
                    <a:pt x="21054" y="0"/>
                  </a:lnTo>
                  <a:cubicBezTo>
                    <a:pt x="21061" y="0"/>
                    <a:pt x="21067" y="6"/>
                    <a:pt x="21067" y="12"/>
                  </a:cubicBezTo>
                  <a:cubicBezTo>
                    <a:pt x="21067" y="19"/>
                    <a:pt x="21061" y="25"/>
                    <a:pt x="21054" y="25"/>
                  </a:cubicBezTo>
                  <a:close/>
                  <a:moveTo>
                    <a:pt x="20879" y="25"/>
                  </a:moveTo>
                  <a:lnTo>
                    <a:pt x="20804" y="25"/>
                  </a:lnTo>
                  <a:cubicBezTo>
                    <a:pt x="20797" y="25"/>
                    <a:pt x="20792" y="19"/>
                    <a:pt x="20792" y="12"/>
                  </a:cubicBezTo>
                  <a:cubicBezTo>
                    <a:pt x="20792" y="6"/>
                    <a:pt x="20797" y="0"/>
                    <a:pt x="20804" y="0"/>
                  </a:cubicBezTo>
                  <a:lnTo>
                    <a:pt x="20879" y="0"/>
                  </a:lnTo>
                  <a:cubicBezTo>
                    <a:pt x="20886" y="0"/>
                    <a:pt x="20892" y="6"/>
                    <a:pt x="20892" y="12"/>
                  </a:cubicBezTo>
                  <a:cubicBezTo>
                    <a:pt x="20892" y="19"/>
                    <a:pt x="20886" y="25"/>
                    <a:pt x="20879" y="25"/>
                  </a:cubicBezTo>
                  <a:close/>
                  <a:moveTo>
                    <a:pt x="20704" y="25"/>
                  </a:moveTo>
                  <a:lnTo>
                    <a:pt x="20629" y="25"/>
                  </a:lnTo>
                  <a:cubicBezTo>
                    <a:pt x="20622" y="25"/>
                    <a:pt x="20617" y="19"/>
                    <a:pt x="20617" y="12"/>
                  </a:cubicBezTo>
                  <a:cubicBezTo>
                    <a:pt x="20617" y="6"/>
                    <a:pt x="20622" y="0"/>
                    <a:pt x="20629" y="0"/>
                  </a:cubicBezTo>
                  <a:lnTo>
                    <a:pt x="20704" y="0"/>
                  </a:lnTo>
                  <a:cubicBezTo>
                    <a:pt x="20711" y="0"/>
                    <a:pt x="20717" y="6"/>
                    <a:pt x="20717" y="12"/>
                  </a:cubicBezTo>
                  <a:cubicBezTo>
                    <a:pt x="20717" y="19"/>
                    <a:pt x="20711" y="25"/>
                    <a:pt x="20704" y="25"/>
                  </a:cubicBezTo>
                  <a:close/>
                  <a:moveTo>
                    <a:pt x="20529" y="25"/>
                  </a:moveTo>
                  <a:lnTo>
                    <a:pt x="20454" y="25"/>
                  </a:lnTo>
                  <a:cubicBezTo>
                    <a:pt x="20447" y="25"/>
                    <a:pt x="20442" y="19"/>
                    <a:pt x="20442" y="12"/>
                  </a:cubicBezTo>
                  <a:cubicBezTo>
                    <a:pt x="20442" y="6"/>
                    <a:pt x="20447" y="0"/>
                    <a:pt x="20454" y="0"/>
                  </a:cubicBezTo>
                  <a:lnTo>
                    <a:pt x="20529" y="0"/>
                  </a:lnTo>
                  <a:cubicBezTo>
                    <a:pt x="20536" y="0"/>
                    <a:pt x="20542" y="6"/>
                    <a:pt x="20542" y="12"/>
                  </a:cubicBezTo>
                  <a:cubicBezTo>
                    <a:pt x="20542" y="19"/>
                    <a:pt x="20536" y="25"/>
                    <a:pt x="20529" y="25"/>
                  </a:cubicBezTo>
                  <a:close/>
                  <a:moveTo>
                    <a:pt x="20354" y="25"/>
                  </a:moveTo>
                  <a:lnTo>
                    <a:pt x="20279" y="25"/>
                  </a:lnTo>
                  <a:cubicBezTo>
                    <a:pt x="20272" y="25"/>
                    <a:pt x="20267" y="19"/>
                    <a:pt x="20267" y="12"/>
                  </a:cubicBezTo>
                  <a:cubicBezTo>
                    <a:pt x="20267" y="6"/>
                    <a:pt x="20272" y="0"/>
                    <a:pt x="20279" y="0"/>
                  </a:cubicBezTo>
                  <a:lnTo>
                    <a:pt x="20354" y="0"/>
                  </a:lnTo>
                  <a:cubicBezTo>
                    <a:pt x="20361" y="0"/>
                    <a:pt x="20367" y="6"/>
                    <a:pt x="20367" y="12"/>
                  </a:cubicBezTo>
                  <a:cubicBezTo>
                    <a:pt x="20367" y="19"/>
                    <a:pt x="20361" y="25"/>
                    <a:pt x="20354" y="25"/>
                  </a:cubicBezTo>
                  <a:close/>
                  <a:moveTo>
                    <a:pt x="20179" y="25"/>
                  </a:moveTo>
                  <a:lnTo>
                    <a:pt x="20104" y="25"/>
                  </a:lnTo>
                  <a:cubicBezTo>
                    <a:pt x="20097" y="25"/>
                    <a:pt x="20092" y="19"/>
                    <a:pt x="20092" y="12"/>
                  </a:cubicBezTo>
                  <a:cubicBezTo>
                    <a:pt x="20092" y="6"/>
                    <a:pt x="20097" y="0"/>
                    <a:pt x="20104" y="0"/>
                  </a:cubicBezTo>
                  <a:lnTo>
                    <a:pt x="20179" y="0"/>
                  </a:lnTo>
                  <a:cubicBezTo>
                    <a:pt x="20186" y="0"/>
                    <a:pt x="20192" y="6"/>
                    <a:pt x="20192" y="12"/>
                  </a:cubicBezTo>
                  <a:cubicBezTo>
                    <a:pt x="20192" y="19"/>
                    <a:pt x="20186" y="25"/>
                    <a:pt x="20179" y="25"/>
                  </a:cubicBezTo>
                  <a:close/>
                  <a:moveTo>
                    <a:pt x="20004" y="25"/>
                  </a:moveTo>
                  <a:lnTo>
                    <a:pt x="19929" y="25"/>
                  </a:lnTo>
                  <a:cubicBezTo>
                    <a:pt x="19922" y="25"/>
                    <a:pt x="19917" y="19"/>
                    <a:pt x="19917" y="12"/>
                  </a:cubicBezTo>
                  <a:cubicBezTo>
                    <a:pt x="19917" y="6"/>
                    <a:pt x="19922" y="0"/>
                    <a:pt x="19929" y="0"/>
                  </a:cubicBezTo>
                  <a:lnTo>
                    <a:pt x="20004" y="0"/>
                  </a:lnTo>
                  <a:cubicBezTo>
                    <a:pt x="20011" y="0"/>
                    <a:pt x="20017" y="6"/>
                    <a:pt x="20017" y="12"/>
                  </a:cubicBezTo>
                  <a:cubicBezTo>
                    <a:pt x="20017" y="19"/>
                    <a:pt x="20011" y="25"/>
                    <a:pt x="20004" y="25"/>
                  </a:cubicBezTo>
                  <a:close/>
                  <a:moveTo>
                    <a:pt x="19829" y="25"/>
                  </a:moveTo>
                  <a:lnTo>
                    <a:pt x="19754" y="25"/>
                  </a:lnTo>
                  <a:cubicBezTo>
                    <a:pt x="19747" y="25"/>
                    <a:pt x="19742" y="19"/>
                    <a:pt x="19742" y="12"/>
                  </a:cubicBezTo>
                  <a:cubicBezTo>
                    <a:pt x="19742" y="6"/>
                    <a:pt x="19747" y="0"/>
                    <a:pt x="19754" y="0"/>
                  </a:cubicBezTo>
                  <a:lnTo>
                    <a:pt x="19829" y="0"/>
                  </a:lnTo>
                  <a:cubicBezTo>
                    <a:pt x="19836" y="0"/>
                    <a:pt x="19842" y="6"/>
                    <a:pt x="19842" y="12"/>
                  </a:cubicBezTo>
                  <a:cubicBezTo>
                    <a:pt x="19842" y="19"/>
                    <a:pt x="19836" y="25"/>
                    <a:pt x="19829" y="25"/>
                  </a:cubicBezTo>
                  <a:close/>
                  <a:moveTo>
                    <a:pt x="19654" y="25"/>
                  </a:moveTo>
                  <a:lnTo>
                    <a:pt x="19579" y="25"/>
                  </a:lnTo>
                  <a:cubicBezTo>
                    <a:pt x="19572" y="25"/>
                    <a:pt x="19567" y="19"/>
                    <a:pt x="19567" y="12"/>
                  </a:cubicBezTo>
                  <a:cubicBezTo>
                    <a:pt x="19567" y="6"/>
                    <a:pt x="19572" y="0"/>
                    <a:pt x="19579" y="0"/>
                  </a:cubicBezTo>
                  <a:lnTo>
                    <a:pt x="19654" y="0"/>
                  </a:lnTo>
                  <a:cubicBezTo>
                    <a:pt x="19661" y="0"/>
                    <a:pt x="19667" y="6"/>
                    <a:pt x="19667" y="12"/>
                  </a:cubicBezTo>
                  <a:cubicBezTo>
                    <a:pt x="19667" y="19"/>
                    <a:pt x="19661" y="25"/>
                    <a:pt x="19654" y="25"/>
                  </a:cubicBezTo>
                  <a:close/>
                  <a:moveTo>
                    <a:pt x="19479" y="25"/>
                  </a:moveTo>
                  <a:lnTo>
                    <a:pt x="19404" y="25"/>
                  </a:lnTo>
                  <a:cubicBezTo>
                    <a:pt x="19397" y="25"/>
                    <a:pt x="19392" y="19"/>
                    <a:pt x="19392" y="12"/>
                  </a:cubicBezTo>
                  <a:cubicBezTo>
                    <a:pt x="19392" y="6"/>
                    <a:pt x="19397" y="0"/>
                    <a:pt x="19404" y="0"/>
                  </a:cubicBezTo>
                  <a:lnTo>
                    <a:pt x="19479" y="0"/>
                  </a:lnTo>
                  <a:cubicBezTo>
                    <a:pt x="19486" y="0"/>
                    <a:pt x="19492" y="6"/>
                    <a:pt x="19492" y="12"/>
                  </a:cubicBezTo>
                  <a:cubicBezTo>
                    <a:pt x="19492" y="19"/>
                    <a:pt x="19486" y="25"/>
                    <a:pt x="19479" y="25"/>
                  </a:cubicBezTo>
                  <a:close/>
                  <a:moveTo>
                    <a:pt x="19304" y="25"/>
                  </a:moveTo>
                  <a:lnTo>
                    <a:pt x="19229" y="25"/>
                  </a:lnTo>
                  <a:cubicBezTo>
                    <a:pt x="19222" y="25"/>
                    <a:pt x="19217" y="19"/>
                    <a:pt x="19217" y="12"/>
                  </a:cubicBezTo>
                  <a:cubicBezTo>
                    <a:pt x="19217" y="6"/>
                    <a:pt x="19222" y="0"/>
                    <a:pt x="19229" y="0"/>
                  </a:cubicBezTo>
                  <a:lnTo>
                    <a:pt x="19304" y="0"/>
                  </a:lnTo>
                  <a:cubicBezTo>
                    <a:pt x="19311" y="0"/>
                    <a:pt x="19317" y="6"/>
                    <a:pt x="19317" y="12"/>
                  </a:cubicBezTo>
                  <a:cubicBezTo>
                    <a:pt x="19317" y="19"/>
                    <a:pt x="19311" y="25"/>
                    <a:pt x="19304" y="25"/>
                  </a:cubicBezTo>
                  <a:close/>
                  <a:moveTo>
                    <a:pt x="19129" y="25"/>
                  </a:moveTo>
                  <a:lnTo>
                    <a:pt x="19054" y="25"/>
                  </a:lnTo>
                  <a:cubicBezTo>
                    <a:pt x="19047" y="25"/>
                    <a:pt x="19042" y="19"/>
                    <a:pt x="19042" y="12"/>
                  </a:cubicBezTo>
                  <a:cubicBezTo>
                    <a:pt x="19042" y="6"/>
                    <a:pt x="19047" y="0"/>
                    <a:pt x="19054" y="0"/>
                  </a:cubicBezTo>
                  <a:lnTo>
                    <a:pt x="19129" y="0"/>
                  </a:lnTo>
                  <a:cubicBezTo>
                    <a:pt x="19136" y="0"/>
                    <a:pt x="19142" y="6"/>
                    <a:pt x="19142" y="12"/>
                  </a:cubicBezTo>
                  <a:cubicBezTo>
                    <a:pt x="19142" y="19"/>
                    <a:pt x="19136" y="25"/>
                    <a:pt x="19129" y="25"/>
                  </a:cubicBezTo>
                  <a:close/>
                  <a:moveTo>
                    <a:pt x="18954" y="25"/>
                  </a:moveTo>
                  <a:lnTo>
                    <a:pt x="18879" y="25"/>
                  </a:lnTo>
                  <a:cubicBezTo>
                    <a:pt x="18872" y="25"/>
                    <a:pt x="18867" y="19"/>
                    <a:pt x="18867" y="12"/>
                  </a:cubicBezTo>
                  <a:cubicBezTo>
                    <a:pt x="18867" y="6"/>
                    <a:pt x="18872" y="0"/>
                    <a:pt x="18879" y="0"/>
                  </a:cubicBezTo>
                  <a:lnTo>
                    <a:pt x="18954" y="0"/>
                  </a:lnTo>
                  <a:cubicBezTo>
                    <a:pt x="18961" y="0"/>
                    <a:pt x="18967" y="6"/>
                    <a:pt x="18967" y="12"/>
                  </a:cubicBezTo>
                  <a:cubicBezTo>
                    <a:pt x="18967" y="19"/>
                    <a:pt x="18961" y="25"/>
                    <a:pt x="18954" y="25"/>
                  </a:cubicBezTo>
                  <a:close/>
                  <a:moveTo>
                    <a:pt x="18779" y="25"/>
                  </a:moveTo>
                  <a:lnTo>
                    <a:pt x="18704" y="25"/>
                  </a:lnTo>
                  <a:cubicBezTo>
                    <a:pt x="18697" y="25"/>
                    <a:pt x="18692" y="19"/>
                    <a:pt x="18692" y="12"/>
                  </a:cubicBezTo>
                  <a:cubicBezTo>
                    <a:pt x="18692" y="6"/>
                    <a:pt x="18697" y="0"/>
                    <a:pt x="18704" y="0"/>
                  </a:cubicBezTo>
                  <a:lnTo>
                    <a:pt x="18779" y="0"/>
                  </a:lnTo>
                  <a:cubicBezTo>
                    <a:pt x="18786" y="0"/>
                    <a:pt x="18792" y="6"/>
                    <a:pt x="18792" y="12"/>
                  </a:cubicBezTo>
                  <a:cubicBezTo>
                    <a:pt x="18792" y="19"/>
                    <a:pt x="18786" y="25"/>
                    <a:pt x="18779" y="25"/>
                  </a:cubicBezTo>
                  <a:close/>
                  <a:moveTo>
                    <a:pt x="18604" y="25"/>
                  </a:moveTo>
                  <a:lnTo>
                    <a:pt x="18529" y="25"/>
                  </a:lnTo>
                  <a:cubicBezTo>
                    <a:pt x="18522" y="25"/>
                    <a:pt x="18517" y="19"/>
                    <a:pt x="18517" y="12"/>
                  </a:cubicBezTo>
                  <a:cubicBezTo>
                    <a:pt x="18517" y="6"/>
                    <a:pt x="18522" y="0"/>
                    <a:pt x="18529" y="0"/>
                  </a:cubicBezTo>
                  <a:lnTo>
                    <a:pt x="18604" y="0"/>
                  </a:lnTo>
                  <a:cubicBezTo>
                    <a:pt x="18611" y="0"/>
                    <a:pt x="18617" y="6"/>
                    <a:pt x="18617" y="12"/>
                  </a:cubicBezTo>
                  <a:cubicBezTo>
                    <a:pt x="18617" y="19"/>
                    <a:pt x="18611" y="25"/>
                    <a:pt x="18604" y="25"/>
                  </a:cubicBezTo>
                  <a:close/>
                  <a:moveTo>
                    <a:pt x="18429" y="25"/>
                  </a:moveTo>
                  <a:lnTo>
                    <a:pt x="18354" y="25"/>
                  </a:lnTo>
                  <a:cubicBezTo>
                    <a:pt x="18347" y="25"/>
                    <a:pt x="18342" y="19"/>
                    <a:pt x="18342" y="12"/>
                  </a:cubicBezTo>
                  <a:cubicBezTo>
                    <a:pt x="18342" y="6"/>
                    <a:pt x="18347" y="0"/>
                    <a:pt x="18354" y="0"/>
                  </a:cubicBezTo>
                  <a:lnTo>
                    <a:pt x="18429" y="0"/>
                  </a:lnTo>
                  <a:cubicBezTo>
                    <a:pt x="18436" y="0"/>
                    <a:pt x="18442" y="6"/>
                    <a:pt x="18442" y="12"/>
                  </a:cubicBezTo>
                  <a:cubicBezTo>
                    <a:pt x="18442" y="19"/>
                    <a:pt x="18436" y="25"/>
                    <a:pt x="18429" y="25"/>
                  </a:cubicBezTo>
                  <a:close/>
                  <a:moveTo>
                    <a:pt x="18254" y="25"/>
                  </a:moveTo>
                  <a:lnTo>
                    <a:pt x="18179" y="25"/>
                  </a:lnTo>
                  <a:cubicBezTo>
                    <a:pt x="18172" y="25"/>
                    <a:pt x="18167" y="19"/>
                    <a:pt x="18167" y="12"/>
                  </a:cubicBezTo>
                  <a:cubicBezTo>
                    <a:pt x="18167" y="6"/>
                    <a:pt x="18172" y="0"/>
                    <a:pt x="18179" y="0"/>
                  </a:cubicBezTo>
                  <a:lnTo>
                    <a:pt x="18254" y="0"/>
                  </a:lnTo>
                  <a:cubicBezTo>
                    <a:pt x="18261" y="0"/>
                    <a:pt x="18267" y="6"/>
                    <a:pt x="18267" y="12"/>
                  </a:cubicBezTo>
                  <a:cubicBezTo>
                    <a:pt x="18267" y="19"/>
                    <a:pt x="18261" y="25"/>
                    <a:pt x="18254" y="25"/>
                  </a:cubicBezTo>
                  <a:close/>
                  <a:moveTo>
                    <a:pt x="18079" y="25"/>
                  </a:moveTo>
                  <a:lnTo>
                    <a:pt x="18004" y="25"/>
                  </a:lnTo>
                  <a:cubicBezTo>
                    <a:pt x="17997" y="25"/>
                    <a:pt x="17992" y="19"/>
                    <a:pt x="17992" y="12"/>
                  </a:cubicBezTo>
                  <a:cubicBezTo>
                    <a:pt x="17992" y="6"/>
                    <a:pt x="17997" y="0"/>
                    <a:pt x="18004" y="0"/>
                  </a:cubicBezTo>
                  <a:lnTo>
                    <a:pt x="18079" y="0"/>
                  </a:lnTo>
                  <a:cubicBezTo>
                    <a:pt x="18086" y="0"/>
                    <a:pt x="18092" y="6"/>
                    <a:pt x="18092" y="12"/>
                  </a:cubicBezTo>
                  <a:cubicBezTo>
                    <a:pt x="18092" y="19"/>
                    <a:pt x="18086" y="25"/>
                    <a:pt x="18079" y="25"/>
                  </a:cubicBezTo>
                  <a:close/>
                  <a:moveTo>
                    <a:pt x="17904" y="25"/>
                  </a:moveTo>
                  <a:lnTo>
                    <a:pt x="17829" y="25"/>
                  </a:lnTo>
                  <a:cubicBezTo>
                    <a:pt x="17822" y="25"/>
                    <a:pt x="17817" y="19"/>
                    <a:pt x="17817" y="12"/>
                  </a:cubicBezTo>
                  <a:cubicBezTo>
                    <a:pt x="17817" y="6"/>
                    <a:pt x="17822" y="0"/>
                    <a:pt x="17829" y="0"/>
                  </a:cubicBezTo>
                  <a:lnTo>
                    <a:pt x="17904" y="0"/>
                  </a:lnTo>
                  <a:cubicBezTo>
                    <a:pt x="17911" y="0"/>
                    <a:pt x="17917" y="6"/>
                    <a:pt x="17917" y="12"/>
                  </a:cubicBezTo>
                  <a:cubicBezTo>
                    <a:pt x="17917" y="19"/>
                    <a:pt x="17911" y="25"/>
                    <a:pt x="17904" y="25"/>
                  </a:cubicBezTo>
                  <a:close/>
                  <a:moveTo>
                    <a:pt x="17729" y="25"/>
                  </a:moveTo>
                  <a:lnTo>
                    <a:pt x="17654" y="25"/>
                  </a:lnTo>
                  <a:cubicBezTo>
                    <a:pt x="17647" y="25"/>
                    <a:pt x="17642" y="19"/>
                    <a:pt x="17642" y="12"/>
                  </a:cubicBezTo>
                  <a:cubicBezTo>
                    <a:pt x="17642" y="6"/>
                    <a:pt x="17647" y="0"/>
                    <a:pt x="17654" y="0"/>
                  </a:cubicBezTo>
                  <a:lnTo>
                    <a:pt x="17729" y="0"/>
                  </a:lnTo>
                  <a:cubicBezTo>
                    <a:pt x="17736" y="0"/>
                    <a:pt x="17742" y="6"/>
                    <a:pt x="17742" y="12"/>
                  </a:cubicBezTo>
                  <a:cubicBezTo>
                    <a:pt x="17742" y="19"/>
                    <a:pt x="17736" y="25"/>
                    <a:pt x="17729" y="25"/>
                  </a:cubicBezTo>
                  <a:close/>
                  <a:moveTo>
                    <a:pt x="17554" y="25"/>
                  </a:moveTo>
                  <a:lnTo>
                    <a:pt x="17479" y="25"/>
                  </a:lnTo>
                  <a:cubicBezTo>
                    <a:pt x="17472" y="25"/>
                    <a:pt x="17467" y="19"/>
                    <a:pt x="17467" y="12"/>
                  </a:cubicBezTo>
                  <a:cubicBezTo>
                    <a:pt x="17467" y="6"/>
                    <a:pt x="17472" y="0"/>
                    <a:pt x="17479" y="0"/>
                  </a:cubicBezTo>
                  <a:lnTo>
                    <a:pt x="17554" y="0"/>
                  </a:lnTo>
                  <a:cubicBezTo>
                    <a:pt x="17561" y="0"/>
                    <a:pt x="17567" y="6"/>
                    <a:pt x="17567" y="12"/>
                  </a:cubicBezTo>
                  <a:cubicBezTo>
                    <a:pt x="17567" y="19"/>
                    <a:pt x="17561" y="25"/>
                    <a:pt x="17554" y="25"/>
                  </a:cubicBezTo>
                  <a:close/>
                  <a:moveTo>
                    <a:pt x="17379" y="25"/>
                  </a:moveTo>
                  <a:lnTo>
                    <a:pt x="17304" y="25"/>
                  </a:lnTo>
                  <a:cubicBezTo>
                    <a:pt x="17297" y="25"/>
                    <a:pt x="17292" y="19"/>
                    <a:pt x="17292" y="12"/>
                  </a:cubicBezTo>
                  <a:cubicBezTo>
                    <a:pt x="17292" y="6"/>
                    <a:pt x="17297" y="0"/>
                    <a:pt x="17304" y="0"/>
                  </a:cubicBezTo>
                  <a:lnTo>
                    <a:pt x="17379" y="0"/>
                  </a:lnTo>
                  <a:cubicBezTo>
                    <a:pt x="17386" y="0"/>
                    <a:pt x="17392" y="6"/>
                    <a:pt x="17392" y="12"/>
                  </a:cubicBezTo>
                  <a:cubicBezTo>
                    <a:pt x="17392" y="19"/>
                    <a:pt x="17386" y="25"/>
                    <a:pt x="17379" y="25"/>
                  </a:cubicBezTo>
                  <a:close/>
                  <a:moveTo>
                    <a:pt x="17204" y="25"/>
                  </a:moveTo>
                  <a:lnTo>
                    <a:pt x="17129" y="25"/>
                  </a:lnTo>
                  <a:cubicBezTo>
                    <a:pt x="17122" y="25"/>
                    <a:pt x="17117" y="19"/>
                    <a:pt x="17117" y="12"/>
                  </a:cubicBezTo>
                  <a:cubicBezTo>
                    <a:pt x="17117" y="6"/>
                    <a:pt x="17122" y="0"/>
                    <a:pt x="17129" y="0"/>
                  </a:cubicBezTo>
                  <a:lnTo>
                    <a:pt x="17204" y="0"/>
                  </a:lnTo>
                  <a:cubicBezTo>
                    <a:pt x="17211" y="0"/>
                    <a:pt x="17217" y="6"/>
                    <a:pt x="17217" y="12"/>
                  </a:cubicBezTo>
                  <a:cubicBezTo>
                    <a:pt x="17217" y="19"/>
                    <a:pt x="17211" y="25"/>
                    <a:pt x="17204" y="25"/>
                  </a:cubicBezTo>
                  <a:close/>
                  <a:moveTo>
                    <a:pt x="17029" y="25"/>
                  </a:moveTo>
                  <a:lnTo>
                    <a:pt x="16954" y="25"/>
                  </a:lnTo>
                  <a:cubicBezTo>
                    <a:pt x="16947" y="25"/>
                    <a:pt x="16942" y="19"/>
                    <a:pt x="16942" y="12"/>
                  </a:cubicBezTo>
                  <a:cubicBezTo>
                    <a:pt x="16942" y="6"/>
                    <a:pt x="16947" y="0"/>
                    <a:pt x="16954" y="0"/>
                  </a:cubicBezTo>
                  <a:lnTo>
                    <a:pt x="17029" y="0"/>
                  </a:lnTo>
                  <a:cubicBezTo>
                    <a:pt x="17036" y="0"/>
                    <a:pt x="17042" y="6"/>
                    <a:pt x="17042" y="12"/>
                  </a:cubicBezTo>
                  <a:cubicBezTo>
                    <a:pt x="17042" y="19"/>
                    <a:pt x="17036" y="25"/>
                    <a:pt x="17029" y="25"/>
                  </a:cubicBezTo>
                  <a:close/>
                  <a:moveTo>
                    <a:pt x="16854" y="25"/>
                  </a:moveTo>
                  <a:lnTo>
                    <a:pt x="16779" y="25"/>
                  </a:lnTo>
                  <a:cubicBezTo>
                    <a:pt x="16772" y="25"/>
                    <a:pt x="16767" y="19"/>
                    <a:pt x="16767" y="12"/>
                  </a:cubicBezTo>
                  <a:cubicBezTo>
                    <a:pt x="16767" y="6"/>
                    <a:pt x="16772" y="0"/>
                    <a:pt x="16779" y="0"/>
                  </a:cubicBezTo>
                  <a:lnTo>
                    <a:pt x="16854" y="0"/>
                  </a:lnTo>
                  <a:cubicBezTo>
                    <a:pt x="16861" y="0"/>
                    <a:pt x="16867" y="6"/>
                    <a:pt x="16867" y="12"/>
                  </a:cubicBezTo>
                  <a:cubicBezTo>
                    <a:pt x="16867" y="19"/>
                    <a:pt x="16861" y="25"/>
                    <a:pt x="16854" y="25"/>
                  </a:cubicBezTo>
                  <a:close/>
                  <a:moveTo>
                    <a:pt x="16679" y="25"/>
                  </a:moveTo>
                  <a:lnTo>
                    <a:pt x="16604" y="25"/>
                  </a:lnTo>
                  <a:cubicBezTo>
                    <a:pt x="16597" y="25"/>
                    <a:pt x="16592" y="19"/>
                    <a:pt x="16592" y="12"/>
                  </a:cubicBezTo>
                  <a:cubicBezTo>
                    <a:pt x="16592" y="6"/>
                    <a:pt x="16597" y="0"/>
                    <a:pt x="16604" y="0"/>
                  </a:cubicBezTo>
                  <a:lnTo>
                    <a:pt x="16679" y="0"/>
                  </a:lnTo>
                  <a:cubicBezTo>
                    <a:pt x="16686" y="0"/>
                    <a:pt x="16692" y="6"/>
                    <a:pt x="16692" y="12"/>
                  </a:cubicBezTo>
                  <a:cubicBezTo>
                    <a:pt x="16692" y="19"/>
                    <a:pt x="16686" y="25"/>
                    <a:pt x="16679" y="25"/>
                  </a:cubicBezTo>
                  <a:close/>
                  <a:moveTo>
                    <a:pt x="16504" y="25"/>
                  </a:moveTo>
                  <a:lnTo>
                    <a:pt x="16429" y="25"/>
                  </a:lnTo>
                  <a:cubicBezTo>
                    <a:pt x="16422" y="25"/>
                    <a:pt x="16417" y="19"/>
                    <a:pt x="16417" y="12"/>
                  </a:cubicBezTo>
                  <a:cubicBezTo>
                    <a:pt x="16417" y="6"/>
                    <a:pt x="16422" y="0"/>
                    <a:pt x="16429" y="0"/>
                  </a:cubicBezTo>
                  <a:lnTo>
                    <a:pt x="16504" y="0"/>
                  </a:lnTo>
                  <a:cubicBezTo>
                    <a:pt x="16511" y="0"/>
                    <a:pt x="16517" y="6"/>
                    <a:pt x="16517" y="12"/>
                  </a:cubicBezTo>
                  <a:cubicBezTo>
                    <a:pt x="16517" y="19"/>
                    <a:pt x="16511" y="25"/>
                    <a:pt x="16504" y="25"/>
                  </a:cubicBezTo>
                  <a:close/>
                  <a:moveTo>
                    <a:pt x="16329" y="25"/>
                  </a:moveTo>
                  <a:lnTo>
                    <a:pt x="16254" y="25"/>
                  </a:lnTo>
                  <a:cubicBezTo>
                    <a:pt x="16247" y="25"/>
                    <a:pt x="16242" y="19"/>
                    <a:pt x="16242" y="12"/>
                  </a:cubicBezTo>
                  <a:cubicBezTo>
                    <a:pt x="16242" y="6"/>
                    <a:pt x="16247" y="0"/>
                    <a:pt x="16254" y="0"/>
                  </a:cubicBezTo>
                  <a:lnTo>
                    <a:pt x="16329" y="0"/>
                  </a:lnTo>
                  <a:cubicBezTo>
                    <a:pt x="16336" y="0"/>
                    <a:pt x="16342" y="6"/>
                    <a:pt x="16342" y="12"/>
                  </a:cubicBezTo>
                  <a:cubicBezTo>
                    <a:pt x="16342" y="19"/>
                    <a:pt x="16336" y="25"/>
                    <a:pt x="16329" y="25"/>
                  </a:cubicBezTo>
                  <a:close/>
                  <a:moveTo>
                    <a:pt x="16154" y="25"/>
                  </a:moveTo>
                  <a:lnTo>
                    <a:pt x="16079" y="25"/>
                  </a:lnTo>
                  <a:cubicBezTo>
                    <a:pt x="16072" y="25"/>
                    <a:pt x="16067" y="19"/>
                    <a:pt x="16067" y="12"/>
                  </a:cubicBezTo>
                  <a:cubicBezTo>
                    <a:pt x="16067" y="6"/>
                    <a:pt x="16072" y="0"/>
                    <a:pt x="16079" y="0"/>
                  </a:cubicBezTo>
                  <a:lnTo>
                    <a:pt x="16154" y="0"/>
                  </a:lnTo>
                  <a:cubicBezTo>
                    <a:pt x="16161" y="0"/>
                    <a:pt x="16167" y="6"/>
                    <a:pt x="16167" y="12"/>
                  </a:cubicBezTo>
                  <a:cubicBezTo>
                    <a:pt x="16167" y="19"/>
                    <a:pt x="16161" y="25"/>
                    <a:pt x="16154" y="25"/>
                  </a:cubicBezTo>
                  <a:close/>
                  <a:moveTo>
                    <a:pt x="15979" y="25"/>
                  </a:moveTo>
                  <a:lnTo>
                    <a:pt x="15904" y="25"/>
                  </a:lnTo>
                  <a:cubicBezTo>
                    <a:pt x="15897" y="25"/>
                    <a:pt x="15892" y="19"/>
                    <a:pt x="15892" y="12"/>
                  </a:cubicBezTo>
                  <a:cubicBezTo>
                    <a:pt x="15892" y="6"/>
                    <a:pt x="15897" y="0"/>
                    <a:pt x="15904" y="0"/>
                  </a:cubicBezTo>
                  <a:lnTo>
                    <a:pt x="15979" y="0"/>
                  </a:lnTo>
                  <a:cubicBezTo>
                    <a:pt x="15986" y="0"/>
                    <a:pt x="15992" y="6"/>
                    <a:pt x="15992" y="12"/>
                  </a:cubicBezTo>
                  <a:cubicBezTo>
                    <a:pt x="15992" y="19"/>
                    <a:pt x="15986" y="25"/>
                    <a:pt x="15979" y="25"/>
                  </a:cubicBezTo>
                  <a:close/>
                  <a:moveTo>
                    <a:pt x="15804" y="25"/>
                  </a:moveTo>
                  <a:lnTo>
                    <a:pt x="15729" y="25"/>
                  </a:lnTo>
                  <a:cubicBezTo>
                    <a:pt x="15722" y="25"/>
                    <a:pt x="15717" y="19"/>
                    <a:pt x="15717" y="12"/>
                  </a:cubicBezTo>
                  <a:cubicBezTo>
                    <a:pt x="15717" y="6"/>
                    <a:pt x="15722" y="0"/>
                    <a:pt x="15729" y="0"/>
                  </a:cubicBezTo>
                  <a:lnTo>
                    <a:pt x="15804" y="0"/>
                  </a:lnTo>
                  <a:cubicBezTo>
                    <a:pt x="15811" y="0"/>
                    <a:pt x="15817" y="6"/>
                    <a:pt x="15817" y="12"/>
                  </a:cubicBezTo>
                  <a:cubicBezTo>
                    <a:pt x="15817" y="19"/>
                    <a:pt x="15811" y="25"/>
                    <a:pt x="15804" y="25"/>
                  </a:cubicBezTo>
                  <a:close/>
                  <a:moveTo>
                    <a:pt x="15629" y="25"/>
                  </a:moveTo>
                  <a:lnTo>
                    <a:pt x="15554" y="25"/>
                  </a:lnTo>
                  <a:cubicBezTo>
                    <a:pt x="15547" y="25"/>
                    <a:pt x="15542" y="19"/>
                    <a:pt x="15542" y="12"/>
                  </a:cubicBezTo>
                  <a:cubicBezTo>
                    <a:pt x="15542" y="6"/>
                    <a:pt x="15547" y="0"/>
                    <a:pt x="15554" y="0"/>
                  </a:cubicBezTo>
                  <a:lnTo>
                    <a:pt x="15629" y="0"/>
                  </a:lnTo>
                  <a:cubicBezTo>
                    <a:pt x="15636" y="0"/>
                    <a:pt x="15642" y="6"/>
                    <a:pt x="15642" y="12"/>
                  </a:cubicBezTo>
                  <a:cubicBezTo>
                    <a:pt x="15642" y="19"/>
                    <a:pt x="15636" y="25"/>
                    <a:pt x="15629" y="25"/>
                  </a:cubicBezTo>
                  <a:close/>
                  <a:moveTo>
                    <a:pt x="15454" y="25"/>
                  </a:moveTo>
                  <a:lnTo>
                    <a:pt x="15379" y="25"/>
                  </a:lnTo>
                  <a:cubicBezTo>
                    <a:pt x="15372" y="25"/>
                    <a:pt x="15367" y="19"/>
                    <a:pt x="15367" y="12"/>
                  </a:cubicBezTo>
                  <a:cubicBezTo>
                    <a:pt x="15367" y="6"/>
                    <a:pt x="15372" y="0"/>
                    <a:pt x="15379" y="0"/>
                  </a:cubicBezTo>
                  <a:lnTo>
                    <a:pt x="15454" y="0"/>
                  </a:lnTo>
                  <a:cubicBezTo>
                    <a:pt x="15461" y="0"/>
                    <a:pt x="15467" y="6"/>
                    <a:pt x="15467" y="12"/>
                  </a:cubicBezTo>
                  <a:cubicBezTo>
                    <a:pt x="15467" y="19"/>
                    <a:pt x="15461" y="25"/>
                    <a:pt x="15454" y="25"/>
                  </a:cubicBezTo>
                  <a:close/>
                  <a:moveTo>
                    <a:pt x="15279" y="25"/>
                  </a:moveTo>
                  <a:lnTo>
                    <a:pt x="15204" y="25"/>
                  </a:lnTo>
                  <a:cubicBezTo>
                    <a:pt x="15197" y="25"/>
                    <a:pt x="15192" y="19"/>
                    <a:pt x="15192" y="12"/>
                  </a:cubicBezTo>
                  <a:cubicBezTo>
                    <a:pt x="15192" y="6"/>
                    <a:pt x="15197" y="0"/>
                    <a:pt x="15204" y="0"/>
                  </a:cubicBezTo>
                  <a:lnTo>
                    <a:pt x="15279" y="0"/>
                  </a:lnTo>
                  <a:cubicBezTo>
                    <a:pt x="15286" y="0"/>
                    <a:pt x="15292" y="6"/>
                    <a:pt x="15292" y="12"/>
                  </a:cubicBezTo>
                  <a:cubicBezTo>
                    <a:pt x="15292" y="19"/>
                    <a:pt x="15286" y="25"/>
                    <a:pt x="15279" y="25"/>
                  </a:cubicBezTo>
                  <a:close/>
                  <a:moveTo>
                    <a:pt x="15104" y="25"/>
                  </a:moveTo>
                  <a:lnTo>
                    <a:pt x="15029" y="25"/>
                  </a:lnTo>
                  <a:cubicBezTo>
                    <a:pt x="15022" y="25"/>
                    <a:pt x="15017" y="19"/>
                    <a:pt x="15017" y="12"/>
                  </a:cubicBezTo>
                  <a:cubicBezTo>
                    <a:pt x="15017" y="6"/>
                    <a:pt x="15022" y="0"/>
                    <a:pt x="15029" y="0"/>
                  </a:cubicBezTo>
                  <a:lnTo>
                    <a:pt x="15104" y="0"/>
                  </a:lnTo>
                  <a:cubicBezTo>
                    <a:pt x="15111" y="0"/>
                    <a:pt x="15117" y="6"/>
                    <a:pt x="15117" y="12"/>
                  </a:cubicBezTo>
                  <a:cubicBezTo>
                    <a:pt x="15117" y="19"/>
                    <a:pt x="15111" y="25"/>
                    <a:pt x="15104" y="25"/>
                  </a:cubicBezTo>
                  <a:close/>
                  <a:moveTo>
                    <a:pt x="14929" y="25"/>
                  </a:moveTo>
                  <a:lnTo>
                    <a:pt x="14854" y="25"/>
                  </a:lnTo>
                  <a:cubicBezTo>
                    <a:pt x="14847" y="25"/>
                    <a:pt x="14842" y="19"/>
                    <a:pt x="14842" y="12"/>
                  </a:cubicBezTo>
                  <a:cubicBezTo>
                    <a:pt x="14842" y="6"/>
                    <a:pt x="14847" y="0"/>
                    <a:pt x="14854" y="0"/>
                  </a:cubicBezTo>
                  <a:lnTo>
                    <a:pt x="14929" y="0"/>
                  </a:lnTo>
                  <a:cubicBezTo>
                    <a:pt x="14936" y="0"/>
                    <a:pt x="14942" y="6"/>
                    <a:pt x="14942" y="12"/>
                  </a:cubicBezTo>
                  <a:cubicBezTo>
                    <a:pt x="14942" y="19"/>
                    <a:pt x="14936" y="25"/>
                    <a:pt x="14929" y="25"/>
                  </a:cubicBezTo>
                  <a:close/>
                  <a:moveTo>
                    <a:pt x="14754" y="25"/>
                  </a:moveTo>
                  <a:lnTo>
                    <a:pt x="14679" y="25"/>
                  </a:lnTo>
                  <a:cubicBezTo>
                    <a:pt x="14672" y="25"/>
                    <a:pt x="14667" y="19"/>
                    <a:pt x="14667" y="12"/>
                  </a:cubicBezTo>
                  <a:cubicBezTo>
                    <a:pt x="14667" y="6"/>
                    <a:pt x="14672" y="0"/>
                    <a:pt x="14679" y="0"/>
                  </a:cubicBezTo>
                  <a:lnTo>
                    <a:pt x="14754" y="0"/>
                  </a:lnTo>
                  <a:cubicBezTo>
                    <a:pt x="14761" y="0"/>
                    <a:pt x="14767" y="6"/>
                    <a:pt x="14767" y="12"/>
                  </a:cubicBezTo>
                  <a:cubicBezTo>
                    <a:pt x="14767" y="19"/>
                    <a:pt x="14761" y="25"/>
                    <a:pt x="14754" y="25"/>
                  </a:cubicBezTo>
                  <a:close/>
                  <a:moveTo>
                    <a:pt x="14579" y="25"/>
                  </a:moveTo>
                  <a:lnTo>
                    <a:pt x="14504" y="25"/>
                  </a:lnTo>
                  <a:cubicBezTo>
                    <a:pt x="14497" y="25"/>
                    <a:pt x="14492" y="19"/>
                    <a:pt x="14492" y="12"/>
                  </a:cubicBezTo>
                  <a:cubicBezTo>
                    <a:pt x="14492" y="6"/>
                    <a:pt x="14497" y="0"/>
                    <a:pt x="14504" y="0"/>
                  </a:cubicBezTo>
                  <a:lnTo>
                    <a:pt x="14579" y="0"/>
                  </a:lnTo>
                  <a:cubicBezTo>
                    <a:pt x="14586" y="0"/>
                    <a:pt x="14592" y="6"/>
                    <a:pt x="14592" y="12"/>
                  </a:cubicBezTo>
                  <a:cubicBezTo>
                    <a:pt x="14592" y="19"/>
                    <a:pt x="14586" y="25"/>
                    <a:pt x="14579" y="25"/>
                  </a:cubicBezTo>
                  <a:close/>
                  <a:moveTo>
                    <a:pt x="14404" y="25"/>
                  </a:moveTo>
                  <a:lnTo>
                    <a:pt x="14329" y="25"/>
                  </a:lnTo>
                  <a:cubicBezTo>
                    <a:pt x="14322" y="25"/>
                    <a:pt x="14317" y="19"/>
                    <a:pt x="14317" y="12"/>
                  </a:cubicBezTo>
                  <a:cubicBezTo>
                    <a:pt x="14317" y="6"/>
                    <a:pt x="14322" y="0"/>
                    <a:pt x="14329" y="0"/>
                  </a:cubicBezTo>
                  <a:lnTo>
                    <a:pt x="14404" y="0"/>
                  </a:lnTo>
                  <a:cubicBezTo>
                    <a:pt x="14411" y="0"/>
                    <a:pt x="14417" y="6"/>
                    <a:pt x="14417" y="12"/>
                  </a:cubicBezTo>
                  <a:cubicBezTo>
                    <a:pt x="14417" y="19"/>
                    <a:pt x="14411" y="25"/>
                    <a:pt x="14404" y="25"/>
                  </a:cubicBezTo>
                  <a:close/>
                  <a:moveTo>
                    <a:pt x="14229" y="25"/>
                  </a:moveTo>
                  <a:lnTo>
                    <a:pt x="14154" y="25"/>
                  </a:lnTo>
                  <a:cubicBezTo>
                    <a:pt x="14147" y="25"/>
                    <a:pt x="14142" y="19"/>
                    <a:pt x="14142" y="12"/>
                  </a:cubicBezTo>
                  <a:cubicBezTo>
                    <a:pt x="14142" y="6"/>
                    <a:pt x="14147" y="0"/>
                    <a:pt x="14154" y="0"/>
                  </a:cubicBezTo>
                  <a:lnTo>
                    <a:pt x="14229" y="0"/>
                  </a:lnTo>
                  <a:cubicBezTo>
                    <a:pt x="14236" y="0"/>
                    <a:pt x="14242" y="6"/>
                    <a:pt x="14242" y="12"/>
                  </a:cubicBezTo>
                  <a:cubicBezTo>
                    <a:pt x="14242" y="19"/>
                    <a:pt x="14236" y="25"/>
                    <a:pt x="14229" y="25"/>
                  </a:cubicBezTo>
                  <a:close/>
                  <a:moveTo>
                    <a:pt x="14054" y="25"/>
                  </a:moveTo>
                  <a:lnTo>
                    <a:pt x="13979" y="25"/>
                  </a:lnTo>
                  <a:cubicBezTo>
                    <a:pt x="13972" y="25"/>
                    <a:pt x="13967" y="19"/>
                    <a:pt x="13967" y="12"/>
                  </a:cubicBezTo>
                  <a:cubicBezTo>
                    <a:pt x="13967" y="6"/>
                    <a:pt x="13972" y="0"/>
                    <a:pt x="13979" y="0"/>
                  </a:cubicBezTo>
                  <a:lnTo>
                    <a:pt x="14054" y="0"/>
                  </a:lnTo>
                  <a:cubicBezTo>
                    <a:pt x="14061" y="0"/>
                    <a:pt x="14067" y="6"/>
                    <a:pt x="14067" y="12"/>
                  </a:cubicBezTo>
                  <a:cubicBezTo>
                    <a:pt x="14067" y="19"/>
                    <a:pt x="14061" y="25"/>
                    <a:pt x="14054" y="25"/>
                  </a:cubicBezTo>
                  <a:close/>
                  <a:moveTo>
                    <a:pt x="13879" y="25"/>
                  </a:moveTo>
                  <a:lnTo>
                    <a:pt x="13804" y="25"/>
                  </a:lnTo>
                  <a:cubicBezTo>
                    <a:pt x="13797" y="25"/>
                    <a:pt x="13792" y="19"/>
                    <a:pt x="13792" y="12"/>
                  </a:cubicBezTo>
                  <a:cubicBezTo>
                    <a:pt x="13792" y="6"/>
                    <a:pt x="13797" y="0"/>
                    <a:pt x="13804" y="0"/>
                  </a:cubicBezTo>
                  <a:lnTo>
                    <a:pt x="13879" y="0"/>
                  </a:lnTo>
                  <a:cubicBezTo>
                    <a:pt x="13886" y="0"/>
                    <a:pt x="13892" y="6"/>
                    <a:pt x="13892" y="12"/>
                  </a:cubicBezTo>
                  <a:cubicBezTo>
                    <a:pt x="13892" y="19"/>
                    <a:pt x="13886" y="25"/>
                    <a:pt x="13879" y="25"/>
                  </a:cubicBezTo>
                  <a:close/>
                  <a:moveTo>
                    <a:pt x="13704" y="25"/>
                  </a:moveTo>
                  <a:lnTo>
                    <a:pt x="13629" y="25"/>
                  </a:lnTo>
                  <a:cubicBezTo>
                    <a:pt x="13622" y="25"/>
                    <a:pt x="13617" y="19"/>
                    <a:pt x="13617" y="12"/>
                  </a:cubicBezTo>
                  <a:cubicBezTo>
                    <a:pt x="13617" y="6"/>
                    <a:pt x="13622" y="0"/>
                    <a:pt x="13629" y="0"/>
                  </a:cubicBezTo>
                  <a:lnTo>
                    <a:pt x="13704" y="0"/>
                  </a:lnTo>
                  <a:cubicBezTo>
                    <a:pt x="13711" y="0"/>
                    <a:pt x="13717" y="6"/>
                    <a:pt x="13717" y="12"/>
                  </a:cubicBezTo>
                  <a:cubicBezTo>
                    <a:pt x="13717" y="19"/>
                    <a:pt x="13711" y="25"/>
                    <a:pt x="13704" y="25"/>
                  </a:cubicBezTo>
                  <a:close/>
                  <a:moveTo>
                    <a:pt x="13529" y="25"/>
                  </a:moveTo>
                  <a:lnTo>
                    <a:pt x="13454" y="25"/>
                  </a:lnTo>
                  <a:cubicBezTo>
                    <a:pt x="13447" y="25"/>
                    <a:pt x="13442" y="19"/>
                    <a:pt x="13442" y="12"/>
                  </a:cubicBezTo>
                  <a:cubicBezTo>
                    <a:pt x="13442" y="6"/>
                    <a:pt x="13447" y="0"/>
                    <a:pt x="13454" y="0"/>
                  </a:cubicBezTo>
                  <a:lnTo>
                    <a:pt x="13529" y="0"/>
                  </a:lnTo>
                  <a:cubicBezTo>
                    <a:pt x="13536" y="0"/>
                    <a:pt x="13542" y="6"/>
                    <a:pt x="13542" y="12"/>
                  </a:cubicBezTo>
                  <a:cubicBezTo>
                    <a:pt x="13542" y="19"/>
                    <a:pt x="13536" y="25"/>
                    <a:pt x="13529" y="25"/>
                  </a:cubicBezTo>
                  <a:close/>
                  <a:moveTo>
                    <a:pt x="13354" y="25"/>
                  </a:moveTo>
                  <a:lnTo>
                    <a:pt x="13279" y="25"/>
                  </a:lnTo>
                  <a:cubicBezTo>
                    <a:pt x="13272" y="25"/>
                    <a:pt x="13267" y="19"/>
                    <a:pt x="13267" y="12"/>
                  </a:cubicBezTo>
                  <a:cubicBezTo>
                    <a:pt x="13267" y="6"/>
                    <a:pt x="13272" y="0"/>
                    <a:pt x="13279" y="0"/>
                  </a:cubicBezTo>
                  <a:lnTo>
                    <a:pt x="13354" y="0"/>
                  </a:lnTo>
                  <a:cubicBezTo>
                    <a:pt x="13361" y="0"/>
                    <a:pt x="13367" y="6"/>
                    <a:pt x="13367" y="12"/>
                  </a:cubicBezTo>
                  <a:cubicBezTo>
                    <a:pt x="13367" y="19"/>
                    <a:pt x="13361" y="25"/>
                    <a:pt x="13354" y="25"/>
                  </a:cubicBezTo>
                  <a:close/>
                  <a:moveTo>
                    <a:pt x="13179" y="25"/>
                  </a:moveTo>
                  <a:lnTo>
                    <a:pt x="13104" y="25"/>
                  </a:lnTo>
                  <a:cubicBezTo>
                    <a:pt x="13097" y="25"/>
                    <a:pt x="13092" y="19"/>
                    <a:pt x="13092" y="12"/>
                  </a:cubicBezTo>
                  <a:cubicBezTo>
                    <a:pt x="13092" y="6"/>
                    <a:pt x="13097" y="0"/>
                    <a:pt x="13104" y="0"/>
                  </a:cubicBezTo>
                  <a:lnTo>
                    <a:pt x="13179" y="0"/>
                  </a:lnTo>
                  <a:cubicBezTo>
                    <a:pt x="13186" y="0"/>
                    <a:pt x="13192" y="6"/>
                    <a:pt x="13192" y="12"/>
                  </a:cubicBezTo>
                  <a:cubicBezTo>
                    <a:pt x="13192" y="19"/>
                    <a:pt x="13186" y="25"/>
                    <a:pt x="13179" y="25"/>
                  </a:cubicBezTo>
                  <a:close/>
                  <a:moveTo>
                    <a:pt x="13004" y="25"/>
                  </a:moveTo>
                  <a:lnTo>
                    <a:pt x="12929" y="25"/>
                  </a:lnTo>
                  <a:cubicBezTo>
                    <a:pt x="12922" y="25"/>
                    <a:pt x="12917" y="19"/>
                    <a:pt x="12917" y="12"/>
                  </a:cubicBezTo>
                  <a:cubicBezTo>
                    <a:pt x="12917" y="6"/>
                    <a:pt x="12922" y="0"/>
                    <a:pt x="12929" y="0"/>
                  </a:cubicBezTo>
                  <a:lnTo>
                    <a:pt x="13004" y="0"/>
                  </a:lnTo>
                  <a:cubicBezTo>
                    <a:pt x="13011" y="0"/>
                    <a:pt x="13017" y="6"/>
                    <a:pt x="13017" y="12"/>
                  </a:cubicBezTo>
                  <a:cubicBezTo>
                    <a:pt x="13017" y="19"/>
                    <a:pt x="13011" y="25"/>
                    <a:pt x="13004" y="25"/>
                  </a:cubicBezTo>
                  <a:close/>
                  <a:moveTo>
                    <a:pt x="12829" y="25"/>
                  </a:moveTo>
                  <a:lnTo>
                    <a:pt x="12754" y="25"/>
                  </a:lnTo>
                  <a:cubicBezTo>
                    <a:pt x="12747" y="25"/>
                    <a:pt x="12742" y="19"/>
                    <a:pt x="12742" y="12"/>
                  </a:cubicBezTo>
                  <a:cubicBezTo>
                    <a:pt x="12742" y="6"/>
                    <a:pt x="12747" y="0"/>
                    <a:pt x="12754" y="0"/>
                  </a:cubicBezTo>
                  <a:lnTo>
                    <a:pt x="12829" y="0"/>
                  </a:lnTo>
                  <a:cubicBezTo>
                    <a:pt x="12836" y="0"/>
                    <a:pt x="12842" y="6"/>
                    <a:pt x="12842" y="12"/>
                  </a:cubicBezTo>
                  <a:cubicBezTo>
                    <a:pt x="12842" y="19"/>
                    <a:pt x="12836" y="25"/>
                    <a:pt x="12829" y="25"/>
                  </a:cubicBezTo>
                  <a:close/>
                  <a:moveTo>
                    <a:pt x="12654" y="25"/>
                  </a:moveTo>
                  <a:lnTo>
                    <a:pt x="12579" y="25"/>
                  </a:lnTo>
                  <a:cubicBezTo>
                    <a:pt x="12572" y="25"/>
                    <a:pt x="12567" y="19"/>
                    <a:pt x="12567" y="12"/>
                  </a:cubicBezTo>
                  <a:cubicBezTo>
                    <a:pt x="12567" y="6"/>
                    <a:pt x="12572" y="0"/>
                    <a:pt x="12579" y="0"/>
                  </a:cubicBezTo>
                  <a:lnTo>
                    <a:pt x="12654" y="0"/>
                  </a:lnTo>
                  <a:cubicBezTo>
                    <a:pt x="12661" y="0"/>
                    <a:pt x="12667" y="6"/>
                    <a:pt x="12667" y="12"/>
                  </a:cubicBezTo>
                  <a:cubicBezTo>
                    <a:pt x="12667" y="19"/>
                    <a:pt x="12661" y="25"/>
                    <a:pt x="12654" y="25"/>
                  </a:cubicBezTo>
                  <a:close/>
                  <a:moveTo>
                    <a:pt x="12479" y="25"/>
                  </a:moveTo>
                  <a:lnTo>
                    <a:pt x="12404" y="25"/>
                  </a:lnTo>
                  <a:cubicBezTo>
                    <a:pt x="12397" y="25"/>
                    <a:pt x="12392" y="19"/>
                    <a:pt x="12392" y="12"/>
                  </a:cubicBezTo>
                  <a:cubicBezTo>
                    <a:pt x="12392" y="6"/>
                    <a:pt x="12397" y="0"/>
                    <a:pt x="12404" y="0"/>
                  </a:cubicBezTo>
                  <a:lnTo>
                    <a:pt x="12479" y="0"/>
                  </a:lnTo>
                  <a:cubicBezTo>
                    <a:pt x="12486" y="0"/>
                    <a:pt x="12492" y="6"/>
                    <a:pt x="12492" y="12"/>
                  </a:cubicBezTo>
                  <a:cubicBezTo>
                    <a:pt x="12492" y="19"/>
                    <a:pt x="12486" y="25"/>
                    <a:pt x="12479" y="25"/>
                  </a:cubicBezTo>
                  <a:close/>
                  <a:moveTo>
                    <a:pt x="12304" y="25"/>
                  </a:moveTo>
                  <a:lnTo>
                    <a:pt x="12229" y="25"/>
                  </a:lnTo>
                  <a:cubicBezTo>
                    <a:pt x="12222" y="25"/>
                    <a:pt x="12217" y="19"/>
                    <a:pt x="12217" y="12"/>
                  </a:cubicBezTo>
                  <a:cubicBezTo>
                    <a:pt x="12217" y="6"/>
                    <a:pt x="12222" y="0"/>
                    <a:pt x="12229" y="0"/>
                  </a:cubicBezTo>
                  <a:lnTo>
                    <a:pt x="12304" y="0"/>
                  </a:lnTo>
                  <a:cubicBezTo>
                    <a:pt x="12311" y="0"/>
                    <a:pt x="12317" y="6"/>
                    <a:pt x="12317" y="12"/>
                  </a:cubicBezTo>
                  <a:cubicBezTo>
                    <a:pt x="12317" y="19"/>
                    <a:pt x="12311" y="25"/>
                    <a:pt x="12304" y="25"/>
                  </a:cubicBezTo>
                  <a:close/>
                  <a:moveTo>
                    <a:pt x="12129" y="25"/>
                  </a:moveTo>
                  <a:lnTo>
                    <a:pt x="12054" y="25"/>
                  </a:lnTo>
                  <a:cubicBezTo>
                    <a:pt x="12047" y="25"/>
                    <a:pt x="12042" y="19"/>
                    <a:pt x="12042" y="12"/>
                  </a:cubicBezTo>
                  <a:cubicBezTo>
                    <a:pt x="12042" y="6"/>
                    <a:pt x="12047" y="0"/>
                    <a:pt x="12054" y="0"/>
                  </a:cubicBezTo>
                  <a:lnTo>
                    <a:pt x="12129" y="0"/>
                  </a:lnTo>
                  <a:cubicBezTo>
                    <a:pt x="12136" y="0"/>
                    <a:pt x="12142" y="6"/>
                    <a:pt x="12142" y="12"/>
                  </a:cubicBezTo>
                  <a:cubicBezTo>
                    <a:pt x="12142" y="19"/>
                    <a:pt x="12136" y="25"/>
                    <a:pt x="12129" y="25"/>
                  </a:cubicBezTo>
                  <a:close/>
                  <a:moveTo>
                    <a:pt x="11954" y="25"/>
                  </a:moveTo>
                  <a:lnTo>
                    <a:pt x="11879" y="25"/>
                  </a:lnTo>
                  <a:cubicBezTo>
                    <a:pt x="11872" y="25"/>
                    <a:pt x="11867" y="19"/>
                    <a:pt x="11867" y="12"/>
                  </a:cubicBezTo>
                  <a:cubicBezTo>
                    <a:pt x="11867" y="6"/>
                    <a:pt x="11872" y="0"/>
                    <a:pt x="11879" y="0"/>
                  </a:cubicBezTo>
                  <a:lnTo>
                    <a:pt x="11954" y="0"/>
                  </a:lnTo>
                  <a:cubicBezTo>
                    <a:pt x="11961" y="0"/>
                    <a:pt x="11967" y="6"/>
                    <a:pt x="11967" y="12"/>
                  </a:cubicBezTo>
                  <a:cubicBezTo>
                    <a:pt x="11967" y="19"/>
                    <a:pt x="11961" y="25"/>
                    <a:pt x="11954" y="25"/>
                  </a:cubicBezTo>
                  <a:close/>
                  <a:moveTo>
                    <a:pt x="11779" y="25"/>
                  </a:moveTo>
                  <a:lnTo>
                    <a:pt x="11704" y="25"/>
                  </a:lnTo>
                  <a:cubicBezTo>
                    <a:pt x="11697" y="25"/>
                    <a:pt x="11692" y="19"/>
                    <a:pt x="11692" y="12"/>
                  </a:cubicBezTo>
                  <a:cubicBezTo>
                    <a:pt x="11692" y="6"/>
                    <a:pt x="11697" y="0"/>
                    <a:pt x="11704" y="0"/>
                  </a:cubicBezTo>
                  <a:lnTo>
                    <a:pt x="11779" y="0"/>
                  </a:lnTo>
                  <a:cubicBezTo>
                    <a:pt x="11786" y="0"/>
                    <a:pt x="11792" y="6"/>
                    <a:pt x="11792" y="12"/>
                  </a:cubicBezTo>
                  <a:cubicBezTo>
                    <a:pt x="11792" y="19"/>
                    <a:pt x="11786" y="25"/>
                    <a:pt x="11779" y="25"/>
                  </a:cubicBezTo>
                  <a:close/>
                  <a:moveTo>
                    <a:pt x="11604" y="25"/>
                  </a:moveTo>
                  <a:lnTo>
                    <a:pt x="11529" y="25"/>
                  </a:lnTo>
                  <a:cubicBezTo>
                    <a:pt x="11522" y="25"/>
                    <a:pt x="11517" y="19"/>
                    <a:pt x="11517" y="12"/>
                  </a:cubicBezTo>
                  <a:cubicBezTo>
                    <a:pt x="11517" y="6"/>
                    <a:pt x="11522" y="0"/>
                    <a:pt x="11529" y="0"/>
                  </a:cubicBezTo>
                  <a:lnTo>
                    <a:pt x="11604" y="0"/>
                  </a:lnTo>
                  <a:cubicBezTo>
                    <a:pt x="11611" y="0"/>
                    <a:pt x="11617" y="6"/>
                    <a:pt x="11617" y="12"/>
                  </a:cubicBezTo>
                  <a:cubicBezTo>
                    <a:pt x="11617" y="19"/>
                    <a:pt x="11611" y="25"/>
                    <a:pt x="11604" y="25"/>
                  </a:cubicBezTo>
                  <a:close/>
                  <a:moveTo>
                    <a:pt x="11429" y="25"/>
                  </a:moveTo>
                  <a:lnTo>
                    <a:pt x="11354" y="25"/>
                  </a:lnTo>
                  <a:cubicBezTo>
                    <a:pt x="11347" y="25"/>
                    <a:pt x="11342" y="19"/>
                    <a:pt x="11342" y="12"/>
                  </a:cubicBezTo>
                  <a:cubicBezTo>
                    <a:pt x="11342" y="6"/>
                    <a:pt x="11347" y="0"/>
                    <a:pt x="11354" y="0"/>
                  </a:cubicBezTo>
                  <a:lnTo>
                    <a:pt x="11429" y="0"/>
                  </a:lnTo>
                  <a:cubicBezTo>
                    <a:pt x="11436" y="0"/>
                    <a:pt x="11442" y="6"/>
                    <a:pt x="11442" y="12"/>
                  </a:cubicBezTo>
                  <a:cubicBezTo>
                    <a:pt x="11442" y="19"/>
                    <a:pt x="11436" y="25"/>
                    <a:pt x="11429" y="25"/>
                  </a:cubicBezTo>
                  <a:close/>
                  <a:moveTo>
                    <a:pt x="11254" y="25"/>
                  </a:moveTo>
                  <a:lnTo>
                    <a:pt x="11179" y="25"/>
                  </a:lnTo>
                  <a:cubicBezTo>
                    <a:pt x="11172" y="25"/>
                    <a:pt x="11167" y="19"/>
                    <a:pt x="11167" y="12"/>
                  </a:cubicBezTo>
                  <a:cubicBezTo>
                    <a:pt x="11167" y="6"/>
                    <a:pt x="11172" y="0"/>
                    <a:pt x="11179" y="0"/>
                  </a:cubicBezTo>
                  <a:lnTo>
                    <a:pt x="11254" y="0"/>
                  </a:lnTo>
                  <a:cubicBezTo>
                    <a:pt x="11261" y="0"/>
                    <a:pt x="11267" y="6"/>
                    <a:pt x="11267" y="12"/>
                  </a:cubicBezTo>
                  <a:cubicBezTo>
                    <a:pt x="11267" y="19"/>
                    <a:pt x="11261" y="25"/>
                    <a:pt x="11254" y="25"/>
                  </a:cubicBezTo>
                  <a:close/>
                  <a:moveTo>
                    <a:pt x="11079" y="25"/>
                  </a:moveTo>
                  <a:lnTo>
                    <a:pt x="11004" y="25"/>
                  </a:lnTo>
                  <a:cubicBezTo>
                    <a:pt x="10997" y="25"/>
                    <a:pt x="10992" y="19"/>
                    <a:pt x="10992" y="12"/>
                  </a:cubicBezTo>
                  <a:cubicBezTo>
                    <a:pt x="10992" y="6"/>
                    <a:pt x="10997" y="0"/>
                    <a:pt x="11004" y="0"/>
                  </a:cubicBezTo>
                  <a:lnTo>
                    <a:pt x="11079" y="0"/>
                  </a:lnTo>
                  <a:cubicBezTo>
                    <a:pt x="11086" y="0"/>
                    <a:pt x="11092" y="6"/>
                    <a:pt x="11092" y="12"/>
                  </a:cubicBezTo>
                  <a:cubicBezTo>
                    <a:pt x="11092" y="19"/>
                    <a:pt x="11086" y="25"/>
                    <a:pt x="11079" y="25"/>
                  </a:cubicBezTo>
                  <a:close/>
                  <a:moveTo>
                    <a:pt x="10904" y="25"/>
                  </a:moveTo>
                  <a:lnTo>
                    <a:pt x="10829" y="25"/>
                  </a:lnTo>
                  <a:cubicBezTo>
                    <a:pt x="10822" y="25"/>
                    <a:pt x="10817" y="19"/>
                    <a:pt x="10817" y="12"/>
                  </a:cubicBezTo>
                  <a:cubicBezTo>
                    <a:pt x="10817" y="6"/>
                    <a:pt x="10822" y="0"/>
                    <a:pt x="10829" y="0"/>
                  </a:cubicBezTo>
                  <a:lnTo>
                    <a:pt x="10904" y="0"/>
                  </a:lnTo>
                  <a:cubicBezTo>
                    <a:pt x="10911" y="0"/>
                    <a:pt x="10917" y="6"/>
                    <a:pt x="10917" y="12"/>
                  </a:cubicBezTo>
                  <a:cubicBezTo>
                    <a:pt x="10917" y="19"/>
                    <a:pt x="10911" y="25"/>
                    <a:pt x="10904" y="25"/>
                  </a:cubicBezTo>
                  <a:close/>
                  <a:moveTo>
                    <a:pt x="10729" y="25"/>
                  </a:moveTo>
                  <a:lnTo>
                    <a:pt x="10654" y="25"/>
                  </a:lnTo>
                  <a:cubicBezTo>
                    <a:pt x="10647" y="25"/>
                    <a:pt x="10642" y="19"/>
                    <a:pt x="10642" y="12"/>
                  </a:cubicBezTo>
                  <a:cubicBezTo>
                    <a:pt x="10642" y="6"/>
                    <a:pt x="10647" y="0"/>
                    <a:pt x="10654" y="0"/>
                  </a:cubicBezTo>
                  <a:lnTo>
                    <a:pt x="10729" y="0"/>
                  </a:lnTo>
                  <a:cubicBezTo>
                    <a:pt x="10736" y="0"/>
                    <a:pt x="10742" y="6"/>
                    <a:pt x="10742" y="12"/>
                  </a:cubicBezTo>
                  <a:cubicBezTo>
                    <a:pt x="10742" y="19"/>
                    <a:pt x="10736" y="25"/>
                    <a:pt x="10729" y="25"/>
                  </a:cubicBezTo>
                  <a:close/>
                  <a:moveTo>
                    <a:pt x="10554" y="25"/>
                  </a:moveTo>
                  <a:lnTo>
                    <a:pt x="10479" y="25"/>
                  </a:lnTo>
                  <a:cubicBezTo>
                    <a:pt x="10472" y="25"/>
                    <a:pt x="10467" y="19"/>
                    <a:pt x="10467" y="12"/>
                  </a:cubicBezTo>
                  <a:cubicBezTo>
                    <a:pt x="10467" y="6"/>
                    <a:pt x="10472" y="0"/>
                    <a:pt x="10479" y="0"/>
                  </a:cubicBezTo>
                  <a:lnTo>
                    <a:pt x="10554" y="0"/>
                  </a:lnTo>
                  <a:cubicBezTo>
                    <a:pt x="10561" y="0"/>
                    <a:pt x="10567" y="6"/>
                    <a:pt x="10567" y="12"/>
                  </a:cubicBezTo>
                  <a:cubicBezTo>
                    <a:pt x="10567" y="19"/>
                    <a:pt x="10561" y="25"/>
                    <a:pt x="10554" y="25"/>
                  </a:cubicBezTo>
                  <a:close/>
                  <a:moveTo>
                    <a:pt x="10379" y="25"/>
                  </a:moveTo>
                  <a:lnTo>
                    <a:pt x="10304" y="25"/>
                  </a:lnTo>
                  <a:cubicBezTo>
                    <a:pt x="10297" y="25"/>
                    <a:pt x="10292" y="19"/>
                    <a:pt x="10292" y="12"/>
                  </a:cubicBezTo>
                  <a:cubicBezTo>
                    <a:pt x="10292" y="6"/>
                    <a:pt x="10297" y="0"/>
                    <a:pt x="10304" y="0"/>
                  </a:cubicBezTo>
                  <a:lnTo>
                    <a:pt x="10379" y="0"/>
                  </a:lnTo>
                  <a:cubicBezTo>
                    <a:pt x="10386" y="0"/>
                    <a:pt x="10392" y="6"/>
                    <a:pt x="10392" y="12"/>
                  </a:cubicBezTo>
                  <a:cubicBezTo>
                    <a:pt x="10392" y="19"/>
                    <a:pt x="10386" y="25"/>
                    <a:pt x="10379" y="25"/>
                  </a:cubicBezTo>
                  <a:close/>
                  <a:moveTo>
                    <a:pt x="10204" y="25"/>
                  </a:moveTo>
                  <a:lnTo>
                    <a:pt x="10129" y="25"/>
                  </a:lnTo>
                  <a:cubicBezTo>
                    <a:pt x="10122" y="25"/>
                    <a:pt x="10117" y="19"/>
                    <a:pt x="10117" y="12"/>
                  </a:cubicBezTo>
                  <a:cubicBezTo>
                    <a:pt x="10117" y="6"/>
                    <a:pt x="10122" y="0"/>
                    <a:pt x="10129" y="0"/>
                  </a:cubicBezTo>
                  <a:lnTo>
                    <a:pt x="10204" y="0"/>
                  </a:lnTo>
                  <a:cubicBezTo>
                    <a:pt x="10211" y="0"/>
                    <a:pt x="10217" y="6"/>
                    <a:pt x="10217" y="12"/>
                  </a:cubicBezTo>
                  <a:cubicBezTo>
                    <a:pt x="10217" y="19"/>
                    <a:pt x="10211" y="25"/>
                    <a:pt x="10204" y="25"/>
                  </a:cubicBezTo>
                  <a:close/>
                  <a:moveTo>
                    <a:pt x="10029" y="25"/>
                  </a:moveTo>
                  <a:lnTo>
                    <a:pt x="9954" y="25"/>
                  </a:lnTo>
                  <a:cubicBezTo>
                    <a:pt x="9947" y="25"/>
                    <a:pt x="9942" y="19"/>
                    <a:pt x="9942" y="12"/>
                  </a:cubicBezTo>
                  <a:cubicBezTo>
                    <a:pt x="9942" y="6"/>
                    <a:pt x="9947" y="0"/>
                    <a:pt x="9954" y="0"/>
                  </a:cubicBezTo>
                  <a:lnTo>
                    <a:pt x="10029" y="0"/>
                  </a:lnTo>
                  <a:cubicBezTo>
                    <a:pt x="10036" y="0"/>
                    <a:pt x="10042" y="6"/>
                    <a:pt x="10042" y="12"/>
                  </a:cubicBezTo>
                  <a:cubicBezTo>
                    <a:pt x="10042" y="19"/>
                    <a:pt x="10036" y="25"/>
                    <a:pt x="10029" y="25"/>
                  </a:cubicBezTo>
                  <a:close/>
                  <a:moveTo>
                    <a:pt x="9854" y="25"/>
                  </a:moveTo>
                  <a:lnTo>
                    <a:pt x="9779" y="25"/>
                  </a:lnTo>
                  <a:cubicBezTo>
                    <a:pt x="9772" y="25"/>
                    <a:pt x="9767" y="19"/>
                    <a:pt x="9767" y="12"/>
                  </a:cubicBezTo>
                  <a:cubicBezTo>
                    <a:pt x="9767" y="6"/>
                    <a:pt x="9772" y="0"/>
                    <a:pt x="9779" y="0"/>
                  </a:cubicBezTo>
                  <a:lnTo>
                    <a:pt x="9854" y="0"/>
                  </a:lnTo>
                  <a:cubicBezTo>
                    <a:pt x="9861" y="0"/>
                    <a:pt x="9867" y="6"/>
                    <a:pt x="9867" y="12"/>
                  </a:cubicBezTo>
                  <a:cubicBezTo>
                    <a:pt x="9867" y="19"/>
                    <a:pt x="9861" y="25"/>
                    <a:pt x="9854" y="25"/>
                  </a:cubicBezTo>
                  <a:close/>
                  <a:moveTo>
                    <a:pt x="9679" y="25"/>
                  </a:moveTo>
                  <a:lnTo>
                    <a:pt x="9604" y="25"/>
                  </a:lnTo>
                  <a:cubicBezTo>
                    <a:pt x="9597" y="25"/>
                    <a:pt x="9592" y="19"/>
                    <a:pt x="9592" y="12"/>
                  </a:cubicBezTo>
                  <a:cubicBezTo>
                    <a:pt x="9592" y="6"/>
                    <a:pt x="9597" y="0"/>
                    <a:pt x="9604" y="0"/>
                  </a:cubicBezTo>
                  <a:lnTo>
                    <a:pt x="9679" y="0"/>
                  </a:lnTo>
                  <a:cubicBezTo>
                    <a:pt x="9686" y="0"/>
                    <a:pt x="9692" y="6"/>
                    <a:pt x="9692" y="12"/>
                  </a:cubicBezTo>
                  <a:cubicBezTo>
                    <a:pt x="9692" y="19"/>
                    <a:pt x="9686" y="25"/>
                    <a:pt x="9679" y="25"/>
                  </a:cubicBezTo>
                  <a:close/>
                  <a:moveTo>
                    <a:pt x="9504" y="25"/>
                  </a:moveTo>
                  <a:lnTo>
                    <a:pt x="9429" y="25"/>
                  </a:lnTo>
                  <a:cubicBezTo>
                    <a:pt x="9422" y="25"/>
                    <a:pt x="9417" y="19"/>
                    <a:pt x="9417" y="12"/>
                  </a:cubicBezTo>
                  <a:cubicBezTo>
                    <a:pt x="9417" y="6"/>
                    <a:pt x="9422" y="0"/>
                    <a:pt x="9429" y="0"/>
                  </a:cubicBezTo>
                  <a:lnTo>
                    <a:pt x="9504" y="0"/>
                  </a:lnTo>
                  <a:cubicBezTo>
                    <a:pt x="9511" y="0"/>
                    <a:pt x="9517" y="6"/>
                    <a:pt x="9517" y="12"/>
                  </a:cubicBezTo>
                  <a:cubicBezTo>
                    <a:pt x="9517" y="19"/>
                    <a:pt x="9511" y="25"/>
                    <a:pt x="9504" y="25"/>
                  </a:cubicBezTo>
                  <a:close/>
                  <a:moveTo>
                    <a:pt x="9329" y="25"/>
                  </a:moveTo>
                  <a:lnTo>
                    <a:pt x="9254" y="25"/>
                  </a:lnTo>
                  <a:cubicBezTo>
                    <a:pt x="9247" y="25"/>
                    <a:pt x="9242" y="19"/>
                    <a:pt x="9242" y="12"/>
                  </a:cubicBezTo>
                  <a:cubicBezTo>
                    <a:pt x="9242" y="6"/>
                    <a:pt x="9247" y="0"/>
                    <a:pt x="9254" y="0"/>
                  </a:cubicBezTo>
                  <a:lnTo>
                    <a:pt x="9329" y="0"/>
                  </a:lnTo>
                  <a:cubicBezTo>
                    <a:pt x="9336" y="0"/>
                    <a:pt x="9342" y="6"/>
                    <a:pt x="9342" y="12"/>
                  </a:cubicBezTo>
                  <a:cubicBezTo>
                    <a:pt x="9342" y="19"/>
                    <a:pt x="9336" y="25"/>
                    <a:pt x="9329" y="25"/>
                  </a:cubicBezTo>
                  <a:close/>
                  <a:moveTo>
                    <a:pt x="9154" y="25"/>
                  </a:moveTo>
                  <a:lnTo>
                    <a:pt x="9079" y="25"/>
                  </a:lnTo>
                  <a:cubicBezTo>
                    <a:pt x="9072" y="25"/>
                    <a:pt x="9067" y="19"/>
                    <a:pt x="9067" y="12"/>
                  </a:cubicBezTo>
                  <a:cubicBezTo>
                    <a:pt x="9067" y="6"/>
                    <a:pt x="9072" y="0"/>
                    <a:pt x="9079" y="0"/>
                  </a:cubicBezTo>
                  <a:lnTo>
                    <a:pt x="9154" y="0"/>
                  </a:lnTo>
                  <a:cubicBezTo>
                    <a:pt x="9161" y="0"/>
                    <a:pt x="9167" y="6"/>
                    <a:pt x="9167" y="12"/>
                  </a:cubicBezTo>
                  <a:cubicBezTo>
                    <a:pt x="9167" y="19"/>
                    <a:pt x="9161" y="25"/>
                    <a:pt x="9154" y="25"/>
                  </a:cubicBezTo>
                  <a:close/>
                  <a:moveTo>
                    <a:pt x="8979" y="25"/>
                  </a:moveTo>
                  <a:lnTo>
                    <a:pt x="8904" y="25"/>
                  </a:lnTo>
                  <a:cubicBezTo>
                    <a:pt x="8897" y="25"/>
                    <a:pt x="8892" y="19"/>
                    <a:pt x="8892" y="12"/>
                  </a:cubicBezTo>
                  <a:cubicBezTo>
                    <a:pt x="8892" y="6"/>
                    <a:pt x="8897" y="0"/>
                    <a:pt x="8904" y="0"/>
                  </a:cubicBezTo>
                  <a:lnTo>
                    <a:pt x="8979" y="0"/>
                  </a:lnTo>
                  <a:cubicBezTo>
                    <a:pt x="8986" y="0"/>
                    <a:pt x="8992" y="6"/>
                    <a:pt x="8992" y="12"/>
                  </a:cubicBezTo>
                  <a:cubicBezTo>
                    <a:pt x="8992" y="19"/>
                    <a:pt x="8986" y="25"/>
                    <a:pt x="8979" y="25"/>
                  </a:cubicBezTo>
                  <a:close/>
                  <a:moveTo>
                    <a:pt x="8804" y="25"/>
                  </a:moveTo>
                  <a:lnTo>
                    <a:pt x="8729" y="25"/>
                  </a:lnTo>
                  <a:cubicBezTo>
                    <a:pt x="8722" y="25"/>
                    <a:pt x="8717" y="19"/>
                    <a:pt x="8717" y="12"/>
                  </a:cubicBezTo>
                  <a:cubicBezTo>
                    <a:pt x="8717" y="6"/>
                    <a:pt x="8722" y="0"/>
                    <a:pt x="8729" y="0"/>
                  </a:cubicBezTo>
                  <a:lnTo>
                    <a:pt x="8804" y="0"/>
                  </a:lnTo>
                  <a:cubicBezTo>
                    <a:pt x="8811" y="0"/>
                    <a:pt x="8817" y="6"/>
                    <a:pt x="8817" y="12"/>
                  </a:cubicBezTo>
                  <a:cubicBezTo>
                    <a:pt x="8817" y="19"/>
                    <a:pt x="8811" y="25"/>
                    <a:pt x="8804" y="25"/>
                  </a:cubicBezTo>
                  <a:close/>
                  <a:moveTo>
                    <a:pt x="8629" y="25"/>
                  </a:moveTo>
                  <a:lnTo>
                    <a:pt x="8554" y="25"/>
                  </a:lnTo>
                  <a:cubicBezTo>
                    <a:pt x="8547" y="25"/>
                    <a:pt x="8542" y="19"/>
                    <a:pt x="8542" y="12"/>
                  </a:cubicBezTo>
                  <a:cubicBezTo>
                    <a:pt x="8542" y="6"/>
                    <a:pt x="8547" y="0"/>
                    <a:pt x="8554" y="0"/>
                  </a:cubicBezTo>
                  <a:lnTo>
                    <a:pt x="8629" y="0"/>
                  </a:lnTo>
                  <a:cubicBezTo>
                    <a:pt x="8636" y="0"/>
                    <a:pt x="8642" y="6"/>
                    <a:pt x="8642" y="12"/>
                  </a:cubicBezTo>
                  <a:cubicBezTo>
                    <a:pt x="8642" y="19"/>
                    <a:pt x="8636" y="25"/>
                    <a:pt x="8629" y="25"/>
                  </a:cubicBezTo>
                  <a:close/>
                  <a:moveTo>
                    <a:pt x="8454" y="25"/>
                  </a:moveTo>
                  <a:lnTo>
                    <a:pt x="8379" y="25"/>
                  </a:lnTo>
                  <a:cubicBezTo>
                    <a:pt x="8372" y="25"/>
                    <a:pt x="8367" y="19"/>
                    <a:pt x="8367" y="12"/>
                  </a:cubicBezTo>
                  <a:cubicBezTo>
                    <a:pt x="8367" y="6"/>
                    <a:pt x="8372" y="0"/>
                    <a:pt x="8379" y="0"/>
                  </a:cubicBezTo>
                  <a:lnTo>
                    <a:pt x="8454" y="0"/>
                  </a:lnTo>
                  <a:cubicBezTo>
                    <a:pt x="8461" y="0"/>
                    <a:pt x="8467" y="6"/>
                    <a:pt x="8467" y="12"/>
                  </a:cubicBezTo>
                  <a:cubicBezTo>
                    <a:pt x="8467" y="19"/>
                    <a:pt x="8461" y="25"/>
                    <a:pt x="8454" y="25"/>
                  </a:cubicBezTo>
                  <a:close/>
                  <a:moveTo>
                    <a:pt x="8279" y="25"/>
                  </a:moveTo>
                  <a:lnTo>
                    <a:pt x="8204" y="25"/>
                  </a:lnTo>
                  <a:cubicBezTo>
                    <a:pt x="8197" y="25"/>
                    <a:pt x="8192" y="19"/>
                    <a:pt x="8192" y="12"/>
                  </a:cubicBezTo>
                  <a:cubicBezTo>
                    <a:pt x="8192" y="6"/>
                    <a:pt x="8197" y="0"/>
                    <a:pt x="8204" y="0"/>
                  </a:cubicBezTo>
                  <a:lnTo>
                    <a:pt x="8279" y="0"/>
                  </a:lnTo>
                  <a:cubicBezTo>
                    <a:pt x="8286" y="0"/>
                    <a:pt x="8292" y="6"/>
                    <a:pt x="8292" y="12"/>
                  </a:cubicBezTo>
                  <a:cubicBezTo>
                    <a:pt x="8292" y="19"/>
                    <a:pt x="8286" y="25"/>
                    <a:pt x="8279" y="25"/>
                  </a:cubicBezTo>
                  <a:close/>
                  <a:moveTo>
                    <a:pt x="8104" y="25"/>
                  </a:moveTo>
                  <a:lnTo>
                    <a:pt x="8029" y="25"/>
                  </a:lnTo>
                  <a:cubicBezTo>
                    <a:pt x="8022" y="25"/>
                    <a:pt x="8017" y="19"/>
                    <a:pt x="8017" y="12"/>
                  </a:cubicBezTo>
                  <a:cubicBezTo>
                    <a:pt x="8017" y="6"/>
                    <a:pt x="8022" y="0"/>
                    <a:pt x="8029" y="0"/>
                  </a:cubicBezTo>
                  <a:lnTo>
                    <a:pt x="8104" y="0"/>
                  </a:lnTo>
                  <a:cubicBezTo>
                    <a:pt x="8111" y="0"/>
                    <a:pt x="8117" y="6"/>
                    <a:pt x="8117" y="12"/>
                  </a:cubicBezTo>
                  <a:cubicBezTo>
                    <a:pt x="8117" y="19"/>
                    <a:pt x="8111" y="25"/>
                    <a:pt x="8104" y="25"/>
                  </a:cubicBezTo>
                  <a:close/>
                  <a:moveTo>
                    <a:pt x="7929" y="25"/>
                  </a:moveTo>
                  <a:lnTo>
                    <a:pt x="7854" y="25"/>
                  </a:lnTo>
                  <a:cubicBezTo>
                    <a:pt x="7847" y="25"/>
                    <a:pt x="7842" y="19"/>
                    <a:pt x="7842" y="12"/>
                  </a:cubicBezTo>
                  <a:cubicBezTo>
                    <a:pt x="7842" y="6"/>
                    <a:pt x="7847" y="0"/>
                    <a:pt x="7854" y="0"/>
                  </a:cubicBezTo>
                  <a:lnTo>
                    <a:pt x="7929" y="0"/>
                  </a:lnTo>
                  <a:cubicBezTo>
                    <a:pt x="7936" y="0"/>
                    <a:pt x="7942" y="6"/>
                    <a:pt x="7942" y="12"/>
                  </a:cubicBezTo>
                  <a:cubicBezTo>
                    <a:pt x="7942" y="19"/>
                    <a:pt x="7936" y="25"/>
                    <a:pt x="7929" y="25"/>
                  </a:cubicBezTo>
                  <a:close/>
                  <a:moveTo>
                    <a:pt x="7754" y="25"/>
                  </a:moveTo>
                  <a:lnTo>
                    <a:pt x="7679" y="25"/>
                  </a:lnTo>
                  <a:cubicBezTo>
                    <a:pt x="7672" y="25"/>
                    <a:pt x="7667" y="19"/>
                    <a:pt x="7667" y="12"/>
                  </a:cubicBezTo>
                  <a:cubicBezTo>
                    <a:pt x="7667" y="6"/>
                    <a:pt x="7672" y="0"/>
                    <a:pt x="7679" y="0"/>
                  </a:cubicBezTo>
                  <a:lnTo>
                    <a:pt x="7754" y="0"/>
                  </a:lnTo>
                  <a:cubicBezTo>
                    <a:pt x="7761" y="0"/>
                    <a:pt x="7767" y="6"/>
                    <a:pt x="7767" y="12"/>
                  </a:cubicBezTo>
                  <a:cubicBezTo>
                    <a:pt x="7767" y="19"/>
                    <a:pt x="7761" y="25"/>
                    <a:pt x="7754" y="25"/>
                  </a:cubicBezTo>
                  <a:close/>
                  <a:moveTo>
                    <a:pt x="7579" y="25"/>
                  </a:moveTo>
                  <a:lnTo>
                    <a:pt x="7504" y="25"/>
                  </a:lnTo>
                  <a:cubicBezTo>
                    <a:pt x="7497" y="25"/>
                    <a:pt x="7492" y="19"/>
                    <a:pt x="7492" y="12"/>
                  </a:cubicBezTo>
                  <a:cubicBezTo>
                    <a:pt x="7492" y="6"/>
                    <a:pt x="7497" y="0"/>
                    <a:pt x="7504" y="0"/>
                  </a:cubicBezTo>
                  <a:lnTo>
                    <a:pt x="7579" y="0"/>
                  </a:lnTo>
                  <a:cubicBezTo>
                    <a:pt x="7586" y="0"/>
                    <a:pt x="7592" y="6"/>
                    <a:pt x="7592" y="12"/>
                  </a:cubicBezTo>
                  <a:cubicBezTo>
                    <a:pt x="7592" y="19"/>
                    <a:pt x="7586" y="25"/>
                    <a:pt x="7579" y="25"/>
                  </a:cubicBezTo>
                  <a:close/>
                  <a:moveTo>
                    <a:pt x="7404" y="25"/>
                  </a:moveTo>
                  <a:lnTo>
                    <a:pt x="7329" y="25"/>
                  </a:lnTo>
                  <a:cubicBezTo>
                    <a:pt x="7322" y="25"/>
                    <a:pt x="7317" y="19"/>
                    <a:pt x="7317" y="12"/>
                  </a:cubicBezTo>
                  <a:cubicBezTo>
                    <a:pt x="7317" y="6"/>
                    <a:pt x="7322" y="0"/>
                    <a:pt x="7329" y="0"/>
                  </a:cubicBezTo>
                  <a:lnTo>
                    <a:pt x="7404" y="0"/>
                  </a:lnTo>
                  <a:cubicBezTo>
                    <a:pt x="7411" y="0"/>
                    <a:pt x="7417" y="6"/>
                    <a:pt x="7417" y="12"/>
                  </a:cubicBezTo>
                  <a:cubicBezTo>
                    <a:pt x="7417" y="19"/>
                    <a:pt x="7411" y="25"/>
                    <a:pt x="7404" y="25"/>
                  </a:cubicBezTo>
                  <a:close/>
                  <a:moveTo>
                    <a:pt x="7229" y="25"/>
                  </a:moveTo>
                  <a:lnTo>
                    <a:pt x="7154" y="25"/>
                  </a:lnTo>
                  <a:cubicBezTo>
                    <a:pt x="7147" y="25"/>
                    <a:pt x="7142" y="19"/>
                    <a:pt x="7142" y="12"/>
                  </a:cubicBezTo>
                  <a:cubicBezTo>
                    <a:pt x="7142" y="6"/>
                    <a:pt x="7147" y="0"/>
                    <a:pt x="7154" y="0"/>
                  </a:cubicBezTo>
                  <a:lnTo>
                    <a:pt x="7229" y="0"/>
                  </a:lnTo>
                  <a:cubicBezTo>
                    <a:pt x="7236" y="0"/>
                    <a:pt x="7242" y="6"/>
                    <a:pt x="7242" y="12"/>
                  </a:cubicBezTo>
                  <a:cubicBezTo>
                    <a:pt x="7242" y="19"/>
                    <a:pt x="7236" y="25"/>
                    <a:pt x="7229" y="25"/>
                  </a:cubicBezTo>
                  <a:close/>
                  <a:moveTo>
                    <a:pt x="7054" y="25"/>
                  </a:moveTo>
                  <a:lnTo>
                    <a:pt x="6979" y="25"/>
                  </a:lnTo>
                  <a:cubicBezTo>
                    <a:pt x="6972" y="25"/>
                    <a:pt x="6967" y="19"/>
                    <a:pt x="6967" y="12"/>
                  </a:cubicBezTo>
                  <a:cubicBezTo>
                    <a:pt x="6967" y="6"/>
                    <a:pt x="6972" y="0"/>
                    <a:pt x="6979" y="0"/>
                  </a:cubicBezTo>
                  <a:lnTo>
                    <a:pt x="7054" y="0"/>
                  </a:lnTo>
                  <a:cubicBezTo>
                    <a:pt x="7061" y="0"/>
                    <a:pt x="7067" y="6"/>
                    <a:pt x="7067" y="12"/>
                  </a:cubicBezTo>
                  <a:cubicBezTo>
                    <a:pt x="7067" y="19"/>
                    <a:pt x="7061" y="25"/>
                    <a:pt x="7054" y="25"/>
                  </a:cubicBezTo>
                  <a:close/>
                  <a:moveTo>
                    <a:pt x="6879" y="25"/>
                  </a:moveTo>
                  <a:lnTo>
                    <a:pt x="6804" y="25"/>
                  </a:lnTo>
                  <a:cubicBezTo>
                    <a:pt x="6797" y="25"/>
                    <a:pt x="6792" y="19"/>
                    <a:pt x="6792" y="12"/>
                  </a:cubicBezTo>
                  <a:cubicBezTo>
                    <a:pt x="6792" y="6"/>
                    <a:pt x="6797" y="0"/>
                    <a:pt x="6804" y="0"/>
                  </a:cubicBezTo>
                  <a:lnTo>
                    <a:pt x="6879" y="0"/>
                  </a:lnTo>
                  <a:cubicBezTo>
                    <a:pt x="6886" y="0"/>
                    <a:pt x="6892" y="6"/>
                    <a:pt x="6892" y="12"/>
                  </a:cubicBezTo>
                  <a:cubicBezTo>
                    <a:pt x="6892" y="19"/>
                    <a:pt x="6886" y="25"/>
                    <a:pt x="6879" y="25"/>
                  </a:cubicBezTo>
                  <a:close/>
                  <a:moveTo>
                    <a:pt x="6704" y="25"/>
                  </a:moveTo>
                  <a:lnTo>
                    <a:pt x="6629" y="25"/>
                  </a:lnTo>
                  <a:cubicBezTo>
                    <a:pt x="6622" y="25"/>
                    <a:pt x="6617" y="19"/>
                    <a:pt x="6617" y="12"/>
                  </a:cubicBezTo>
                  <a:cubicBezTo>
                    <a:pt x="6617" y="6"/>
                    <a:pt x="6622" y="0"/>
                    <a:pt x="6629" y="0"/>
                  </a:cubicBezTo>
                  <a:lnTo>
                    <a:pt x="6704" y="0"/>
                  </a:lnTo>
                  <a:cubicBezTo>
                    <a:pt x="6711" y="0"/>
                    <a:pt x="6717" y="6"/>
                    <a:pt x="6717" y="12"/>
                  </a:cubicBezTo>
                  <a:cubicBezTo>
                    <a:pt x="6717" y="19"/>
                    <a:pt x="6711" y="25"/>
                    <a:pt x="6704" y="25"/>
                  </a:cubicBezTo>
                  <a:close/>
                  <a:moveTo>
                    <a:pt x="6529" y="25"/>
                  </a:moveTo>
                  <a:lnTo>
                    <a:pt x="6454" y="25"/>
                  </a:lnTo>
                  <a:cubicBezTo>
                    <a:pt x="6447" y="25"/>
                    <a:pt x="6442" y="19"/>
                    <a:pt x="6442" y="12"/>
                  </a:cubicBezTo>
                  <a:cubicBezTo>
                    <a:pt x="6442" y="6"/>
                    <a:pt x="6447" y="0"/>
                    <a:pt x="6454" y="0"/>
                  </a:cubicBezTo>
                  <a:lnTo>
                    <a:pt x="6529" y="0"/>
                  </a:lnTo>
                  <a:cubicBezTo>
                    <a:pt x="6536" y="0"/>
                    <a:pt x="6542" y="6"/>
                    <a:pt x="6542" y="12"/>
                  </a:cubicBezTo>
                  <a:cubicBezTo>
                    <a:pt x="6542" y="19"/>
                    <a:pt x="6536" y="25"/>
                    <a:pt x="6529" y="25"/>
                  </a:cubicBezTo>
                  <a:close/>
                  <a:moveTo>
                    <a:pt x="6354" y="25"/>
                  </a:moveTo>
                  <a:lnTo>
                    <a:pt x="6279" y="25"/>
                  </a:lnTo>
                  <a:cubicBezTo>
                    <a:pt x="6272" y="25"/>
                    <a:pt x="6267" y="19"/>
                    <a:pt x="6267" y="12"/>
                  </a:cubicBezTo>
                  <a:cubicBezTo>
                    <a:pt x="6267" y="6"/>
                    <a:pt x="6272" y="0"/>
                    <a:pt x="6279" y="0"/>
                  </a:cubicBezTo>
                  <a:lnTo>
                    <a:pt x="6354" y="0"/>
                  </a:lnTo>
                  <a:cubicBezTo>
                    <a:pt x="6361" y="0"/>
                    <a:pt x="6367" y="6"/>
                    <a:pt x="6367" y="12"/>
                  </a:cubicBezTo>
                  <a:cubicBezTo>
                    <a:pt x="6367" y="19"/>
                    <a:pt x="6361" y="25"/>
                    <a:pt x="6354" y="25"/>
                  </a:cubicBezTo>
                  <a:close/>
                  <a:moveTo>
                    <a:pt x="6179" y="25"/>
                  </a:moveTo>
                  <a:lnTo>
                    <a:pt x="6104" y="25"/>
                  </a:lnTo>
                  <a:cubicBezTo>
                    <a:pt x="6097" y="25"/>
                    <a:pt x="6092" y="19"/>
                    <a:pt x="6092" y="12"/>
                  </a:cubicBezTo>
                  <a:cubicBezTo>
                    <a:pt x="6092" y="6"/>
                    <a:pt x="6097" y="0"/>
                    <a:pt x="6104" y="0"/>
                  </a:cubicBezTo>
                  <a:lnTo>
                    <a:pt x="6179" y="0"/>
                  </a:lnTo>
                  <a:cubicBezTo>
                    <a:pt x="6186" y="0"/>
                    <a:pt x="6192" y="6"/>
                    <a:pt x="6192" y="12"/>
                  </a:cubicBezTo>
                  <a:cubicBezTo>
                    <a:pt x="6192" y="19"/>
                    <a:pt x="6186" y="25"/>
                    <a:pt x="6179" y="25"/>
                  </a:cubicBezTo>
                  <a:close/>
                  <a:moveTo>
                    <a:pt x="6004" y="25"/>
                  </a:moveTo>
                  <a:lnTo>
                    <a:pt x="5929" y="25"/>
                  </a:lnTo>
                  <a:cubicBezTo>
                    <a:pt x="5922" y="25"/>
                    <a:pt x="5917" y="19"/>
                    <a:pt x="5917" y="12"/>
                  </a:cubicBezTo>
                  <a:cubicBezTo>
                    <a:pt x="5917" y="6"/>
                    <a:pt x="5922" y="0"/>
                    <a:pt x="5929" y="0"/>
                  </a:cubicBezTo>
                  <a:lnTo>
                    <a:pt x="6004" y="0"/>
                  </a:lnTo>
                  <a:cubicBezTo>
                    <a:pt x="6011" y="0"/>
                    <a:pt x="6017" y="6"/>
                    <a:pt x="6017" y="12"/>
                  </a:cubicBezTo>
                  <a:cubicBezTo>
                    <a:pt x="6017" y="19"/>
                    <a:pt x="6011" y="25"/>
                    <a:pt x="6004" y="25"/>
                  </a:cubicBezTo>
                  <a:close/>
                  <a:moveTo>
                    <a:pt x="5829" y="25"/>
                  </a:moveTo>
                  <a:lnTo>
                    <a:pt x="5754" y="25"/>
                  </a:lnTo>
                  <a:cubicBezTo>
                    <a:pt x="5747" y="25"/>
                    <a:pt x="5742" y="19"/>
                    <a:pt x="5742" y="12"/>
                  </a:cubicBezTo>
                  <a:cubicBezTo>
                    <a:pt x="5742" y="6"/>
                    <a:pt x="5747" y="0"/>
                    <a:pt x="5754" y="0"/>
                  </a:cubicBezTo>
                  <a:lnTo>
                    <a:pt x="5829" y="0"/>
                  </a:lnTo>
                  <a:cubicBezTo>
                    <a:pt x="5836" y="0"/>
                    <a:pt x="5842" y="6"/>
                    <a:pt x="5842" y="12"/>
                  </a:cubicBezTo>
                  <a:cubicBezTo>
                    <a:pt x="5842" y="19"/>
                    <a:pt x="5836" y="25"/>
                    <a:pt x="5829" y="25"/>
                  </a:cubicBezTo>
                  <a:close/>
                  <a:moveTo>
                    <a:pt x="5654" y="25"/>
                  </a:moveTo>
                  <a:lnTo>
                    <a:pt x="5579" y="25"/>
                  </a:lnTo>
                  <a:cubicBezTo>
                    <a:pt x="5572" y="25"/>
                    <a:pt x="5567" y="19"/>
                    <a:pt x="5567" y="12"/>
                  </a:cubicBezTo>
                  <a:cubicBezTo>
                    <a:pt x="5567" y="6"/>
                    <a:pt x="5572" y="0"/>
                    <a:pt x="5579" y="0"/>
                  </a:cubicBezTo>
                  <a:lnTo>
                    <a:pt x="5654" y="0"/>
                  </a:lnTo>
                  <a:cubicBezTo>
                    <a:pt x="5661" y="0"/>
                    <a:pt x="5667" y="6"/>
                    <a:pt x="5667" y="12"/>
                  </a:cubicBezTo>
                  <a:cubicBezTo>
                    <a:pt x="5667" y="19"/>
                    <a:pt x="5661" y="25"/>
                    <a:pt x="5654" y="25"/>
                  </a:cubicBezTo>
                  <a:close/>
                  <a:moveTo>
                    <a:pt x="5479" y="25"/>
                  </a:moveTo>
                  <a:lnTo>
                    <a:pt x="5404" y="25"/>
                  </a:lnTo>
                  <a:cubicBezTo>
                    <a:pt x="5397" y="25"/>
                    <a:pt x="5392" y="19"/>
                    <a:pt x="5392" y="12"/>
                  </a:cubicBezTo>
                  <a:cubicBezTo>
                    <a:pt x="5392" y="6"/>
                    <a:pt x="5397" y="0"/>
                    <a:pt x="5404" y="0"/>
                  </a:cubicBezTo>
                  <a:lnTo>
                    <a:pt x="5479" y="0"/>
                  </a:lnTo>
                  <a:cubicBezTo>
                    <a:pt x="5486" y="0"/>
                    <a:pt x="5492" y="6"/>
                    <a:pt x="5492" y="12"/>
                  </a:cubicBezTo>
                  <a:cubicBezTo>
                    <a:pt x="5492" y="19"/>
                    <a:pt x="5486" y="25"/>
                    <a:pt x="5479" y="25"/>
                  </a:cubicBezTo>
                  <a:close/>
                  <a:moveTo>
                    <a:pt x="5304" y="25"/>
                  </a:moveTo>
                  <a:lnTo>
                    <a:pt x="5229" y="25"/>
                  </a:lnTo>
                  <a:cubicBezTo>
                    <a:pt x="5222" y="25"/>
                    <a:pt x="5217" y="19"/>
                    <a:pt x="5217" y="12"/>
                  </a:cubicBezTo>
                  <a:cubicBezTo>
                    <a:pt x="5217" y="6"/>
                    <a:pt x="5222" y="0"/>
                    <a:pt x="5229" y="0"/>
                  </a:cubicBezTo>
                  <a:lnTo>
                    <a:pt x="5304" y="0"/>
                  </a:lnTo>
                  <a:cubicBezTo>
                    <a:pt x="5311" y="0"/>
                    <a:pt x="5317" y="6"/>
                    <a:pt x="5317" y="12"/>
                  </a:cubicBezTo>
                  <a:cubicBezTo>
                    <a:pt x="5317" y="19"/>
                    <a:pt x="5311" y="25"/>
                    <a:pt x="5304" y="25"/>
                  </a:cubicBezTo>
                  <a:close/>
                  <a:moveTo>
                    <a:pt x="5129" y="25"/>
                  </a:moveTo>
                  <a:lnTo>
                    <a:pt x="5054" y="25"/>
                  </a:lnTo>
                  <a:cubicBezTo>
                    <a:pt x="5047" y="25"/>
                    <a:pt x="5042" y="19"/>
                    <a:pt x="5042" y="12"/>
                  </a:cubicBezTo>
                  <a:cubicBezTo>
                    <a:pt x="5042" y="6"/>
                    <a:pt x="5047" y="0"/>
                    <a:pt x="5054" y="0"/>
                  </a:cubicBezTo>
                  <a:lnTo>
                    <a:pt x="5129" y="0"/>
                  </a:lnTo>
                  <a:cubicBezTo>
                    <a:pt x="5136" y="0"/>
                    <a:pt x="5142" y="6"/>
                    <a:pt x="5142" y="12"/>
                  </a:cubicBezTo>
                  <a:cubicBezTo>
                    <a:pt x="5142" y="19"/>
                    <a:pt x="5136" y="25"/>
                    <a:pt x="5129" y="25"/>
                  </a:cubicBezTo>
                  <a:close/>
                  <a:moveTo>
                    <a:pt x="4954" y="25"/>
                  </a:moveTo>
                  <a:lnTo>
                    <a:pt x="4879" y="25"/>
                  </a:lnTo>
                  <a:cubicBezTo>
                    <a:pt x="4872" y="25"/>
                    <a:pt x="4867" y="19"/>
                    <a:pt x="4867" y="12"/>
                  </a:cubicBezTo>
                  <a:cubicBezTo>
                    <a:pt x="4867" y="6"/>
                    <a:pt x="4872" y="0"/>
                    <a:pt x="4879" y="0"/>
                  </a:cubicBezTo>
                  <a:lnTo>
                    <a:pt x="4954" y="0"/>
                  </a:lnTo>
                  <a:cubicBezTo>
                    <a:pt x="4961" y="0"/>
                    <a:pt x="4967" y="6"/>
                    <a:pt x="4967" y="12"/>
                  </a:cubicBezTo>
                  <a:cubicBezTo>
                    <a:pt x="4967" y="19"/>
                    <a:pt x="4961" y="25"/>
                    <a:pt x="4954" y="25"/>
                  </a:cubicBezTo>
                  <a:close/>
                  <a:moveTo>
                    <a:pt x="4779" y="25"/>
                  </a:moveTo>
                  <a:lnTo>
                    <a:pt x="4704" y="25"/>
                  </a:lnTo>
                  <a:cubicBezTo>
                    <a:pt x="4697" y="25"/>
                    <a:pt x="4692" y="19"/>
                    <a:pt x="4692" y="12"/>
                  </a:cubicBezTo>
                  <a:cubicBezTo>
                    <a:pt x="4692" y="6"/>
                    <a:pt x="4697" y="0"/>
                    <a:pt x="4704" y="0"/>
                  </a:cubicBezTo>
                  <a:lnTo>
                    <a:pt x="4779" y="0"/>
                  </a:lnTo>
                  <a:cubicBezTo>
                    <a:pt x="4786" y="0"/>
                    <a:pt x="4792" y="6"/>
                    <a:pt x="4792" y="12"/>
                  </a:cubicBezTo>
                  <a:cubicBezTo>
                    <a:pt x="4792" y="19"/>
                    <a:pt x="4786" y="25"/>
                    <a:pt x="4779" y="25"/>
                  </a:cubicBezTo>
                  <a:close/>
                  <a:moveTo>
                    <a:pt x="4604" y="25"/>
                  </a:moveTo>
                  <a:lnTo>
                    <a:pt x="4529" y="25"/>
                  </a:lnTo>
                  <a:cubicBezTo>
                    <a:pt x="4522" y="25"/>
                    <a:pt x="4517" y="19"/>
                    <a:pt x="4517" y="12"/>
                  </a:cubicBezTo>
                  <a:cubicBezTo>
                    <a:pt x="4517" y="6"/>
                    <a:pt x="4522" y="0"/>
                    <a:pt x="4529" y="0"/>
                  </a:cubicBezTo>
                  <a:lnTo>
                    <a:pt x="4604" y="0"/>
                  </a:lnTo>
                  <a:cubicBezTo>
                    <a:pt x="4611" y="0"/>
                    <a:pt x="4617" y="6"/>
                    <a:pt x="4617" y="12"/>
                  </a:cubicBezTo>
                  <a:cubicBezTo>
                    <a:pt x="4617" y="19"/>
                    <a:pt x="4611" y="25"/>
                    <a:pt x="4604" y="25"/>
                  </a:cubicBezTo>
                  <a:close/>
                  <a:moveTo>
                    <a:pt x="4429" y="25"/>
                  </a:moveTo>
                  <a:lnTo>
                    <a:pt x="4354" y="25"/>
                  </a:lnTo>
                  <a:cubicBezTo>
                    <a:pt x="4347" y="25"/>
                    <a:pt x="4342" y="19"/>
                    <a:pt x="4342" y="12"/>
                  </a:cubicBezTo>
                  <a:cubicBezTo>
                    <a:pt x="4342" y="6"/>
                    <a:pt x="4347" y="0"/>
                    <a:pt x="4354" y="0"/>
                  </a:cubicBezTo>
                  <a:lnTo>
                    <a:pt x="4429" y="0"/>
                  </a:lnTo>
                  <a:cubicBezTo>
                    <a:pt x="4436" y="0"/>
                    <a:pt x="4442" y="6"/>
                    <a:pt x="4442" y="12"/>
                  </a:cubicBezTo>
                  <a:cubicBezTo>
                    <a:pt x="4442" y="19"/>
                    <a:pt x="4436" y="25"/>
                    <a:pt x="4429" y="25"/>
                  </a:cubicBezTo>
                  <a:close/>
                  <a:moveTo>
                    <a:pt x="4254" y="25"/>
                  </a:moveTo>
                  <a:lnTo>
                    <a:pt x="4179" y="25"/>
                  </a:lnTo>
                  <a:cubicBezTo>
                    <a:pt x="4172" y="25"/>
                    <a:pt x="4167" y="19"/>
                    <a:pt x="4167" y="12"/>
                  </a:cubicBezTo>
                  <a:cubicBezTo>
                    <a:pt x="4167" y="6"/>
                    <a:pt x="4172" y="0"/>
                    <a:pt x="4179" y="0"/>
                  </a:cubicBezTo>
                  <a:lnTo>
                    <a:pt x="4254" y="0"/>
                  </a:lnTo>
                  <a:cubicBezTo>
                    <a:pt x="4261" y="0"/>
                    <a:pt x="4267" y="6"/>
                    <a:pt x="4267" y="12"/>
                  </a:cubicBezTo>
                  <a:cubicBezTo>
                    <a:pt x="4267" y="19"/>
                    <a:pt x="4261" y="25"/>
                    <a:pt x="4254" y="25"/>
                  </a:cubicBezTo>
                  <a:close/>
                  <a:moveTo>
                    <a:pt x="4079" y="25"/>
                  </a:moveTo>
                  <a:lnTo>
                    <a:pt x="4004" y="25"/>
                  </a:lnTo>
                  <a:cubicBezTo>
                    <a:pt x="3997" y="25"/>
                    <a:pt x="3992" y="19"/>
                    <a:pt x="3992" y="12"/>
                  </a:cubicBezTo>
                  <a:cubicBezTo>
                    <a:pt x="3992" y="6"/>
                    <a:pt x="3997" y="0"/>
                    <a:pt x="4004" y="0"/>
                  </a:cubicBezTo>
                  <a:lnTo>
                    <a:pt x="4079" y="0"/>
                  </a:lnTo>
                  <a:cubicBezTo>
                    <a:pt x="4086" y="0"/>
                    <a:pt x="4092" y="6"/>
                    <a:pt x="4092" y="12"/>
                  </a:cubicBezTo>
                  <a:cubicBezTo>
                    <a:pt x="4092" y="19"/>
                    <a:pt x="4086" y="25"/>
                    <a:pt x="4079" y="25"/>
                  </a:cubicBezTo>
                  <a:close/>
                  <a:moveTo>
                    <a:pt x="3904" y="25"/>
                  </a:moveTo>
                  <a:lnTo>
                    <a:pt x="3829" y="25"/>
                  </a:lnTo>
                  <a:cubicBezTo>
                    <a:pt x="3822" y="25"/>
                    <a:pt x="3817" y="19"/>
                    <a:pt x="3817" y="12"/>
                  </a:cubicBezTo>
                  <a:cubicBezTo>
                    <a:pt x="3817" y="6"/>
                    <a:pt x="3822" y="0"/>
                    <a:pt x="3829" y="0"/>
                  </a:cubicBezTo>
                  <a:lnTo>
                    <a:pt x="3904" y="0"/>
                  </a:lnTo>
                  <a:cubicBezTo>
                    <a:pt x="3911" y="0"/>
                    <a:pt x="3917" y="6"/>
                    <a:pt x="3917" y="12"/>
                  </a:cubicBezTo>
                  <a:cubicBezTo>
                    <a:pt x="3917" y="19"/>
                    <a:pt x="3911" y="25"/>
                    <a:pt x="3904" y="25"/>
                  </a:cubicBezTo>
                  <a:close/>
                  <a:moveTo>
                    <a:pt x="3729" y="25"/>
                  </a:moveTo>
                  <a:lnTo>
                    <a:pt x="3654" y="25"/>
                  </a:lnTo>
                  <a:cubicBezTo>
                    <a:pt x="3647" y="25"/>
                    <a:pt x="3642" y="19"/>
                    <a:pt x="3642" y="12"/>
                  </a:cubicBezTo>
                  <a:cubicBezTo>
                    <a:pt x="3642" y="6"/>
                    <a:pt x="3647" y="0"/>
                    <a:pt x="3654" y="0"/>
                  </a:cubicBezTo>
                  <a:lnTo>
                    <a:pt x="3729" y="0"/>
                  </a:lnTo>
                  <a:cubicBezTo>
                    <a:pt x="3736" y="0"/>
                    <a:pt x="3742" y="6"/>
                    <a:pt x="3742" y="12"/>
                  </a:cubicBezTo>
                  <a:cubicBezTo>
                    <a:pt x="3742" y="19"/>
                    <a:pt x="3736" y="25"/>
                    <a:pt x="3729" y="25"/>
                  </a:cubicBezTo>
                  <a:close/>
                  <a:moveTo>
                    <a:pt x="3554" y="25"/>
                  </a:moveTo>
                  <a:lnTo>
                    <a:pt x="3479" y="25"/>
                  </a:lnTo>
                  <a:cubicBezTo>
                    <a:pt x="3472" y="25"/>
                    <a:pt x="3467" y="19"/>
                    <a:pt x="3467" y="12"/>
                  </a:cubicBezTo>
                  <a:cubicBezTo>
                    <a:pt x="3467" y="6"/>
                    <a:pt x="3472" y="0"/>
                    <a:pt x="3479" y="0"/>
                  </a:cubicBezTo>
                  <a:lnTo>
                    <a:pt x="3554" y="0"/>
                  </a:lnTo>
                  <a:cubicBezTo>
                    <a:pt x="3561" y="0"/>
                    <a:pt x="3567" y="6"/>
                    <a:pt x="3567" y="12"/>
                  </a:cubicBezTo>
                  <a:cubicBezTo>
                    <a:pt x="3567" y="19"/>
                    <a:pt x="3561" y="25"/>
                    <a:pt x="3554" y="25"/>
                  </a:cubicBezTo>
                  <a:close/>
                  <a:moveTo>
                    <a:pt x="3379" y="25"/>
                  </a:moveTo>
                  <a:lnTo>
                    <a:pt x="3304" y="25"/>
                  </a:lnTo>
                  <a:cubicBezTo>
                    <a:pt x="3297" y="25"/>
                    <a:pt x="3292" y="19"/>
                    <a:pt x="3292" y="12"/>
                  </a:cubicBezTo>
                  <a:cubicBezTo>
                    <a:pt x="3292" y="6"/>
                    <a:pt x="3297" y="0"/>
                    <a:pt x="3304" y="0"/>
                  </a:cubicBezTo>
                  <a:lnTo>
                    <a:pt x="3379" y="0"/>
                  </a:lnTo>
                  <a:cubicBezTo>
                    <a:pt x="3386" y="0"/>
                    <a:pt x="3392" y="6"/>
                    <a:pt x="3392" y="12"/>
                  </a:cubicBezTo>
                  <a:cubicBezTo>
                    <a:pt x="3392" y="19"/>
                    <a:pt x="3386" y="25"/>
                    <a:pt x="3379" y="25"/>
                  </a:cubicBezTo>
                  <a:close/>
                  <a:moveTo>
                    <a:pt x="3204" y="25"/>
                  </a:moveTo>
                  <a:lnTo>
                    <a:pt x="3129" y="25"/>
                  </a:lnTo>
                  <a:cubicBezTo>
                    <a:pt x="3122" y="25"/>
                    <a:pt x="3117" y="19"/>
                    <a:pt x="3117" y="12"/>
                  </a:cubicBezTo>
                  <a:cubicBezTo>
                    <a:pt x="3117" y="6"/>
                    <a:pt x="3122" y="0"/>
                    <a:pt x="3129" y="0"/>
                  </a:cubicBezTo>
                  <a:lnTo>
                    <a:pt x="3204" y="0"/>
                  </a:lnTo>
                  <a:cubicBezTo>
                    <a:pt x="3211" y="0"/>
                    <a:pt x="3217" y="6"/>
                    <a:pt x="3217" y="12"/>
                  </a:cubicBezTo>
                  <a:cubicBezTo>
                    <a:pt x="3217" y="19"/>
                    <a:pt x="3211" y="25"/>
                    <a:pt x="3204" y="25"/>
                  </a:cubicBezTo>
                  <a:close/>
                  <a:moveTo>
                    <a:pt x="3029" y="25"/>
                  </a:moveTo>
                  <a:lnTo>
                    <a:pt x="2954" y="25"/>
                  </a:lnTo>
                  <a:cubicBezTo>
                    <a:pt x="2947" y="25"/>
                    <a:pt x="2942" y="19"/>
                    <a:pt x="2942" y="12"/>
                  </a:cubicBezTo>
                  <a:cubicBezTo>
                    <a:pt x="2942" y="6"/>
                    <a:pt x="2947" y="0"/>
                    <a:pt x="2954" y="0"/>
                  </a:cubicBezTo>
                  <a:lnTo>
                    <a:pt x="3029" y="0"/>
                  </a:lnTo>
                  <a:cubicBezTo>
                    <a:pt x="3036" y="0"/>
                    <a:pt x="3042" y="6"/>
                    <a:pt x="3042" y="12"/>
                  </a:cubicBezTo>
                  <a:cubicBezTo>
                    <a:pt x="3042" y="19"/>
                    <a:pt x="3036" y="25"/>
                    <a:pt x="3029" y="25"/>
                  </a:cubicBezTo>
                  <a:close/>
                  <a:moveTo>
                    <a:pt x="2854" y="25"/>
                  </a:moveTo>
                  <a:lnTo>
                    <a:pt x="2779" y="25"/>
                  </a:lnTo>
                  <a:cubicBezTo>
                    <a:pt x="2772" y="25"/>
                    <a:pt x="2767" y="19"/>
                    <a:pt x="2767" y="12"/>
                  </a:cubicBezTo>
                  <a:cubicBezTo>
                    <a:pt x="2767" y="6"/>
                    <a:pt x="2772" y="0"/>
                    <a:pt x="2779" y="0"/>
                  </a:cubicBezTo>
                  <a:lnTo>
                    <a:pt x="2854" y="0"/>
                  </a:lnTo>
                  <a:cubicBezTo>
                    <a:pt x="2861" y="0"/>
                    <a:pt x="2867" y="6"/>
                    <a:pt x="2867" y="12"/>
                  </a:cubicBezTo>
                  <a:cubicBezTo>
                    <a:pt x="2867" y="19"/>
                    <a:pt x="2861" y="25"/>
                    <a:pt x="2854" y="25"/>
                  </a:cubicBezTo>
                  <a:close/>
                  <a:moveTo>
                    <a:pt x="2679" y="25"/>
                  </a:moveTo>
                  <a:lnTo>
                    <a:pt x="2604" y="25"/>
                  </a:lnTo>
                  <a:cubicBezTo>
                    <a:pt x="2597" y="25"/>
                    <a:pt x="2592" y="19"/>
                    <a:pt x="2592" y="12"/>
                  </a:cubicBezTo>
                  <a:cubicBezTo>
                    <a:pt x="2592" y="6"/>
                    <a:pt x="2597" y="0"/>
                    <a:pt x="2604" y="0"/>
                  </a:cubicBezTo>
                  <a:lnTo>
                    <a:pt x="2679" y="0"/>
                  </a:lnTo>
                  <a:cubicBezTo>
                    <a:pt x="2686" y="0"/>
                    <a:pt x="2692" y="6"/>
                    <a:pt x="2692" y="12"/>
                  </a:cubicBezTo>
                  <a:cubicBezTo>
                    <a:pt x="2692" y="19"/>
                    <a:pt x="2686" y="25"/>
                    <a:pt x="2679" y="25"/>
                  </a:cubicBezTo>
                  <a:close/>
                  <a:moveTo>
                    <a:pt x="2504" y="25"/>
                  </a:moveTo>
                  <a:lnTo>
                    <a:pt x="2429" y="25"/>
                  </a:lnTo>
                  <a:cubicBezTo>
                    <a:pt x="2422" y="25"/>
                    <a:pt x="2417" y="19"/>
                    <a:pt x="2417" y="12"/>
                  </a:cubicBezTo>
                  <a:cubicBezTo>
                    <a:pt x="2417" y="6"/>
                    <a:pt x="2422" y="0"/>
                    <a:pt x="2429" y="0"/>
                  </a:cubicBezTo>
                  <a:lnTo>
                    <a:pt x="2504" y="0"/>
                  </a:lnTo>
                  <a:cubicBezTo>
                    <a:pt x="2511" y="0"/>
                    <a:pt x="2517" y="6"/>
                    <a:pt x="2517" y="12"/>
                  </a:cubicBezTo>
                  <a:cubicBezTo>
                    <a:pt x="2517" y="19"/>
                    <a:pt x="2511" y="25"/>
                    <a:pt x="2504" y="25"/>
                  </a:cubicBezTo>
                  <a:close/>
                  <a:moveTo>
                    <a:pt x="2329" y="25"/>
                  </a:moveTo>
                  <a:lnTo>
                    <a:pt x="2254" y="25"/>
                  </a:lnTo>
                  <a:cubicBezTo>
                    <a:pt x="2247" y="25"/>
                    <a:pt x="2242" y="19"/>
                    <a:pt x="2242" y="12"/>
                  </a:cubicBezTo>
                  <a:cubicBezTo>
                    <a:pt x="2242" y="6"/>
                    <a:pt x="2247" y="0"/>
                    <a:pt x="2254" y="0"/>
                  </a:cubicBezTo>
                  <a:lnTo>
                    <a:pt x="2329" y="0"/>
                  </a:lnTo>
                  <a:cubicBezTo>
                    <a:pt x="2336" y="0"/>
                    <a:pt x="2342" y="6"/>
                    <a:pt x="2342" y="12"/>
                  </a:cubicBezTo>
                  <a:cubicBezTo>
                    <a:pt x="2342" y="19"/>
                    <a:pt x="2336" y="25"/>
                    <a:pt x="2329" y="25"/>
                  </a:cubicBezTo>
                  <a:close/>
                  <a:moveTo>
                    <a:pt x="2154" y="25"/>
                  </a:moveTo>
                  <a:lnTo>
                    <a:pt x="2079" y="25"/>
                  </a:lnTo>
                  <a:cubicBezTo>
                    <a:pt x="2072" y="25"/>
                    <a:pt x="2067" y="19"/>
                    <a:pt x="2067" y="12"/>
                  </a:cubicBezTo>
                  <a:cubicBezTo>
                    <a:pt x="2067" y="6"/>
                    <a:pt x="2072" y="0"/>
                    <a:pt x="2079" y="0"/>
                  </a:cubicBezTo>
                  <a:lnTo>
                    <a:pt x="2154" y="0"/>
                  </a:lnTo>
                  <a:cubicBezTo>
                    <a:pt x="2161" y="0"/>
                    <a:pt x="2167" y="6"/>
                    <a:pt x="2167" y="12"/>
                  </a:cubicBezTo>
                  <a:cubicBezTo>
                    <a:pt x="2167" y="19"/>
                    <a:pt x="2161" y="25"/>
                    <a:pt x="2154" y="25"/>
                  </a:cubicBezTo>
                  <a:close/>
                  <a:moveTo>
                    <a:pt x="1979" y="25"/>
                  </a:moveTo>
                  <a:lnTo>
                    <a:pt x="1904" y="25"/>
                  </a:lnTo>
                  <a:cubicBezTo>
                    <a:pt x="1897" y="25"/>
                    <a:pt x="1892" y="19"/>
                    <a:pt x="1892" y="12"/>
                  </a:cubicBezTo>
                  <a:cubicBezTo>
                    <a:pt x="1892" y="6"/>
                    <a:pt x="1897" y="0"/>
                    <a:pt x="1904" y="0"/>
                  </a:cubicBezTo>
                  <a:lnTo>
                    <a:pt x="1979" y="0"/>
                  </a:lnTo>
                  <a:cubicBezTo>
                    <a:pt x="1986" y="0"/>
                    <a:pt x="1992" y="6"/>
                    <a:pt x="1992" y="12"/>
                  </a:cubicBezTo>
                  <a:cubicBezTo>
                    <a:pt x="1992" y="19"/>
                    <a:pt x="1986" y="25"/>
                    <a:pt x="1979" y="25"/>
                  </a:cubicBezTo>
                  <a:close/>
                  <a:moveTo>
                    <a:pt x="1804" y="25"/>
                  </a:moveTo>
                  <a:lnTo>
                    <a:pt x="1729" y="25"/>
                  </a:lnTo>
                  <a:cubicBezTo>
                    <a:pt x="1722" y="25"/>
                    <a:pt x="1717" y="19"/>
                    <a:pt x="1717" y="12"/>
                  </a:cubicBezTo>
                  <a:cubicBezTo>
                    <a:pt x="1717" y="6"/>
                    <a:pt x="1722" y="0"/>
                    <a:pt x="1729" y="0"/>
                  </a:cubicBezTo>
                  <a:lnTo>
                    <a:pt x="1804" y="0"/>
                  </a:lnTo>
                  <a:cubicBezTo>
                    <a:pt x="1811" y="0"/>
                    <a:pt x="1817" y="6"/>
                    <a:pt x="1817" y="12"/>
                  </a:cubicBezTo>
                  <a:cubicBezTo>
                    <a:pt x="1817" y="19"/>
                    <a:pt x="1811" y="25"/>
                    <a:pt x="1804" y="25"/>
                  </a:cubicBezTo>
                  <a:close/>
                  <a:moveTo>
                    <a:pt x="1629" y="25"/>
                  </a:moveTo>
                  <a:lnTo>
                    <a:pt x="1554" y="25"/>
                  </a:lnTo>
                  <a:cubicBezTo>
                    <a:pt x="1547" y="25"/>
                    <a:pt x="1542" y="19"/>
                    <a:pt x="1542" y="12"/>
                  </a:cubicBezTo>
                  <a:cubicBezTo>
                    <a:pt x="1542" y="6"/>
                    <a:pt x="1547" y="0"/>
                    <a:pt x="1554" y="0"/>
                  </a:cubicBezTo>
                  <a:lnTo>
                    <a:pt x="1629" y="0"/>
                  </a:lnTo>
                  <a:cubicBezTo>
                    <a:pt x="1636" y="0"/>
                    <a:pt x="1642" y="6"/>
                    <a:pt x="1642" y="12"/>
                  </a:cubicBezTo>
                  <a:cubicBezTo>
                    <a:pt x="1642" y="19"/>
                    <a:pt x="1636" y="25"/>
                    <a:pt x="1629" y="25"/>
                  </a:cubicBezTo>
                  <a:close/>
                  <a:moveTo>
                    <a:pt x="1454" y="25"/>
                  </a:moveTo>
                  <a:lnTo>
                    <a:pt x="1379" y="25"/>
                  </a:lnTo>
                  <a:cubicBezTo>
                    <a:pt x="1372" y="25"/>
                    <a:pt x="1367" y="19"/>
                    <a:pt x="1367" y="12"/>
                  </a:cubicBezTo>
                  <a:cubicBezTo>
                    <a:pt x="1367" y="6"/>
                    <a:pt x="1372" y="0"/>
                    <a:pt x="1379" y="0"/>
                  </a:cubicBezTo>
                  <a:lnTo>
                    <a:pt x="1454" y="0"/>
                  </a:lnTo>
                  <a:cubicBezTo>
                    <a:pt x="1461" y="0"/>
                    <a:pt x="1467" y="6"/>
                    <a:pt x="1467" y="12"/>
                  </a:cubicBezTo>
                  <a:cubicBezTo>
                    <a:pt x="1467" y="19"/>
                    <a:pt x="1461" y="25"/>
                    <a:pt x="1454" y="25"/>
                  </a:cubicBezTo>
                  <a:close/>
                  <a:moveTo>
                    <a:pt x="1279" y="25"/>
                  </a:moveTo>
                  <a:lnTo>
                    <a:pt x="1204" y="25"/>
                  </a:lnTo>
                  <a:cubicBezTo>
                    <a:pt x="1197" y="25"/>
                    <a:pt x="1192" y="19"/>
                    <a:pt x="1192" y="12"/>
                  </a:cubicBezTo>
                  <a:cubicBezTo>
                    <a:pt x="1192" y="6"/>
                    <a:pt x="1197" y="0"/>
                    <a:pt x="1204" y="0"/>
                  </a:cubicBezTo>
                  <a:lnTo>
                    <a:pt x="1279" y="0"/>
                  </a:lnTo>
                  <a:cubicBezTo>
                    <a:pt x="1286" y="0"/>
                    <a:pt x="1292" y="6"/>
                    <a:pt x="1292" y="12"/>
                  </a:cubicBezTo>
                  <a:cubicBezTo>
                    <a:pt x="1292" y="19"/>
                    <a:pt x="1286" y="25"/>
                    <a:pt x="1279" y="25"/>
                  </a:cubicBezTo>
                  <a:close/>
                  <a:moveTo>
                    <a:pt x="1104" y="25"/>
                  </a:moveTo>
                  <a:lnTo>
                    <a:pt x="1029" y="25"/>
                  </a:lnTo>
                  <a:cubicBezTo>
                    <a:pt x="1022" y="25"/>
                    <a:pt x="1017" y="19"/>
                    <a:pt x="1017" y="12"/>
                  </a:cubicBezTo>
                  <a:cubicBezTo>
                    <a:pt x="1017" y="6"/>
                    <a:pt x="1022" y="0"/>
                    <a:pt x="1029" y="0"/>
                  </a:cubicBezTo>
                  <a:lnTo>
                    <a:pt x="1104" y="0"/>
                  </a:lnTo>
                  <a:cubicBezTo>
                    <a:pt x="1111" y="0"/>
                    <a:pt x="1117" y="6"/>
                    <a:pt x="1117" y="12"/>
                  </a:cubicBezTo>
                  <a:cubicBezTo>
                    <a:pt x="1117" y="19"/>
                    <a:pt x="1111" y="25"/>
                    <a:pt x="1104" y="25"/>
                  </a:cubicBezTo>
                  <a:close/>
                  <a:moveTo>
                    <a:pt x="929" y="25"/>
                  </a:moveTo>
                  <a:lnTo>
                    <a:pt x="854" y="25"/>
                  </a:lnTo>
                  <a:cubicBezTo>
                    <a:pt x="847" y="25"/>
                    <a:pt x="842" y="19"/>
                    <a:pt x="842" y="12"/>
                  </a:cubicBezTo>
                  <a:cubicBezTo>
                    <a:pt x="842" y="6"/>
                    <a:pt x="847" y="0"/>
                    <a:pt x="854" y="0"/>
                  </a:cubicBezTo>
                  <a:lnTo>
                    <a:pt x="929" y="0"/>
                  </a:lnTo>
                  <a:cubicBezTo>
                    <a:pt x="936" y="0"/>
                    <a:pt x="942" y="6"/>
                    <a:pt x="942" y="12"/>
                  </a:cubicBezTo>
                  <a:cubicBezTo>
                    <a:pt x="942" y="19"/>
                    <a:pt x="936" y="25"/>
                    <a:pt x="929" y="25"/>
                  </a:cubicBezTo>
                  <a:close/>
                  <a:moveTo>
                    <a:pt x="754" y="25"/>
                  </a:moveTo>
                  <a:lnTo>
                    <a:pt x="679" y="25"/>
                  </a:lnTo>
                  <a:cubicBezTo>
                    <a:pt x="672" y="25"/>
                    <a:pt x="667" y="19"/>
                    <a:pt x="667" y="12"/>
                  </a:cubicBezTo>
                  <a:cubicBezTo>
                    <a:pt x="667" y="6"/>
                    <a:pt x="672" y="0"/>
                    <a:pt x="679" y="0"/>
                  </a:cubicBezTo>
                  <a:lnTo>
                    <a:pt x="754" y="0"/>
                  </a:lnTo>
                  <a:cubicBezTo>
                    <a:pt x="761" y="0"/>
                    <a:pt x="767" y="6"/>
                    <a:pt x="767" y="12"/>
                  </a:cubicBezTo>
                  <a:cubicBezTo>
                    <a:pt x="767" y="19"/>
                    <a:pt x="761" y="25"/>
                    <a:pt x="754" y="25"/>
                  </a:cubicBezTo>
                  <a:close/>
                  <a:moveTo>
                    <a:pt x="579" y="25"/>
                  </a:moveTo>
                  <a:lnTo>
                    <a:pt x="504" y="25"/>
                  </a:lnTo>
                  <a:cubicBezTo>
                    <a:pt x="497" y="25"/>
                    <a:pt x="492" y="19"/>
                    <a:pt x="492" y="12"/>
                  </a:cubicBezTo>
                  <a:cubicBezTo>
                    <a:pt x="492" y="6"/>
                    <a:pt x="497" y="0"/>
                    <a:pt x="504" y="0"/>
                  </a:cubicBezTo>
                  <a:lnTo>
                    <a:pt x="579" y="0"/>
                  </a:lnTo>
                  <a:cubicBezTo>
                    <a:pt x="586" y="0"/>
                    <a:pt x="592" y="6"/>
                    <a:pt x="592" y="12"/>
                  </a:cubicBezTo>
                  <a:cubicBezTo>
                    <a:pt x="592" y="19"/>
                    <a:pt x="586" y="25"/>
                    <a:pt x="579" y="25"/>
                  </a:cubicBezTo>
                  <a:close/>
                  <a:moveTo>
                    <a:pt x="404" y="25"/>
                  </a:moveTo>
                  <a:lnTo>
                    <a:pt x="329" y="25"/>
                  </a:lnTo>
                  <a:cubicBezTo>
                    <a:pt x="322" y="25"/>
                    <a:pt x="317" y="19"/>
                    <a:pt x="317" y="12"/>
                  </a:cubicBezTo>
                  <a:cubicBezTo>
                    <a:pt x="317" y="6"/>
                    <a:pt x="322" y="0"/>
                    <a:pt x="329" y="0"/>
                  </a:cubicBezTo>
                  <a:lnTo>
                    <a:pt x="404" y="0"/>
                  </a:lnTo>
                  <a:cubicBezTo>
                    <a:pt x="411" y="0"/>
                    <a:pt x="417" y="6"/>
                    <a:pt x="417" y="12"/>
                  </a:cubicBezTo>
                  <a:cubicBezTo>
                    <a:pt x="417" y="19"/>
                    <a:pt x="411" y="25"/>
                    <a:pt x="404" y="25"/>
                  </a:cubicBezTo>
                  <a:close/>
                  <a:moveTo>
                    <a:pt x="229" y="25"/>
                  </a:moveTo>
                  <a:lnTo>
                    <a:pt x="154" y="25"/>
                  </a:lnTo>
                  <a:cubicBezTo>
                    <a:pt x="147" y="25"/>
                    <a:pt x="142" y="19"/>
                    <a:pt x="142" y="12"/>
                  </a:cubicBezTo>
                  <a:cubicBezTo>
                    <a:pt x="142" y="6"/>
                    <a:pt x="147" y="0"/>
                    <a:pt x="154" y="0"/>
                  </a:cubicBezTo>
                  <a:lnTo>
                    <a:pt x="229" y="0"/>
                  </a:lnTo>
                  <a:cubicBezTo>
                    <a:pt x="236" y="0"/>
                    <a:pt x="242" y="6"/>
                    <a:pt x="242" y="12"/>
                  </a:cubicBezTo>
                  <a:cubicBezTo>
                    <a:pt x="242" y="19"/>
                    <a:pt x="236" y="25"/>
                    <a:pt x="229" y="25"/>
                  </a:cubicBezTo>
                  <a:close/>
                  <a:moveTo>
                    <a:pt x="54" y="25"/>
                  </a:moveTo>
                  <a:lnTo>
                    <a:pt x="12" y="25"/>
                  </a:lnTo>
                  <a:cubicBezTo>
                    <a:pt x="6" y="25"/>
                    <a:pt x="0" y="19"/>
                    <a:pt x="0" y="12"/>
                  </a:cubicBezTo>
                  <a:cubicBezTo>
                    <a:pt x="0" y="6"/>
                    <a:pt x="6" y="0"/>
                    <a:pt x="12" y="0"/>
                  </a:cubicBezTo>
                  <a:lnTo>
                    <a:pt x="54" y="0"/>
                  </a:lnTo>
                  <a:cubicBezTo>
                    <a:pt x="61" y="0"/>
                    <a:pt x="67" y="6"/>
                    <a:pt x="67" y="12"/>
                  </a:cubicBezTo>
                  <a:cubicBezTo>
                    <a:pt x="67" y="19"/>
                    <a:pt x="61" y="25"/>
                    <a:pt x="54" y="25"/>
                  </a:cubicBezTo>
                  <a:close/>
                </a:path>
              </a:pathLst>
            </a:custGeom>
            <a:solidFill>
              <a:srgbClr val="ABAFB2"/>
            </a:solidFill>
            <a:ln w="0" cap="flat">
              <a:solidFill>
                <a:srgbClr val="ABAFB2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Rectangle 64"/>
            <p:cNvSpPr>
              <a:spLocks noChangeArrowheads="1"/>
            </p:cNvSpPr>
            <p:nvPr/>
          </p:nvSpPr>
          <p:spPr bwMode="auto">
            <a:xfrm>
              <a:off x="638" y="2610"/>
              <a:ext cx="98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1" u="none" strike="noStrike" cap="none" normalizeH="0" baseline="0" dirty="0" smtClean="0">
                  <a:ln>
                    <a:noFill/>
                  </a:ln>
                  <a:solidFill>
                    <a:srgbClr val="263C6B"/>
                  </a:solidFill>
                  <a:effectLst/>
                  <a:latin typeface="Arial" pitchFamily="34" charset="0"/>
                  <a:cs typeface="Arial" pitchFamily="34" charset="0"/>
                </a:rPr>
                <a:t>Median Age in 2020 (Yrs)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65"/>
            <p:cNvSpPr>
              <a:spLocks noChangeArrowheads="1"/>
            </p:cNvSpPr>
            <p:nvPr/>
          </p:nvSpPr>
          <p:spPr bwMode="auto">
            <a:xfrm rot="16200000">
              <a:off x="-543" y="2303"/>
              <a:ext cx="1747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1" u="none" strike="noStrike" cap="none" normalizeH="0" baseline="0" dirty="0" smtClean="0">
                  <a:ln>
                    <a:noFill/>
                  </a:ln>
                  <a:solidFill>
                    <a:srgbClr val="263C6B"/>
                  </a:solidFill>
                  <a:effectLst/>
                  <a:latin typeface="Arial" pitchFamily="34" charset="0"/>
                  <a:cs typeface="Arial" pitchFamily="34" charset="0"/>
                </a:rPr>
                <a:t>Working Age Population Shift Coefficient (%)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66"/>
            <p:cNvSpPr>
              <a:spLocks noChangeArrowheads="1"/>
            </p:cNvSpPr>
            <p:nvPr/>
          </p:nvSpPr>
          <p:spPr bwMode="auto">
            <a:xfrm>
              <a:off x="2290" y="3529"/>
              <a:ext cx="524" cy="124"/>
            </a:xfrm>
            <a:prstGeom prst="rect">
              <a:avLst/>
            </a:prstGeom>
            <a:solidFill>
              <a:srgbClr val="263C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Rectangle 67"/>
            <p:cNvSpPr>
              <a:spLocks noChangeArrowheads="1"/>
            </p:cNvSpPr>
            <p:nvPr/>
          </p:nvSpPr>
          <p:spPr bwMode="auto">
            <a:xfrm>
              <a:off x="2336" y="3554"/>
              <a:ext cx="444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World : 31.5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68"/>
            <p:cNvSpPr>
              <a:spLocks noChangeArrowheads="1"/>
            </p:cNvSpPr>
            <p:nvPr/>
          </p:nvSpPr>
          <p:spPr bwMode="auto">
            <a:xfrm>
              <a:off x="4433" y="2377"/>
              <a:ext cx="570" cy="125"/>
            </a:xfrm>
            <a:prstGeom prst="rect">
              <a:avLst/>
            </a:prstGeom>
            <a:solidFill>
              <a:srgbClr val="263C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4496" y="2403"/>
              <a:ext cx="303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World :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70"/>
            <p:cNvSpPr>
              <a:spLocks noChangeArrowheads="1"/>
            </p:cNvSpPr>
            <p:nvPr/>
          </p:nvSpPr>
          <p:spPr bwMode="auto">
            <a:xfrm>
              <a:off x="4737" y="2403"/>
              <a:ext cx="58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71"/>
            <p:cNvSpPr>
              <a:spLocks noChangeArrowheads="1"/>
            </p:cNvSpPr>
            <p:nvPr/>
          </p:nvSpPr>
          <p:spPr bwMode="auto">
            <a:xfrm>
              <a:off x="4759" y="2403"/>
              <a:ext cx="239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0.98%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72"/>
            <p:cNvSpPr>
              <a:spLocks noChangeArrowheads="1"/>
            </p:cNvSpPr>
            <p:nvPr/>
          </p:nvSpPr>
          <p:spPr bwMode="auto">
            <a:xfrm>
              <a:off x="2118" y="2049"/>
              <a:ext cx="18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India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73"/>
            <p:cNvSpPr>
              <a:spLocks noChangeArrowheads="1"/>
            </p:cNvSpPr>
            <p:nvPr/>
          </p:nvSpPr>
          <p:spPr bwMode="auto">
            <a:xfrm>
              <a:off x="3261" y="2553"/>
              <a:ext cx="22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China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74"/>
            <p:cNvSpPr>
              <a:spLocks noChangeArrowheads="1"/>
            </p:cNvSpPr>
            <p:nvPr/>
          </p:nvSpPr>
          <p:spPr bwMode="auto">
            <a:xfrm>
              <a:off x="2668" y="2696"/>
              <a:ext cx="33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Sri Lanka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75"/>
            <p:cNvSpPr>
              <a:spLocks noChangeArrowheads="1"/>
            </p:cNvSpPr>
            <p:nvPr/>
          </p:nvSpPr>
          <p:spPr bwMode="auto">
            <a:xfrm>
              <a:off x="3262" y="2941"/>
              <a:ext cx="46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United States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76"/>
            <p:cNvSpPr>
              <a:spLocks noChangeArrowheads="1"/>
            </p:cNvSpPr>
            <p:nvPr/>
          </p:nvSpPr>
          <p:spPr bwMode="auto">
            <a:xfrm>
              <a:off x="3645" y="2689"/>
              <a:ext cx="31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Australia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77"/>
            <p:cNvSpPr>
              <a:spLocks noChangeArrowheads="1"/>
            </p:cNvSpPr>
            <p:nvPr/>
          </p:nvSpPr>
          <p:spPr bwMode="auto">
            <a:xfrm>
              <a:off x="3839" y="2547"/>
              <a:ext cx="54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United Kingdom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78"/>
            <p:cNvSpPr>
              <a:spLocks noChangeArrowheads="1"/>
            </p:cNvSpPr>
            <p:nvPr/>
          </p:nvSpPr>
          <p:spPr bwMode="auto">
            <a:xfrm>
              <a:off x="4020" y="2844"/>
              <a:ext cx="25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France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79"/>
            <p:cNvSpPr>
              <a:spLocks noChangeArrowheads="1"/>
            </p:cNvSpPr>
            <p:nvPr/>
          </p:nvSpPr>
          <p:spPr bwMode="auto">
            <a:xfrm>
              <a:off x="4001" y="3142"/>
              <a:ext cx="25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Poland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80"/>
            <p:cNvSpPr>
              <a:spLocks noChangeArrowheads="1"/>
            </p:cNvSpPr>
            <p:nvPr/>
          </p:nvSpPr>
          <p:spPr bwMode="auto">
            <a:xfrm>
              <a:off x="850" y="1855"/>
              <a:ext cx="26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Nigeria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81"/>
            <p:cNvSpPr>
              <a:spLocks noChangeArrowheads="1"/>
            </p:cNvSpPr>
            <p:nvPr/>
          </p:nvSpPr>
          <p:spPr bwMode="auto">
            <a:xfrm>
              <a:off x="818" y="2068"/>
              <a:ext cx="23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Kenya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82"/>
            <p:cNvSpPr>
              <a:spLocks noChangeArrowheads="1"/>
            </p:cNvSpPr>
            <p:nvPr/>
          </p:nvSpPr>
          <p:spPr bwMode="auto">
            <a:xfrm>
              <a:off x="1219" y="1997"/>
              <a:ext cx="24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Ghana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83"/>
            <p:cNvSpPr>
              <a:spLocks noChangeArrowheads="1"/>
            </p:cNvSpPr>
            <p:nvPr/>
          </p:nvSpPr>
          <p:spPr bwMode="auto">
            <a:xfrm>
              <a:off x="1659" y="1926"/>
              <a:ext cx="25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Jordan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84"/>
            <p:cNvSpPr>
              <a:spLocks noChangeArrowheads="1"/>
            </p:cNvSpPr>
            <p:nvPr/>
          </p:nvSpPr>
          <p:spPr bwMode="auto">
            <a:xfrm>
              <a:off x="1536" y="2107"/>
              <a:ext cx="37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Philippines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85"/>
            <p:cNvSpPr>
              <a:spLocks noChangeArrowheads="1"/>
            </p:cNvSpPr>
            <p:nvPr/>
          </p:nvSpPr>
          <p:spPr bwMode="auto">
            <a:xfrm>
              <a:off x="1818" y="2482"/>
              <a:ext cx="42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South Africa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86"/>
            <p:cNvSpPr>
              <a:spLocks noChangeArrowheads="1"/>
            </p:cNvSpPr>
            <p:nvPr/>
          </p:nvSpPr>
          <p:spPr bwMode="auto">
            <a:xfrm>
              <a:off x="2442" y="2256"/>
              <a:ext cx="31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Malaysia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272" name="Rectangle 87"/>
            <p:cNvSpPr>
              <a:spLocks noChangeArrowheads="1"/>
            </p:cNvSpPr>
            <p:nvPr/>
          </p:nvSpPr>
          <p:spPr bwMode="auto">
            <a:xfrm>
              <a:off x="3037" y="2120"/>
              <a:ext cx="21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Brazil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273" name="Rectangle 88"/>
            <p:cNvSpPr>
              <a:spLocks noChangeArrowheads="1"/>
            </p:cNvSpPr>
            <p:nvPr/>
          </p:nvSpPr>
          <p:spPr bwMode="auto">
            <a:xfrm>
              <a:off x="2377" y="2120"/>
              <a:ext cx="25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Mexico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274" name="Rectangle 89"/>
            <p:cNvSpPr>
              <a:spLocks noChangeArrowheads="1"/>
            </p:cNvSpPr>
            <p:nvPr/>
          </p:nvSpPr>
          <p:spPr bwMode="auto">
            <a:xfrm>
              <a:off x="2862" y="2256"/>
              <a:ext cx="33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Argentina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275" name="Rectangle 90"/>
            <p:cNvSpPr>
              <a:spLocks noChangeArrowheads="1"/>
            </p:cNvSpPr>
            <p:nvPr/>
          </p:nvSpPr>
          <p:spPr bwMode="auto">
            <a:xfrm>
              <a:off x="2422" y="2495"/>
              <a:ext cx="30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Morocco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276" name="Oval 91"/>
            <p:cNvSpPr>
              <a:spLocks noChangeArrowheads="1"/>
            </p:cNvSpPr>
            <p:nvPr/>
          </p:nvSpPr>
          <p:spPr bwMode="auto">
            <a:xfrm>
              <a:off x="1968" y="2157"/>
              <a:ext cx="143" cy="136"/>
            </a:xfrm>
            <a:prstGeom prst="ellipse">
              <a:avLst/>
            </a:prstGeom>
            <a:solidFill>
              <a:srgbClr val="99336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277" name="Rectangle 92"/>
            <p:cNvSpPr>
              <a:spLocks noChangeArrowheads="1"/>
            </p:cNvSpPr>
            <p:nvPr/>
          </p:nvSpPr>
          <p:spPr bwMode="auto">
            <a:xfrm>
              <a:off x="2092" y="2256"/>
              <a:ext cx="21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Egypt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98" name="Picture 23" descr="2-two-fing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98"/>
          <a:stretch>
            <a:fillRect/>
          </a:stretch>
        </p:blipFill>
        <p:spPr bwMode="auto">
          <a:xfrm>
            <a:off x="8638661" y="116632"/>
            <a:ext cx="3333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296025" y="6327775"/>
            <a:ext cx="295275" cy="301625"/>
          </a:xfrm>
        </p:spPr>
        <p:txBody>
          <a:bodyPr/>
          <a:lstStyle/>
          <a:p>
            <a:pPr>
              <a:defRPr/>
            </a:pPr>
            <a:fld id="{F87CCA2E-7BD0-4521-81A5-6C94B01D08FF}" type="slidenum">
              <a:rPr lang="en-US" smtClean="0">
                <a:solidFill>
                  <a:srgbClr val="4D4F53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4D4F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33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>
                <a:solidFill>
                  <a:srgbClr val="C00000"/>
                </a:solidFill>
              </a:rPr>
              <a:t>…Impacting New Gen Employee Preferences  Across Countries</a:t>
            </a:r>
            <a:endParaRPr lang="en-AU" sz="2400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7CCA2E-7BD0-4521-81A5-6C94B01D08FF}" type="slidenum">
              <a:rPr lang="en-US" smtClean="0">
                <a:solidFill>
                  <a:srgbClr val="4D4F53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4D4F53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0" y="6525344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82880"/>
            <a:r>
              <a:rPr lang="en-US" sz="1100" dirty="0">
                <a:solidFill>
                  <a:srgbClr val="000000"/>
                </a:solidFill>
              </a:rPr>
              <a:t>Source: Aon Hewitt Best Employers 2.0 </a:t>
            </a:r>
            <a:r>
              <a:rPr lang="en-US" sz="1100" dirty="0" smtClean="0">
                <a:solidFill>
                  <a:srgbClr val="000000"/>
                </a:solidFill>
              </a:rPr>
              <a:t>– Asia 2013 </a:t>
            </a:r>
            <a:r>
              <a:rPr lang="en-US" sz="1100" dirty="0">
                <a:solidFill>
                  <a:srgbClr val="000000"/>
                </a:solidFill>
              </a:rPr>
              <a:t>Study</a:t>
            </a:r>
          </a:p>
        </p:txBody>
      </p:sp>
      <p:graphicFrame>
        <p:nvGraphicFramePr>
          <p:cNvPr id="4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654952"/>
              </p:ext>
            </p:extLst>
          </p:nvPr>
        </p:nvGraphicFramePr>
        <p:xfrm>
          <a:off x="447649" y="1212120"/>
          <a:ext cx="8228808" cy="3530248"/>
        </p:xfrm>
        <a:graphic>
          <a:graphicData uri="http://schemas.openxmlformats.org/drawingml/2006/table">
            <a:tbl>
              <a:tblPr/>
              <a:tblGrid>
                <a:gridCol w="1388047"/>
                <a:gridCol w="2142869"/>
                <a:gridCol w="2348946"/>
                <a:gridCol w="2348946"/>
              </a:tblGrid>
              <a:tr h="216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A3B5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Geography</a:t>
                      </a:r>
                    </a:p>
                  </a:txBody>
                  <a:tcPr marR="44484" marT="45721" marB="45721" anchor="b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A3B5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Driver 1</a:t>
                      </a:r>
                    </a:p>
                  </a:txBody>
                  <a:tcPr marL="44484" marR="44484" marT="45721" marB="45721" anchor="b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A3B5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Driver 2</a:t>
                      </a:r>
                    </a:p>
                  </a:txBody>
                  <a:tcPr marL="44484" marR="44484" marT="45721" marB="45721" anchor="b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rgbClr val="A3B5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Driver 3</a:t>
                      </a:r>
                    </a:p>
                  </a:txBody>
                  <a:tcPr marL="44484" marR="44484" marT="45721" marB="45721" anchor="b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3A9"/>
                    </a:solidFill>
                  </a:tcPr>
                </a:tc>
              </a:tr>
              <a:tr h="3564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Asia</a:t>
                      </a:r>
                    </a:p>
                  </a:txBody>
                  <a:tcPr marR="44484" marT="45721" marB="45721"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Career Opportunities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Managing Performance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</a:tr>
              <a:tr h="3564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China</a:t>
                      </a:r>
                    </a:p>
                  </a:txBody>
                  <a:tcPr marR="44484" marT="45721" marB="45721"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Benefits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Career Opportunities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64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India</a:t>
                      </a:r>
                    </a:p>
                  </a:txBody>
                  <a:tcPr marR="44484" marT="45721" marB="45721"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Career Opportunities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Recognition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People/HR practices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4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Singapore</a:t>
                      </a:r>
                    </a:p>
                  </a:txBody>
                  <a:tcPr marR="44484" marT="45721" marB="45721"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Career Opportunities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Organization Reputation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Managing Performance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64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Malaysia</a:t>
                      </a:r>
                    </a:p>
                  </a:txBody>
                  <a:tcPr marR="44484" marT="45721" marB="45721"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Career Opportunities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Recognition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Work Tasks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64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Thailand</a:t>
                      </a:r>
                    </a:p>
                  </a:txBody>
                  <a:tcPr marR="44484" marT="45721" marB="45721"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Career Opportunities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Work Tasks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2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Indonesia</a:t>
                      </a:r>
                    </a:p>
                  </a:txBody>
                  <a:tcPr marR="44484" marT="45721" marB="45721"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Benefits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Brand Alignment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Career Opportunities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Hong Kong</a:t>
                      </a:r>
                    </a:p>
                  </a:txBody>
                  <a:tcPr marR="44484" marT="45721" marB="45721"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Career Opportunities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Managing Performance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Innovation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2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Korea</a:t>
                      </a:r>
                    </a:p>
                  </a:txBody>
                  <a:tcPr marR="44484" marT="45721" marB="45721"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Managing Performance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Senior Leadership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</a:rPr>
                        <a:t>Taiwan</a:t>
                      </a:r>
                    </a:p>
                  </a:txBody>
                  <a:tcPr marR="44484" marT="45721" marB="45721"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Managing Performance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Works Tasks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Pay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539552" y="5945512"/>
            <a:ext cx="379934" cy="138499"/>
          </a:xfrm>
          <a:prstGeom prst="rect">
            <a:avLst/>
          </a:prstGeom>
          <a:solidFill>
            <a:srgbClr val="B4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7128" y="5877272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/>
              <a:t>Indicates a driver which is different from Asian drivers</a:t>
            </a:r>
            <a:endParaRPr lang="en-AU" sz="1200" dirty="0"/>
          </a:p>
        </p:txBody>
      </p:sp>
      <p:pic>
        <p:nvPicPr>
          <p:cNvPr id="9" name="Picture 23" descr="2-two-fing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98"/>
          <a:stretch>
            <a:fillRect/>
          </a:stretch>
        </p:blipFill>
        <p:spPr bwMode="auto">
          <a:xfrm>
            <a:off x="8638661" y="116632"/>
            <a:ext cx="3333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039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on_hewitt_McLagan_Radford_onscreen_2007_template_2012">
  <a:themeElements>
    <a:clrScheme name="Custom 1">
      <a:dk1>
        <a:srgbClr val="000000"/>
      </a:dk1>
      <a:lt1>
        <a:srgbClr val="FFFFFF"/>
      </a:lt1>
      <a:dk2>
        <a:srgbClr val="5EB6E4"/>
      </a:dk2>
      <a:lt2>
        <a:srgbClr val="4D4F53"/>
      </a:lt2>
      <a:accent1>
        <a:srgbClr val="0083A9"/>
      </a:accent1>
      <a:accent2>
        <a:srgbClr val="822433"/>
      </a:accent2>
      <a:accent3>
        <a:srgbClr val="FFFFFF"/>
      </a:accent3>
      <a:accent4>
        <a:srgbClr val="000000"/>
      </a:accent4>
      <a:accent5>
        <a:srgbClr val="F0AB00"/>
      </a:accent5>
      <a:accent6>
        <a:srgbClr val="C9CAC8"/>
      </a:accent6>
      <a:hlink>
        <a:srgbClr val="003F72"/>
      </a:hlink>
      <a:folHlink>
        <a:srgbClr val="0083A9"/>
      </a:folHlink>
    </a:clrScheme>
    <a:fontScheme name="Aon_PowerPoint_Template_NoImage-3-0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Aon_PowerPoint_Template_NoImage-3-0 1">
        <a:dk1>
          <a:srgbClr val="000000"/>
        </a:dk1>
        <a:lt1>
          <a:srgbClr val="FFFFFF"/>
        </a:lt1>
        <a:dk2>
          <a:srgbClr val="5EB6E4"/>
        </a:dk2>
        <a:lt2>
          <a:srgbClr val="4D4F53"/>
        </a:lt2>
        <a:accent1>
          <a:srgbClr val="D3CD8B"/>
        </a:accent1>
        <a:accent2>
          <a:srgbClr val="7AB800"/>
        </a:accent2>
        <a:accent3>
          <a:srgbClr val="FFFFFF"/>
        </a:accent3>
        <a:accent4>
          <a:srgbClr val="000000"/>
        </a:accent4>
        <a:accent5>
          <a:srgbClr val="E6E3C4"/>
        </a:accent5>
        <a:accent6>
          <a:srgbClr val="6EA600"/>
        </a:accent6>
        <a:hlink>
          <a:srgbClr val="00338D"/>
        </a:hlink>
        <a:folHlink>
          <a:srgbClr val="0083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8096</TotalTime>
  <Words>1351</Words>
  <Application>Microsoft Office PowerPoint</Application>
  <PresentationFormat>On-screen Show (4:3)</PresentationFormat>
  <Paragraphs>334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aon_hewitt_McLagan_Radford_onscreen_2007_template_2012</vt:lpstr>
      <vt:lpstr>PowerPoint Presentation</vt:lpstr>
      <vt:lpstr>3 Human Capital Paradoxes in Building Enterprise 2.0</vt:lpstr>
      <vt:lpstr>Fact or Fiction? – It is all a Question of “Language” </vt:lpstr>
      <vt:lpstr>So Then How do We Speak Their “Language”</vt:lpstr>
      <vt:lpstr>Lessons for Business &amp; HR </vt:lpstr>
      <vt:lpstr>3 Human Capital Paradoxes in Building Enterprise 2.0</vt:lpstr>
      <vt:lpstr>Significant demographic shifts are altering the workforce characteristics across countries… </vt:lpstr>
      <vt:lpstr>Significant demographic shifts are altering the workforce characteristics across countries… </vt:lpstr>
      <vt:lpstr>…Impacting New Gen Employee Preferences  Across Countries</vt:lpstr>
      <vt:lpstr>Employee Preferences Are Also a Reflection of their Life Stage…</vt:lpstr>
      <vt:lpstr>Lessons for Business &amp; HR </vt:lpstr>
      <vt:lpstr>3 Human Capital Paradoxes in Building Enterprise 2.0</vt:lpstr>
      <vt:lpstr>New Generation Can’t Just be Wished Away</vt:lpstr>
      <vt:lpstr>And they Expect Different things …</vt:lpstr>
      <vt:lpstr>Lessons for Business &amp; HR </vt:lpstr>
      <vt:lpstr>3 Human Capital Paradoxes in Building Enterprise 2.0</vt:lpstr>
      <vt:lpstr>PowerPoint Presentation</vt:lpstr>
    </vt:vector>
  </TitlesOfParts>
  <Company>Aon APAC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employee  ENGAGEMENT is</dc:title>
  <dc:creator>Gitansh Malik</dc:creator>
  <cp:lastModifiedBy>Prem Oscar</cp:lastModifiedBy>
  <cp:revision>417</cp:revision>
  <cp:lastPrinted>2013-08-13T05:11:27Z</cp:lastPrinted>
  <dcterms:created xsi:type="dcterms:W3CDTF">2013-06-08T04:22:22Z</dcterms:created>
  <dcterms:modified xsi:type="dcterms:W3CDTF">2013-10-05T04:07:38Z</dcterms:modified>
</cp:coreProperties>
</file>